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charts/chart1.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handoutMasterIdLst>
    <p:handoutMasterId r:id="rId43"/>
  </p:handoutMasterIdLst>
  <p:sldIdLst>
    <p:sldId id="256" r:id="rId2"/>
    <p:sldId id="309" r:id="rId3"/>
    <p:sldId id="346" r:id="rId4"/>
    <p:sldId id="347" r:id="rId5"/>
    <p:sldId id="360" r:id="rId6"/>
    <p:sldId id="362" r:id="rId7"/>
    <p:sldId id="363" r:id="rId8"/>
    <p:sldId id="348" r:id="rId9"/>
    <p:sldId id="354" r:id="rId10"/>
    <p:sldId id="355" r:id="rId11"/>
    <p:sldId id="356" r:id="rId12"/>
    <p:sldId id="326" r:id="rId13"/>
    <p:sldId id="370" r:id="rId14"/>
    <p:sldId id="365" r:id="rId15"/>
    <p:sldId id="369" r:id="rId16"/>
    <p:sldId id="371" r:id="rId17"/>
    <p:sldId id="366" r:id="rId18"/>
    <p:sldId id="373" r:id="rId19"/>
    <p:sldId id="349" r:id="rId20"/>
    <p:sldId id="364" r:id="rId21"/>
    <p:sldId id="331" r:id="rId22"/>
    <p:sldId id="332" r:id="rId23"/>
    <p:sldId id="329" r:id="rId24"/>
    <p:sldId id="372" r:id="rId25"/>
    <p:sldId id="338" r:id="rId26"/>
    <p:sldId id="333" r:id="rId27"/>
    <p:sldId id="368" r:id="rId28"/>
    <p:sldId id="339" r:id="rId29"/>
    <p:sldId id="341" r:id="rId30"/>
    <p:sldId id="374" r:id="rId31"/>
    <p:sldId id="350" r:id="rId32"/>
    <p:sldId id="342" r:id="rId33"/>
    <p:sldId id="344" r:id="rId34"/>
    <p:sldId id="351" r:id="rId35"/>
    <p:sldId id="343" r:id="rId36"/>
    <p:sldId id="357" r:id="rId37"/>
    <p:sldId id="359" r:id="rId38"/>
    <p:sldId id="358" r:id="rId39"/>
    <p:sldId id="352" r:id="rId40"/>
    <p:sldId id="316" r:id="rId4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4EDD3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471" autoAdjust="0"/>
    <p:restoredTop sz="83826" autoAdjust="0"/>
  </p:normalViewPr>
  <p:slideViewPr>
    <p:cSldViewPr snapToGrid="0" snapToObjects="1">
      <p:cViewPr>
        <p:scale>
          <a:sx n="121" d="100"/>
          <a:sy n="121" d="100"/>
        </p:scale>
        <p:origin x="-72" y="-72"/>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7.7907674735102503E-2"/>
          <c:y val="0.101390391408546"/>
          <c:w val="0.88129763293477204"/>
          <c:h val="0.64177550916257697"/>
        </c:manualLayout>
      </c:layout>
      <c:scatterChart>
        <c:scatterStyle val="lineMarker"/>
        <c:varyColors val="0"/>
        <c:ser>
          <c:idx val="0"/>
          <c:order val="0"/>
          <c:tx>
            <c:strRef>
              <c:f>Sheet1!$B$1</c:f>
              <c:strCache>
                <c:ptCount val="1"/>
                <c:pt idx="0">
                  <c:v>Y-Value 1</c:v>
                </c:pt>
              </c:strCache>
            </c:strRef>
          </c:tx>
          <c:spPr>
            <a:ln w="47625">
              <a:noFill/>
            </a:ln>
          </c:spPr>
          <c:marker>
            <c:symbol val="circle"/>
            <c:size val="14"/>
          </c:marker>
          <c:xVal>
            <c:numRef>
              <c:f>Sheet1!$A$2:$A$9</c:f>
              <c:numCache>
                <c:formatCode>General</c:formatCode>
                <c:ptCount val="8"/>
                <c:pt idx="0">
                  <c:v>1976</c:v>
                </c:pt>
                <c:pt idx="1">
                  <c:v>1976</c:v>
                </c:pt>
                <c:pt idx="2">
                  <c:v>1977</c:v>
                </c:pt>
                <c:pt idx="3">
                  <c:v>2012</c:v>
                </c:pt>
                <c:pt idx="4">
                  <c:v>2012</c:v>
                </c:pt>
                <c:pt idx="5">
                  <c:v>2013</c:v>
                </c:pt>
                <c:pt idx="6">
                  <c:v>2014</c:v>
                </c:pt>
                <c:pt idx="7">
                  <c:v>2015</c:v>
                </c:pt>
              </c:numCache>
            </c:numRef>
          </c:xVal>
          <c:yVal>
            <c:numRef>
              <c:f>Sheet1!$B$2:$B$9</c:f>
              <c:numCache>
                <c:formatCode>General</c:formatCode>
                <c:ptCount val="8"/>
                <c:pt idx="0">
                  <c:v>1</c:v>
                </c:pt>
                <c:pt idx="1">
                  <c:v>1</c:v>
                </c:pt>
                <c:pt idx="2">
                  <c:v>1</c:v>
                </c:pt>
                <c:pt idx="3">
                  <c:v>1</c:v>
                </c:pt>
                <c:pt idx="4">
                  <c:v>1</c:v>
                </c:pt>
                <c:pt idx="5">
                  <c:v>1</c:v>
                </c:pt>
                <c:pt idx="6">
                  <c:v>1</c:v>
                </c:pt>
                <c:pt idx="7">
                  <c:v>1</c:v>
                </c:pt>
              </c:numCache>
            </c:numRef>
          </c:yVal>
          <c:smooth val="0"/>
        </c:ser>
        <c:dLbls>
          <c:showLegendKey val="0"/>
          <c:showVal val="0"/>
          <c:showCatName val="0"/>
          <c:showSerName val="0"/>
          <c:showPercent val="0"/>
          <c:showBubbleSize val="0"/>
        </c:dLbls>
        <c:axId val="73578688"/>
        <c:axId val="78586432"/>
      </c:scatterChart>
      <c:valAx>
        <c:axId val="73578688"/>
        <c:scaling>
          <c:orientation val="minMax"/>
        </c:scaling>
        <c:delete val="0"/>
        <c:axPos val="b"/>
        <c:numFmt formatCode="General" sourceLinked="1"/>
        <c:majorTickMark val="out"/>
        <c:minorTickMark val="none"/>
        <c:tickLblPos val="nextTo"/>
        <c:crossAx val="78586432"/>
        <c:crosses val="autoZero"/>
        <c:crossBetween val="midCat"/>
      </c:valAx>
      <c:valAx>
        <c:axId val="78586432"/>
        <c:scaling>
          <c:orientation val="minMax"/>
          <c:max val="1.5"/>
          <c:min val="0"/>
        </c:scaling>
        <c:delete val="0"/>
        <c:axPos val="l"/>
        <c:majorGridlines/>
        <c:numFmt formatCode="General" sourceLinked="1"/>
        <c:majorTickMark val="out"/>
        <c:minorTickMark val="none"/>
        <c:tickLblPos val="nextTo"/>
        <c:crossAx val="73578688"/>
        <c:crosses val="autoZero"/>
        <c:crossBetween val="midCat"/>
        <c:majorUnit val="1"/>
        <c:minorUnit val="0.2"/>
      </c:valAx>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4892DA-581D-3C45-9E39-DCE355ECFE2A}" type="doc">
      <dgm:prSet loTypeId="urn:microsoft.com/office/officeart/2005/8/layout/vProcess5" loCatId="" qsTypeId="urn:microsoft.com/office/officeart/2005/8/quickstyle/3D9" qsCatId="3D" csTypeId="urn:microsoft.com/office/officeart/2005/8/colors/colorful1" csCatId="colorful" phldr="1"/>
      <dgm:spPr/>
      <dgm:t>
        <a:bodyPr/>
        <a:lstStyle/>
        <a:p>
          <a:endParaRPr lang="en-US"/>
        </a:p>
      </dgm:t>
    </dgm:pt>
    <dgm:pt modelId="{24305230-EE05-E34B-8C11-94EBC02986CF}">
      <dgm:prSet phldrT="[Text]" custT="1"/>
      <dgm:spPr/>
      <dgm:t>
        <a:bodyPr/>
        <a:lstStyle/>
        <a:p>
          <a:r>
            <a:rPr lang="en-US" sz="4400" dirty="0" smtClean="0"/>
            <a:t>11 completed reviews</a:t>
          </a:r>
          <a:endParaRPr lang="en-US" sz="4400" dirty="0"/>
        </a:p>
      </dgm:t>
    </dgm:pt>
    <dgm:pt modelId="{F71E1D4A-580E-174D-A70A-BCB339FCC3F6}" type="parTrans" cxnId="{1CEE2A9B-6F46-3148-9308-091CB778A07F}">
      <dgm:prSet/>
      <dgm:spPr/>
      <dgm:t>
        <a:bodyPr/>
        <a:lstStyle/>
        <a:p>
          <a:endParaRPr lang="en-US"/>
        </a:p>
      </dgm:t>
    </dgm:pt>
    <dgm:pt modelId="{B0BA6F4B-CFFC-E04F-87F6-48332BDC09C8}" type="sibTrans" cxnId="{1CEE2A9B-6F46-3148-9308-091CB778A07F}">
      <dgm:prSet/>
      <dgm:spPr/>
      <dgm:t>
        <a:bodyPr/>
        <a:lstStyle/>
        <a:p>
          <a:endParaRPr lang="en-US"/>
        </a:p>
      </dgm:t>
    </dgm:pt>
    <dgm:pt modelId="{7C646915-AFC2-8543-8023-C0603405DEF1}">
      <dgm:prSet phldrT="[Text]" custT="1"/>
      <dgm:spPr/>
      <dgm:t>
        <a:bodyPr/>
        <a:lstStyle/>
        <a:p>
          <a:r>
            <a:rPr lang="en-US" sz="3600" dirty="0" smtClean="0"/>
            <a:t>6 reviews included 28 RCTs</a:t>
          </a:r>
          <a:endParaRPr lang="en-US" sz="3600" dirty="0"/>
        </a:p>
      </dgm:t>
    </dgm:pt>
    <dgm:pt modelId="{8967C215-5BA3-D246-948F-B379A6EDE0CC}" type="parTrans" cxnId="{9317C4AE-9984-2F46-B97C-422B099ECD0D}">
      <dgm:prSet/>
      <dgm:spPr/>
      <dgm:t>
        <a:bodyPr/>
        <a:lstStyle/>
        <a:p>
          <a:endParaRPr lang="en-US"/>
        </a:p>
      </dgm:t>
    </dgm:pt>
    <dgm:pt modelId="{8A3207D9-335D-6649-B463-03BD15965553}" type="sibTrans" cxnId="{9317C4AE-9984-2F46-B97C-422B099ECD0D}">
      <dgm:prSet/>
      <dgm:spPr/>
      <dgm:t>
        <a:bodyPr/>
        <a:lstStyle/>
        <a:p>
          <a:endParaRPr lang="en-US"/>
        </a:p>
      </dgm:t>
    </dgm:pt>
    <dgm:pt modelId="{25CE89EB-32DE-3746-AAC1-EEE20F4824AB}">
      <dgm:prSet phldrT="[Text]"/>
      <dgm:spPr/>
      <dgm:t>
        <a:bodyPr/>
        <a:lstStyle/>
        <a:p>
          <a:r>
            <a:rPr lang="en-US" dirty="0" smtClean="0"/>
            <a:t>1007 patients were randomized </a:t>
          </a:r>
          <a:endParaRPr lang="en-US" dirty="0"/>
        </a:p>
      </dgm:t>
    </dgm:pt>
    <dgm:pt modelId="{115FEB89-EBBC-334C-B782-6BD46310F370}" type="parTrans" cxnId="{6991F7E0-1B40-7142-BA9C-7A194F7B4A30}">
      <dgm:prSet/>
      <dgm:spPr/>
      <dgm:t>
        <a:bodyPr/>
        <a:lstStyle/>
        <a:p>
          <a:endParaRPr lang="en-US"/>
        </a:p>
      </dgm:t>
    </dgm:pt>
    <dgm:pt modelId="{BA46F45D-BFF3-0741-A984-D4999FD99A28}" type="sibTrans" cxnId="{6991F7E0-1B40-7142-BA9C-7A194F7B4A30}">
      <dgm:prSet/>
      <dgm:spPr/>
      <dgm:t>
        <a:bodyPr/>
        <a:lstStyle/>
        <a:p>
          <a:endParaRPr lang="en-US"/>
        </a:p>
      </dgm:t>
    </dgm:pt>
    <dgm:pt modelId="{05ABCC4E-18B7-9440-AC36-5CC781A1D1DF}" type="pres">
      <dgm:prSet presAssocID="{BD4892DA-581D-3C45-9E39-DCE355ECFE2A}" presName="outerComposite" presStyleCnt="0">
        <dgm:presLayoutVars>
          <dgm:chMax val="5"/>
          <dgm:dir/>
          <dgm:resizeHandles val="exact"/>
        </dgm:presLayoutVars>
      </dgm:prSet>
      <dgm:spPr/>
      <dgm:t>
        <a:bodyPr/>
        <a:lstStyle/>
        <a:p>
          <a:endParaRPr lang="en-US"/>
        </a:p>
      </dgm:t>
    </dgm:pt>
    <dgm:pt modelId="{2F6BCBA3-C18D-E24D-9D6D-88ACBD2B69CA}" type="pres">
      <dgm:prSet presAssocID="{BD4892DA-581D-3C45-9E39-DCE355ECFE2A}" presName="dummyMaxCanvas" presStyleCnt="0">
        <dgm:presLayoutVars/>
      </dgm:prSet>
      <dgm:spPr/>
    </dgm:pt>
    <dgm:pt modelId="{B2CFFBB0-7B85-434A-852A-F11E81802568}" type="pres">
      <dgm:prSet presAssocID="{BD4892DA-581D-3C45-9E39-DCE355ECFE2A}" presName="ThreeNodes_1" presStyleLbl="node1" presStyleIdx="0" presStyleCnt="3" custLinFactNeighborX="4236">
        <dgm:presLayoutVars>
          <dgm:bulletEnabled val="1"/>
        </dgm:presLayoutVars>
      </dgm:prSet>
      <dgm:spPr/>
      <dgm:t>
        <a:bodyPr/>
        <a:lstStyle/>
        <a:p>
          <a:endParaRPr lang="en-US"/>
        </a:p>
      </dgm:t>
    </dgm:pt>
    <dgm:pt modelId="{90B19BF4-2CB0-6246-9454-AA98EF704FC9}" type="pres">
      <dgm:prSet presAssocID="{BD4892DA-581D-3C45-9E39-DCE355ECFE2A}" presName="ThreeNodes_2" presStyleLbl="node1" presStyleIdx="1" presStyleCnt="3">
        <dgm:presLayoutVars>
          <dgm:bulletEnabled val="1"/>
        </dgm:presLayoutVars>
      </dgm:prSet>
      <dgm:spPr/>
      <dgm:t>
        <a:bodyPr/>
        <a:lstStyle/>
        <a:p>
          <a:endParaRPr lang="en-US"/>
        </a:p>
      </dgm:t>
    </dgm:pt>
    <dgm:pt modelId="{8ED79F66-655B-1B4D-9BA5-CE137CCB7F6B}" type="pres">
      <dgm:prSet presAssocID="{BD4892DA-581D-3C45-9E39-DCE355ECFE2A}" presName="ThreeNodes_3" presStyleLbl="node1" presStyleIdx="2" presStyleCnt="3" custLinFactNeighborX="1614" custLinFactNeighborY="0">
        <dgm:presLayoutVars>
          <dgm:bulletEnabled val="1"/>
        </dgm:presLayoutVars>
      </dgm:prSet>
      <dgm:spPr/>
      <dgm:t>
        <a:bodyPr/>
        <a:lstStyle/>
        <a:p>
          <a:endParaRPr lang="en-US"/>
        </a:p>
      </dgm:t>
    </dgm:pt>
    <dgm:pt modelId="{E205E746-74F5-9A48-AD8F-8F79BE12C31F}" type="pres">
      <dgm:prSet presAssocID="{BD4892DA-581D-3C45-9E39-DCE355ECFE2A}" presName="ThreeConn_1-2" presStyleLbl="fgAccFollowNode1" presStyleIdx="0" presStyleCnt="2">
        <dgm:presLayoutVars>
          <dgm:bulletEnabled val="1"/>
        </dgm:presLayoutVars>
      </dgm:prSet>
      <dgm:spPr/>
      <dgm:t>
        <a:bodyPr/>
        <a:lstStyle/>
        <a:p>
          <a:endParaRPr lang="en-US"/>
        </a:p>
      </dgm:t>
    </dgm:pt>
    <dgm:pt modelId="{DE78D037-1EFA-504A-94B8-1E4E9FBDAF53}" type="pres">
      <dgm:prSet presAssocID="{BD4892DA-581D-3C45-9E39-DCE355ECFE2A}" presName="ThreeConn_2-3" presStyleLbl="fgAccFollowNode1" presStyleIdx="1" presStyleCnt="2">
        <dgm:presLayoutVars>
          <dgm:bulletEnabled val="1"/>
        </dgm:presLayoutVars>
      </dgm:prSet>
      <dgm:spPr/>
      <dgm:t>
        <a:bodyPr/>
        <a:lstStyle/>
        <a:p>
          <a:endParaRPr lang="en-US"/>
        </a:p>
      </dgm:t>
    </dgm:pt>
    <dgm:pt modelId="{E312103F-8D96-0E4B-B0DC-0D8C3AF8FB57}" type="pres">
      <dgm:prSet presAssocID="{BD4892DA-581D-3C45-9E39-DCE355ECFE2A}" presName="ThreeNodes_1_text" presStyleLbl="node1" presStyleIdx="2" presStyleCnt="3">
        <dgm:presLayoutVars>
          <dgm:bulletEnabled val="1"/>
        </dgm:presLayoutVars>
      </dgm:prSet>
      <dgm:spPr/>
      <dgm:t>
        <a:bodyPr/>
        <a:lstStyle/>
        <a:p>
          <a:endParaRPr lang="en-US"/>
        </a:p>
      </dgm:t>
    </dgm:pt>
    <dgm:pt modelId="{52799312-6835-564B-91C4-D581BCD99E9B}" type="pres">
      <dgm:prSet presAssocID="{BD4892DA-581D-3C45-9E39-DCE355ECFE2A}" presName="ThreeNodes_2_text" presStyleLbl="node1" presStyleIdx="2" presStyleCnt="3">
        <dgm:presLayoutVars>
          <dgm:bulletEnabled val="1"/>
        </dgm:presLayoutVars>
      </dgm:prSet>
      <dgm:spPr/>
      <dgm:t>
        <a:bodyPr/>
        <a:lstStyle/>
        <a:p>
          <a:endParaRPr lang="en-US"/>
        </a:p>
      </dgm:t>
    </dgm:pt>
    <dgm:pt modelId="{641A6A87-24C4-464C-9E6F-F9FE13123D98}" type="pres">
      <dgm:prSet presAssocID="{BD4892DA-581D-3C45-9E39-DCE355ECFE2A}" presName="ThreeNodes_3_text" presStyleLbl="node1" presStyleIdx="2" presStyleCnt="3">
        <dgm:presLayoutVars>
          <dgm:bulletEnabled val="1"/>
        </dgm:presLayoutVars>
      </dgm:prSet>
      <dgm:spPr/>
      <dgm:t>
        <a:bodyPr/>
        <a:lstStyle/>
        <a:p>
          <a:endParaRPr lang="en-US"/>
        </a:p>
      </dgm:t>
    </dgm:pt>
  </dgm:ptLst>
  <dgm:cxnLst>
    <dgm:cxn modelId="{CFF596A2-469A-0E40-AF1B-A7B430B198C1}" type="presOf" srcId="{25CE89EB-32DE-3746-AAC1-EEE20F4824AB}" destId="{641A6A87-24C4-464C-9E6F-F9FE13123D98}" srcOrd="1" destOrd="0" presId="urn:microsoft.com/office/officeart/2005/8/layout/vProcess5"/>
    <dgm:cxn modelId="{911CBB3A-46E9-D94F-B4BB-16F2CA66F889}" type="presOf" srcId="{24305230-EE05-E34B-8C11-94EBC02986CF}" destId="{E312103F-8D96-0E4B-B0DC-0D8C3AF8FB57}" srcOrd="1" destOrd="0" presId="urn:microsoft.com/office/officeart/2005/8/layout/vProcess5"/>
    <dgm:cxn modelId="{D17DF325-5C9C-2F4F-BEC6-FC13A44DCB26}" type="presOf" srcId="{B0BA6F4B-CFFC-E04F-87F6-48332BDC09C8}" destId="{E205E746-74F5-9A48-AD8F-8F79BE12C31F}" srcOrd="0" destOrd="0" presId="urn:microsoft.com/office/officeart/2005/8/layout/vProcess5"/>
    <dgm:cxn modelId="{5C0A648C-DDAE-FB45-B9F7-47619CB58A92}" type="presOf" srcId="{7C646915-AFC2-8543-8023-C0603405DEF1}" destId="{90B19BF4-2CB0-6246-9454-AA98EF704FC9}" srcOrd="0" destOrd="0" presId="urn:microsoft.com/office/officeart/2005/8/layout/vProcess5"/>
    <dgm:cxn modelId="{96F315F6-5DB4-F840-B970-BF59593FF33B}" type="presOf" srcId="{25CE89EB-32DE-3746-AAC1-EEE20F4824AB}" destId="{8ED79F66-655B-1B4D-9BA5-CE137CCB7F6B}" srcOrd="0" destOrd="0" presId="urn:microsoft.com/office/officeart/2005/8/layout/vProcess5"/>
    <dgm:cxn modelId="{1CEE2A9B-6F46-3148-9308-091CB778A07F}" srcId="{BD4892DA-581D-3C45-9E39-DCE355ECFE2A}" destId="{24305230-EE05-E34B-8C11-94EBC02986CF}" srcOrd="0" destOrd="0" parTransId="{F71E1D4A-580E-174D-A70A-BCB339FCC3F6}" sibTransId="{B0BA6F4B-CFFC-E04F-87F6-48332BDC09C8}"/>
    <dgm:cxn modelId="{35BBF770-2107-754E-80B6-DC250D7DC94F}" type="presOf" srcId="{7C646915-AFC2-8543-8023-C0603405DEF1}" destId="{52799312-6835-564B-91C4-D581BCD99E9B}" srcOrd="1" destOrd="0" presId="urn:microsoft.com/office/officeart/2005/8/layout/vProcess5"/>
    <dgm:cxn modelId="{D13F1012-6526-C34A-BCE7-AB8579D5BEB7}" type="presOf" srcId="{8A3207D9-335D-6649-B463-03BD15965553}" destId="{DE78D037-1EFA-504A-94B8-1E4E9FBDAF53}" srcOrd="0" destOrd="0" presId="urn:microsoft.com/office/officeart/2005/8/layout/vProcess5"/>
    <dgm:cxn modelId="{6991F7E0-1B40-7142-BA9C-7A194F7B4A30}" srcId="{BD4892DA-581D-3C45-9E39-DCE355ECFE2A}" destId="{25CE89EB-32DE-3746-AAC1-EEE20F4824AB}" srcOrd="2" destOrd="0" parTransId="{115FEB89-EBBC-334C-B782-6BD46310F370}" sibTransId="{BA46F45D-BFF3-0741-A984-D4999FD99A28}"/>
    <dgm:cxn modelId="{9317C4AE-9984-2F46-B97C-422B099ECD0D}" srcId="{BD4892DA-581D-3C45-9E39-DCE355ECFE2A}" destId="{7C646915-AFC2-8543-8023-C0603405DEF1}" srcOrd="1" destOrd="0" parTransId="{8967C215-5BA3-D246-948F-B379A6EDE0CC}" sibTransId="{8A3207D9-335D-6649-B463-03BD15965553}"/>
    <dgm:cxn modelId="{EA09CD87-F1A7-D847-925D-0557DE8C049A}" type="presOf" srcId="{BD4892DA-581D-3C45-9E39-DCE355ECFE2A}" destId="{05ABCC4E-18B7-9440-AC36-5CC781A1D1DF}" srcOrd="0" destOrd="0" presId="urn:microsoft.com/office/officeart/2005/8/layout/vProcess5"/>
    <dgm:cxn modelId="{0256BDDC-6CA1-5340-9768-44063C9B12D9}" type="presOf" srcId="{24305230-EE05-E34B-8C11-94EBC02986CF}" destId="{B2CFFBB0-7B85-434A-852A-F11E81802568}" srcOrd="0" destOrd="0" presId="urn:microsoft.com/office/officeart/2005/8/layout/vProcess5"/>
    <dgm:cxn modelId="{DBAE8C7C-2395-9446-A18C-15201222CE4F}" type="presParOf" srcId="{05ABCC4E-18B7-9440-AC36-5CC781A1D1DF}" destId="{2F6BCBA3-C18D-E24D-9D6D-88ACBD2B69CA}" srcOrd="0" destOrd="0" presId="urn:microsoft.com/office/officeart/2005/8/layout/vProcess5"/>
    <dgm:cxn modelId="{FB00584F-3559-8F40-81E2-3C1981C34C2D}" type="presParOf" srcId="{05ABCC4E-18B7-9440-AC36-5CC781A1D1DF}" destId="{B2CFFBB0-7B85-434A-852A-F11E81802568}" srcOrd="1" destOrd="0" presId="urn:microsoft.com/office/officeart/2005/8/layout/vProcess5"/>
    <dgm:cxn modelId="{5970C43B-FC49-9F4D-8D71-7C89B1BE4CBD}" type="presParOf" srcId="{05ABCC4E-18B7-9440-AC36-5CC781A1D1DF}" destId="{90B19BF4-2CB0-6246-9454-AA98EF704FC9}" srcOrd="2" destOrd="0" presId="urn:microsoft.com/office/officeart/2005/8/layout/vProcess5"/>
    <dgm:cxn modelId="{3ED4CFAA-70BD-A240-BD11-832616F7A26E}" type="presParOf" srcId="{05ABCC4E-18B7-9440-AC36-5CC781A1D1DF}" destId="{8ED79F66-655B-1B4D-9BA5-CE137CCB7F6B}" srcOrd="3" destOrd="0" presId="urn:microsoft.com/office/officeart/2005/8/layout/vProcess5"/>
    <dgm:cxn modelId="{83851198-18C7-A749-9B9A-9D881C075AEC}" type="presParOf" srcId="{05ABCC4E-18B7-9440-AC36-5CC781A1D1DF}" destId="{E205E746-74F5-9A48-AD8F-8F79BE12C31F}" srcOrd="4" destOrd="0" presId="urn:microsoft.com/office/officeart/2005/8/layout/vProcess5"/>
    <dgm:cxn modelId="{1B6C494F-00EB-474D-B9FF-C20F54436400}" type="presParOf" srcId="{05ABCC4E-18B7-9440-AC36-5CC781A1D1DF}" destId="{DE78D037-1EFA-504A-94B8-1E4E9FBDAF53}" srcOrd="5" destOrd="0" presId="urn:microsoft.com/office/officeart/2005/8/layout/vProcess5"/>
    <dgm:cxn modelId="{71690905-3ED1-1841-AF9A-4E42E9DEFAAD}" type="presParOf" srcId="{05ABCC4E-18B7-9440-AC36-5CC781A1D1DF}" destId="{E312103F-8D96-0E4B-B0DC-0D8C3AF8FB57}" srcOrd="6" destOrd="0" presId="urn:microsoft.com/office/officeart/2005/8/layout/vProcess5"/>
    <dgm:cxn modelId="{C0E9419E-4697-1746-B844-FB4D4775955D}" type="presParOf" srcId="{05ABCC4E-18B7-9440-AC36-5CC781A1D1DF}" destId="{52799312-6835-564B-91C4-D581BCD99E9B}" srcOrd="7" destOrd="0" presId="urn:microsoft.com/office/officeart/2005/8/layout/vProcess5"/>
    <dgm:cxn modelId="{7CFC1FA7-25ED-4C4B-8FEE-2B9A17496074}" type="presParOf" srcId="{05ABCC4E-18B7-9440-AC36-5CC781A1D1DF}" destId="{641A6A87-24C4-464C-9E6F-F9FE13123D98}"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92E6412-5755-C442-8355-F2B83BC13A1B}" type="datetimeFigureOut">
              <a:rPr lang="en-US" smtClean="0"/>
              <a:t>2/3/2016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7D81518-2AB8-BB4E-8DDB-55D9C2B76934}" type="slidenum">
              <a:rPr lang="en-US" smtClean="0"/>
              <a:t>‹#›</a:t>
            </a:fld>
            <a:endParaRPr lang="en-US"/>
          </a:p>
        </p:txBody>
      </p:sp>
    </p:spTree>
    <p:extLst>
      <p:ext uri="{BB962C8B-B14F-4D97-AF65-F5344CB8AC3E}">
        <p14:creationId xmlns:p14="http://schemas.microsoft.com/office/powerpoint/2010/main" val="25529285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E24A3A-E250-F048-9148-9F9267942572}" type="datetimeFigureOut">
              <a:rPr lang="en-US" smtClean="0"/>
              <a:t>2/3/2016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9BACE4-094A-B044-A7BF-C8D19E36C2C6}" type="slidenum">
              <a:rPr lang="en-US" smtClean="0"/>
              <a:t>‹#›</a:t>
            </a:fld>
            <a:endParaRPr lang="en-US"/>
          </a:p>
        </p:txBody>
      </p:sp>
    </p:spTree>
    <p:extLst>
      <p:ext uri="{BB962C8B-B14F-4D97-AF65-F5344CB8AC3E}">
        <p14:creationId xmlns:p14="http://schemas.microsoft.com/office/powerpoint/2010/main" val="262560543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smtClean="0">
                <a:solidFill>
                  <a:schemeClr val="tx1"/>
                </a:solidFill>
                <a:effectLst/>
                <a:latin typeface="+mn-lt"/>
                <a:ea typeface="+mn-ea"/>
                <a:cs typeface="+mn-cs"/>
              </a:rPr>
              <a:t>What is evidence based care? </a:t>
            </a:r>
            <a:r>
              <a:rPr lang="en-CA" sz="1200" kern="1200" dirty="0" smtClean="0">
                <a:solidFill>
                  <a:schemeClr val="tx1"/>
                </a:solidFill>
                <a:effectLst/>
                <a:latin typeface="+mn-lt"/>
                <a:ea typeface="+mn-ea"/>
                <a:cs typeface="+mn-cs"/>
              </a:rPr>
              <a:t>Evidence based care, for haemophilia as for any other disease, is the adoption in clinical practice of health care interventions for which a favourable risk to benefit balance has been demonstrated.</a:t>
            </a:r>
          </a:p>
          <a:p>
            <a:r>
              <a:rPr lang="en-CA" sz="1200" b="1" kern="1200" dirty="0" smtClean="0">
                <a:solidFill>
                  <a:schemeClr val="tx1"/>
                </a:solidFill>
                <a:effectLst/>
                <a:latin typeface="+mn-lt"/>
                <a:ea typeface="+mn-ea"/>
                <a:cs typeface="+mn-cs"/>
              </a:rPr>
              <a:t>Why is evidence based care valuable? </a:t>
            </a:r>
            <a:r>
              <a:rPr lang="en-CA" sz="1200" kern="1200" dirty="0" smtClean="0">
                <a:solidFill>
                  <a:schemeClr val="tx1"/>
                </a:solidFill>
                <a:effectLst/>
                <a:latin typeface="+mn-lt"/>
                <a:ea typeface="+mn-ea"/>
                <a:cs typeface="+mn-cs"/>
              </a:rPr>
              <a:t>Any health care intervention not proven to have a net clinical benefit is harmful. The harm hits sometime individual patients, due to adverse effects; and always the society, due to waste of resources.</a:t>
            </a:r>
          </a:p>
          <a:p>
            <a:r>
              <a:rPr lang="en-CA" sz="1200" b="1" kern="1200" dirty="0" smtClean="0">
                <a:solidFill>
                  <a:schemeClr val="tx1"/>
                </a:solidFill>
                <a:effectLst/>
                <a:latin typeface="+mn-lt"/>
                <a:ea typeface="+mn-ea"/>
                <a:cs typeface="+mn-cs"/>
              </a:rPr>
              <a:t>What are the steps needed to implement evidence based care? </a:t>
            </a:r>
            <a:r>
              <a:rPr lang="en-CA" sz="1200" kern="1200" dirty="0" smtClean="0">
                <a:solidFill>
                  <a:schemeClr val="tx1"/>
                </a:solidFill>
                <a:effectLst/>
                <a:latin typeface="+mn-lt"/>
                <a:ea typeface="+mn-ea"/>
                <a:cs typeface="+mn-cs"/>
              </a:rPr>
              <a:t>Among the many steps involved in the provision of evidence based care, four are the founding pillars: 1) identifying patient’s important health care needs 2) generating and summarizing evidence (potentially including health technology assessment) on effective interventions for those needs 3) producing trustable guidelines addressing use of the intervention to answer the needs 4) perform and fund implementation and audit of the guidelines into evidence based health care systems.</a:t>
            </a:r>
          </a:p>
          <a:p>
            <a:r>
              <a:rPr lang="en-CA" sz="1200" b="1" kern="1200" dirty="0" smtClean="0">
                <a:solidFill>
                  <a:schemeClr val="tx1"/>
                </a:solidFill>
                <a:effectLst/>
                <a:latin typeface="+mn-lt"/>
                <a:ea typeface="+mn-ea"/>
                <a:cs typeface="+mn-cs"/>
              </a:rPr>
              <a:t>Can this framework be applied to haemophilia? </a:t>
            </a:r>
            <a:r>
              <a:rPr lang="en-CA" sz="1200" kern="1200" dirty="0" smtClean="0">
                <a:solidFill>
                  <a:schemeClr val="tx1"/>
                </a:solidFill>
                <a:effectLst/>
                <a:latin typeface="+mn-lt"/>
                <a:ea typeface="+mn-ea"/>
                <a:cs typeface="+mn-cs"/>
              </a:rPr>
              <a:t>Yes, it can, provided barriers and obstacles to its application, which vary in different fields, are taken into account. In haemophilia, the main barriers are the length of time needed for development of patient important hard outcomes (e.g. joint disease), the patient-reported nature of short-term surrogate outcomes (e.g. joint bleeds), the relative rarity of the disease.</a:t>
            </a:r>
          </a:p>
          <a:p>
            <a:r>
              <a:rPr lang="en-CA" sz="1200" b="1" kern="1200" dirty="0" smtClean="0">
                <a:solidFill>
                  <a:schemeClr val="tx1"/>
                </a:solidFill>
                <a:effectLst/>
                <a:latin typeface="+mn-lt"/>
                <a:ea typeface="+mn-ea"/>
                <a:cs typeface="+mn-cs"/>
              </a:rPr>
              <a:t>What is the role, if any, for randomized controlled trials?</a:t>
            </a:r>
            <a:r>
              <a:rPr lang="en-CA" sz="1200" kern="1200" dirty="0" smtClean="0">
                <a:solidFill>
                  <a:schemeClr val="tx1"/>
                </a:solidFill>
                <a:effectLst/>
                <a:latin typeface="+mn-lt"/>
                <a:ea typeface="+mn-ea"/>
                <a:cs typeface="+mn-cs"/>
              </a:rPr>
              <a:t> Even if RCTs in haemophilia have been deemed unfeasible, unethical and useless, randomization is the only way of measuring the true (not confounded) effect of an intervention. Randomized evidence has been instrumental to confirm the efficacy and obtain reimbursement of prophylaxis, and is required by regulators for new concentrates. HCV eradication is available thanks to randomized studies. Many aspects of care (e.g. physiotherapy, physical activity, social support, models of care, educational interventions, treatment of pain) could be tested in haemophilia with properly designed and sized studies as it happens for other rare diseases.</a:t>
            </a:r>
          </a:p>
          <a:p>
            <a:r>
              <a:rPr lang="en-CA" sz="1200" b="1" kern="1200" dirty="0" smtClean="0">
                <a:solidFill>
                  <a:schemeClr val="tx1"/>
                </a:solidFill>
                <a:effectLst/>
                <a:latin typeface="+mn-lt"/>
                <a:ea typeface="+mn-ea"/>
                <a:cs typeface="+mn-cs"/>
              </a:rPr>
              <a:t>What are the components of a guideline process to support evidence based care? </a:t>
            </a:r>
            <a:r>
              <a:rPr lang="en-CA" sz="1200" kern="1200" dirty="0" smtClean="0">
                <a:solidFill>
                  <a:schemeClr val="tx1"/>
                </a:solidFill>
                <a:effectLst/>
                <a:latin typeface="+mn-lt"/>
                <a:ea typeface="+mn-ea"/>
                <a:cs typeface="+mn-cs"/>
              </a:rPr>
              <a:t>Transparent management of conflict of interests, representation of all stakeholders (including patients) on the panel, reproducible systematic search and appraisal of the literature, consideration of patient preferences and values, feasibility, equity, acceptability feasibility and affordability aspects, transparent process leading from the evidence to the recommendations.</a:t>
            </a:r>
          </a:p>
          <a:p>
            <a:r>
              <a:rPr lang="en-CA" sz="1200" b="1" kern="1200" dirty="0" smtClean="0">
                <a:solidFill>
                  <a:schemeClr val="tx1"/>
                </a:solidFill>
                <a:effectLst/>
                <a:latin typeface="+mn-lt"/>
                <a:ea typeface="+mn-ea"/>
                <a:cs typeface="+mn-cs"/>
              </a:rPr>
              <a:t>What are the major advancements in evidence based haemophilia care? </a:t>
            </a:r>
            <a:r>
              <a:rPr lang="en-CA" sz="1200" kern="1200" dirty="0" smtClean="0">
                <a:solidFill>
                  <a:schemeClr val="tx1"/>
                </a:solidFill>
                <a:effectLst/>
                <a:latin typeface="+mn-lt"/>
                <a:ea typeface="+mn-ea"/>
                <a:cs typeface="+mn-cs"/>
              </a:rPr>
              <a:t>Increased community awareness and capacity for multi-centric, wide scale, applied clinical research. Progressive convergence of patients, health care professionals, regulators, manufacturers, payers and trial and guideline methodologist towards a common development agenda.</a:t>
            </a:r>
          </a:p>
          <a:p>
            <a:endParaRPr lang="en-US" dirty="0"/>
          </a:p>
        </p:txBody>
      </p:sp>
      <p:sp>
        <p:nvSpPr>
          <p:cNvPr id="4" name="Slide Number Placeholder 3"/>
          <p:cNvSpPr>
            <a:spLocks noGrp="1"/>
          </p:cNvSpPr>
          <p:nvPr>
            <p:ph type="sldNum" sz="quarter" idx="10"/>
          </p:nvPr>
        </p:nvSpPr>
        <p:spPr/>
        <p:txBody>
          <a:bodyPr/>
          <a:lstStyle/>
          <a:p>
            <a:fld id="{1D9BACE4-094A-B044-A7BF-C8D19E36C2C6}" type="slidenum">
              <a:rPr lang="en-US" smtClean="0"/>
              <a:t>1</a:t>
            </a:fld>
            <a:endParaRPr lang="en-US"/>
          </a:p>
        </p:txBody>
      </p:sp>
    </p:spTree>
    <p:extLst>
      <p:ext uri="{BB962C8B-B14F-4D97-AF65-F5344CB8AC3E}">
        <p14:creationId xmlns:p14="http://schemas.microsoft.com/office/powerpoint/2010/main" val="1638487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a:t>
            </a:r>
            <a:r>
              <a:rPr lang="en-US" baseline="0" dirty="0" smtClean="0"/>
              <a:t> ask patients how to use these data, they immediately grasp the importance of a comparison.</a:t>
            </a:r>
            <a:endParaRPr lang="en-US" baseline="0" dirty="0"/>
          </a:p>
          <a:p>
            <a:r>
              <a:rPr lang="en-US" baseline="0" dirty="0" smtClean="0"/>
              <a:t>We had HTA experts in the group, and we ask them, naively, whether a .086 was something important to them – and they said “huge”, this is “huge”</a:t>
            </a:r>
          </a:p>
          <a:p>
            <a:endParaRPr lang="en-US" baseline="0" dirty="0" smtClean="0"/>
          </a:p>
          <a:p>
            <a:r>
              <a:rPr lang="en-US" baseline="0" dirty="0" smtClean="0"/>
              <a:t>Communication happen, EBC starts to be built – </a:t>
            </a:r>
          </a:p>
          <a:p>
            <a:endParaRPr lang="en-US" baseline="0" dirty="0" smtClean="0"/>
          </a:p>
          <a:p>
            <a:r>
              <a:rPr lang="en-US" baseline="0" dirty="0" smtClean="0"/>
              <a:t>How to use the data below</a:t>
            </a:r>
          </a:p>
        </p:txBody>
      </p:sp>
      <p:sp>
        <p:nvSpPr>
          <p:cNvPr id="4" name="Slide Number Placeholder 3"/>
          <p:cNvSpPr>
            <a:spLocks noGrp="1"/>
          </p:cNvSpPr>
          <p:nvPr>
            <p:ph type="sldNum" sz="quarter" idx="10"/>
          </p:nvPr>
        </p:nvSpPr>
        <p:spPr/>
        <p:txBody>
          <a:bodyPr/>
          <a:lstStyle/>
          <a:p>
            <a:fld id="{1D9BACE4-094A-B044-A7BF-C8D19E36C2C6}" type="slidenum">
              <a:rPr lang="en-US" smtClean="0"/>
              <a:t>10</a:t>
            </a:fld>
            <a:endParaRPr lang="en-US"/>
          </a:p>
        </p:txBody>
      </p:sp>
    </p:spTree>
    <p:extLst>
      <p:ext uri="{BB962C8B-B14F-4D97-AF65-F5344CB8AC3E}">
        <p14:creationId xmlns:p14="http://schemas.microsoft.com/office/powerpoint/2010/main" val="1216309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of comparative assessment using the PROBE</a:t>
            </a:r>
            <a:r>
              <a:rPr lang="en-US" baseline="0" dirty="0" smtClean="0"/>
              <a:t> phase I data</a:t>
            </a:r>
          </a:p>
          <a:p>
            <a:r>
              <a:rPr lang="en-US" baseline="0" dirty="0" smtClean="0"/>
              <a:t>Use the first one for the comparison </a:t>
            </a:r>
            <a:r>
              <a:rPr lang="en-US" baseline="0" dirty="0" err="1" smtClean="0"/>
              <a:t>prophy</a:t>
            </a:r>
            <a:r>
              <a:rPr lang="en-US" baseline="0" dirty="0" smtClean="0"/>
              <a:t> / no </a:t>
            </a:r>
            <a:r>
              <a:rPr lang="en-US" baseline="0" dirty="0" err="1" smtClean="0"/>
              <a:t>prophy</a:t>
            </a:r>
            <a:endParaRPr lang="en-US" baseline="0" dirty="0" smtClean="0"/>
          </a:p>
          <a:p>
            <a:r>
              <a:rPr lang="en-US" baseline="0" dirty="0" smtClean="0"/>
              <a:t>Use the second for the comparison patients / controls.</a:t>
            </a:r>
            <a:endParaRPr lang="en-US" dirty="0"/>
          </a:p>
        </p:txBody>
      </p:sp>
      <p:sp>
        <p:nvSpPr>
          <p:cNvPr id="4" name="Slide Number Placeholder 3"/>
          <p:cNvSpPr>
            <a:spLocks noGrp="1"/>
          </p:cNvSpPr>
          <p:nvPr>
            <p:ph type="sldNum" sz="quarter" idx="10"/>
          </p:nvPr>
        </p:nvSpPr>
        <p:spPr/>
        <p:txBody>
          <a:bodyPr/>
          <a:lstStyle/>
          <a:p>
            <a:fld id="{1D9BACE4-094A-B044-A7BF-C8D19E36C2C6}" type="slidenum">
              <a:rPr lang="en-US" smtClean="0"/>
              <a:t>11</a:t>
            </a:fld>
            <a:endParaRPr lang="en-US"/>
          </a:p>
        </p:txBody>
      </p:sp>
    </p:spTree>
    <p:extLst>
      <p:ext uri="{BB962C8B-B14F-4D97-AF65-F5344CB8AC3E}">
        <p14:creationId xmlns:p14="http://schemas.microsoft.com/office/powerpoint/2010/main" val="1216309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it comes</a:t>
            </a:r>
            <a:r>
              <a:rPr lang="en-US" baseline="0" dirty="0" smtClean="0"/>
              <a:t> to HTA there is more flexibility in the design of the study and the way the comparator is built.</a:t>
            </a:r>
          </a:p>
          <a:p>
            <a:r>
              <a:rPr lang="en-US" baseline="0" dirty="0" smtClean="0"/>
              <a:t>What is most of interest is choosing the proper outcome, because outcome has to represent proper values, which makes sense to patients and are understood by the community</a:t>
            </a:r>
            <a:endParaRPr lang="en-US" dirty="0"/>
          </a:p>
        </p:txBody>
      </p:sp>
      <p:sp>
        <p:nvSpPr>
          <p:cNvPr id="4" name="Slide Number Placeholder 3"/>
          <p:cNvSpPr>
            <a:spLocks noGrp="1"/>
          </p:cNvSpPr>
          <p:nvPr>
            <p:ph type="sldNum" sz="quarter" idx="10"/>
          </p:nvPr>
        </p:nvSpPr>
        <p:spPr/>
        <p:txBody>
          <a:bodyPr/>
          <a:lstStyle/>
          <a:p>
            <a:fld id="{1D9BACE4-094A-B044-A7BF-C8D19E36C2C6}" type="slidenum">
              <a:rPr lang="en-US" smtClean="0"/>
              <a:t>12</a:t>
            </a:fld>
            <a:endParaRPr lang="en-US"/>
          </a:p>
        </p:txBody>
      </p:sp>
    </p:spTree>
    <p:extLst>
      <p:ext uri="{BB962C8B-B14F-4D97-AF65-F5344CB8AC3E}">
        <p14:creationId xmlns:p14="http://schemas.microsoft.com/office/powerpoint/2010/main" val="6601484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here:</a:t>
            </a:r>
          </a:p>
          <a:p>
            <a:r>
              <a:rPr lang="en-US" dirty="0" smtClean="0"/>
              <a:t>A</a:t>
            </a:r>
            <a:r>
              <a:rPr lang="en-US" baseline="0" dirty="0" smtClean="0"/>
              <a:t> land where only treatment that are effective and provide value for their cost are available and paid for.</a:t>
            </a:r>
          </a:p>
          <a:p>
            <a:r>
              <a:rPr lang="en-US" baseline="0" dirty="0" smtClean="0"/>
              <a:t>Using a car analogy, there are not Ferrari around, but no kids lose days of school because their Mom’s car fail to start</a:t>
            </a:r>
          </a:p>
          <a:p>
            <a:endParaRPr lang="en-US" dirty="0" smtClean="0"/>
          </a:p>
          <a:p>
            <a:r>
              <a:rPr lang="en-US" dirty="0" smtClean="0"/>
              <a:t>Meaning</a:t>
            </a:r>
            <a:r>
              <a:rPr lang="en-US" baseline="0" dirty="0" smtClean="0"/>
              <a:t> of effectiveness</a:t>
            </a:r>
          </a:p>
          <a:p>
            <a:r>
              <a:rPr lang="en-US" baseline="0" dirty="0" smtClean="0"/>
              <a:t>Meaning of cost per value</a:t>
            </a:r>
          </a:p>
          <a:p>
            <a:endParaRPr lang="en-US" dirty="0" smtClean="0"/>
          </a:p>
          <a:p>
            <a:r>
              <a:rPr lang="en-US" dirty="0" smtClean="0"/>
              <a:t>Thi</a:t>
            </a:r>
            <a:r>
              <a:rPr lang="en-US" baseline="0" dirty="0" smtClean="0"/>
              <a:t>s can apply to any interventions (physiotherapy, adherence improvement, organization of care) – we will continue for a while on a drug intervention </a:t>
            </a:r>
            <a:endParaRPr lang="en-US" dirty="0" smtClean="0"/>
          </a:p>
          <a:p>
            <a:endParaRPr lang="en-US" dirty="0"/>
          </a:p>
        </p:txBody>
      </p:sp>
      <p:sp>
        <p:nvSpPr>
          <p:cNvPr id="4" name="Slide Number Placeholder 3"/>
          <p:cNvSpPr>
            <a:spLocks noGrp="1"/>
          </p:cNvSpPr>
          <p:nvPr>
            <p:ph type="sldNum" sz="quarter" idx="10"/>
          </p:nvPr>
        </p:nvSpPr>
        <p:spPr/>
        <p:txBody>
          <a:bodyPr/>
          <a:lstStyle/>
          <a:p>
            <a:fld id="{1D9BACE4-094A-B044-A7BF-C8D19E36C2C6}" type="slidenum">
              <a:rPr lang="en-US" smtClean="0"/>
              <a:t>13</a:t>
            </a:fld>
            <a:endParaRPr lang="en-US"/>
          </a:p>
        </p:txBody>
      </p:sp>
    </p:spTree>
    <p:extLst>
      <p:ext uri="{BB962C8B-B14F-4D97-AF65-F5344CB8AC3E}">
        <p14:creationId xmlns:p14="http://schemas.microsoft.com/office/powerpoint/2010/main" val="20108505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have to have a comparison, and an outcome – you then need two comparable</a:t>
            </a:r>
            <a:r>
              <a:rPr lang="en-US" baseline="0" dirty="0" smtClean="0"/>
              <a:t> sample</a:t>
            </a:r>
          </a:p>
          <a:p>
            <a:endParaRPr lang="en-US" baseline="0" dirty="0" smtClean="0"/>
          </a:p>
          <a:p>
            <a:r>
              <a:rPr lang="en-US" baseline="0" dirty="0" smtClean="0"/>
              <a:t>Building comparable samples is an art</a:t>
            </a:r>
            <a:endParaRPr lang="en-US" dirty="0"/>
          </a:p>
        </p:txBody>
      </p:sp>
      <p:sp>
        <p:nvSpPr>
          <p:cNvPr id="4" name="Slide Number Placeholder 3"/>
          <p:cNvSpPr>
            <a:spLocks noGrp="1"/>
          </p:cNvSpPr>
          <p:nvPr>
            <p:ph type="sldNum" sz="quarter" idx="10"/>
          </p:nvPr>
        </p:nvSpPr>
        <p:spPr/>
        <p:txBody>
          <a:bodyPr/>
          <a:lstStyle/>
          <a:p>
            <a:fld id="{1D9BACE4-094A-B044-A7BF-C8D19E36C2C6}" type="slidenum">
              <a:rPr lang="en-US" smtClean="0"/>
              <a:t>14</a:t>
            </a:fld>
            <a:endParaRPr lang="en-US"/>
          </a:p>
        </p:txBody>
      </p:sp>
    </p:spTree>
    <p:extLst>
      <p:ext uri="{BB962C8B-B14F-4D97-AF65-F5344CB8AC3E}">
        <p14:creationId xmlns:p14="http://schemas.microsoft.com/office/powerpoint/2010/main" val="27745991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single safest way</a:t>
            </a:r>
            <a:r>
              <a:rPr lang="en-US" baseline="0" dirty="0" smtClean="0"/>
              <a:t> to generate two comparable sample is randomization</a:t>
            </a:r>
          </a:p>
          <a:p>
            <a:endParaRPr lang="en-US" baseline="0" dirty="0" smtClean="0"/>
          </a:p>
          <a:p>
            <a:r>
              <a:rPr lang="en-US" dirty="0" smtClean="0"/>
              <a:t>There is no</a:t>
            </a:r>
            <a:r>
              <a:rPr lang="en-US" baseline="0" dirty="0" smtClean="0"/>
              <a:t> way of overcoming the need for randomization if you want to have the highest level of certainty</a:t>
            </a:r>
          </a:p>
          <a:p>
            <a:endParaRPr lang="en-US" baseline="0" dirty="0" smtClean="0"/>
          </a:p>
          <a:p>
            <a:r>
              <a:rPr lang="en-US" baseline="0" dirty="0" smtClean="0"/>
              <a:t>Random assignment of subjects and blinded assessment of outcomes can be subsidized in observational trials, but this will leave room for doubts</a:t>
            </a:r>
          </a:p>
          <a:p>
            <a:endParaRPr lang="en-US" baseline="0" dirty="0" smtClean="0"/>
          </a:p>
          <a:p>
            <a:r>
              <a:rPr lang="en-US" baseline="0" dirty="0" smtClean="0"/>
              <a:t>RODIN, CANAL – no difference between PD and Rec /// </a:t>
            </a:r>
            <a:r>
              <a:rPr lang="en-US" baseline="0" dirty="0" err="1" smtClean="0"/>
              <a:t>FrenchCoag</a:t>
            </a:r>
            <a:r>
              <a:rPr lang="en-US" baseline="0" dirty="0" smtClean="0"/>
              <a:t>  PD less immunogenic who is right? SIPPET will tell – if well done, it will give a better answer</a:t>
            </a:r>
          </a:p>
          <a:p>
            <a:endParaRPr lang="en-US" baseline="0" dirty="0" smtClean="0"/>
          </a:p>
          <a:p>
            <a:r>
              <a:rPr lang="en-US" baseline="0" dirty="0" smtClean="0"/>
              <a:t>Btw SIPPET proves that you can randomize 250 patients in a reasonable time-frame, and measure inhibitor development.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D9BACE4-094A-B044-A7BF-C8D19E36C2C6}" type="slidenum">
              <a:rPr lang="en-US" smtClean="0"/>
              <a:t>16</a:t>
            </a:fld>
            <a:endParaRPr lang="en-US"/>
          </a:p>
        </p:txBody>
      </p:sp>
    </p:spTree>
    <p:extLst>
      <p:ext uri="{BB962C8B-B14F-4D97-AF65-F5344CB8AC3E}">
        <p14:creationId xmlns:p14="http://schemas.microsoft.com/office/powerpoint/2010/main" val="7041247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Will introduce</a:t>
            </a:r>
            <a:r>
              <a:rPr lang="en-US" baseline="0" dirty="0" smtClean="0"/>
              <a:t> starting from 2, then 1 and 3</a:t>
            </a:r>
            <a:endParaRPr lang="en-US" dirty="0"/>
          </a:p>
        </p:txBody>
      </p:sp>
      <p:sp>
        <p:nvSpPr>
          <p:cNvPr id="4" name="Slide Number Placeholder 3"/>
          <p:cNvSpPr>
            <a:spLocks noGrp="1"/>
          </p:cNvSpPr>
          <p:nvPr>
            <p:ph type="sldNum" sz="quarter" idx="10"/>
          </p:nvPr>
        </p:nvSpPr>
        <p:spPr/>
        <p:txBody>
          <a:bodyPr/>
          <a:lstStyle/>
          <a:p>
            <a:fld id="{1D9BACE4-094A-B044-A7BF-C8D19E36C2C6}" type="slidenum">
              <a:rPr lang="en-US" smtClean="0"/>
              <a:t>19</a:t>
            </a:fld>
            <a:endParaRPr lang="en-US"/>
          </a:p>
        </p:txBody>
      </p:sp>
    </p:spTree>
    <p:extLst>
      <p:ext uri="{BB962C8B-B14F-4D97-AF65-F5344CB8AC3E}">
        <p14:creationId xmlns:p14="http://schemas.microsoft.com/office/powerpoint/2010/main" val="22737255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the hemophilia community</a:t>
            </a:r>
            <a:r>
              <a:rPr lang="en-US" baseline="0" dirty="0" smtClean="0"/>
              <a:t> ignore the FDA/HTA requirements and needs, claiming to be a rare and different disease, which does not require proof of effect and measures of value? Can we continue claiming that we do not need to prove that parachute works, and no matter how much they costs we want them?</a:t>
            </a:r>
            <a:endParaRPr lang="en-US" dirty="0"/>
          </a:p>
        </p:txBody>
      </p:sp>
      <p:sp>
        <p:nvSpPr>
          <p:cNvPr id="4" name="Slide Number Placeholder 3"/>
          <p:cNvSpPr>
            <a:spLocks noGrp="1"/>
          </p:cNvSpPr>
          <p:nvPr>
            <p:ph type="sldNum" sz="quarter" idx="10"/>
          </p:nvPr>
        </p:nvSpPr>
        <p:spPr/>
        <p:txBody>
          <a:bodyPr/>
          <a:lstStyle/>
          <a:p>
            <a:fld id="{1D9BACE4-094A-B044-A7BF-C8D19E36C2C6}" type="slidenum">
              <a:rPr lang="en-US" smtClean="0"/>
              <a:t>20</a:t>
            </a:fld>
            <a:endParaRPr lang="en-US"/>
          </a:p>
        </p:txBody>
      </p:sp>
    </p:spTree>
    <p:extLst>
      <p:ext uri="{BB962C8B-B14F-4D97-AF65-F5344CB8AC3E}">
        <p14:creationId xmlns:p14="http://schemas.microsoft.com/office/powerpoint/2010/main" val="28542299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9BACE4-094A-B044-A7BF-C8D19E36C2C6}" type="slidenum">
              <a:rPr lang="en-US" smtClean="0"/>
              <a:t>21</a:t>
            </a:fld>
            <a:endParaRPr lang="en-US"/>
          </a:p>
        </p:txBody>
      </p:sp>
    </p:spTree>
    <p:extLst>
      <p:ext uri="{BB962C8B-B14F-4D97-AF65-F5344CB8AC3E}">
        <p14:creationId xmlns:p14="http://schemas.microsoft.com/office/powerpoint/2010/main" val="29397425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to stop</a:t>
            </a:r>
            <a:r>
              <a:rPr lang="en-US" baseline="0" dirty="0" smtClean="0"/>
              <a:t> fighting HTA processes, we have to learn their languages</a:t>
            </a:r>
          </a:p>
          <a:p>
            <a:r>
              <a:rPr lang="en-US" baseline="0" dirty="0" smtClean="0"/>
              <a:t>We have to stop support the claim of diversity, other less fortunate will soon make the case they are more diverse than us</a:t>
            </a:r>
          </a:p>
          <a:p>
            <a:r>
              <a:rPr lang="en-US" baseline="0" dirty="0" smtClean="0"/>
              <a:t>We have to stop fighting evidence agencies, and collaborate to learn and speak their language</a:t>
            </a:r>
          </a:p>
          <a:p>
            <a:r>
              <a:rPr lang="en-US" baseline="0" dirty="0" smtClean="0"/>
              <a:t>We have to stop targeting only the usual journals – we have to build credibility on journals which are trusted by the HTA/reimbursement agencies – self </a:t>
            </a:r>
            <a:r>
              <a:rPr lang="en-US" baseline="0" dirty="0" err="1" smtClean="0"/>
              <a:t>referentiality</a:t>
            </a:r>
            <a:r>
              <a:rPr lang="en-US" baseline="0" dirty="0" smtClean="0"/>
              <a:t> will not pay for much longer.</a:t>
            </a:r>
            <a:endParaRPr lang="en-US" dirty="0"/>
          </a:p>
        </p:txBody>
      </p:sp>
      <p:sp>
        <p:nvSpPr>
          <p:cNvPr id="4" name="Slide Number Placeholder 3"/>
          <p:cNvSpPr>
            <a:spLocks noGrp="1"/>
          </p:cNvSpPr>
          <p:nvPr>
            <p:ph type="sldNum" sz="quarter" idx="10"/>
          </p:nvPr>
        </p:nvSpPr>
        <p:spPr/>
        <p:txBody>
          <a:bodyPr/>
          <a:lstStyle/>
          <a:p>
            <a:fld id="{1D9BACE4-094A-B044-A7BF-C8D19E36C2C6}" type="slidenum">
              <a:rPr lang="en-US" smtClean="0"/>
              <a:t>22</a:t>
            </a:fld>
            <a:endParaRPr lang="en-US"/>
          </a:p>
        </p:txBody>
      </p:sp>
    </p:spTree>
    <p:extLst>
      <p:ext uri="{BB962C8B-B14F-4D97-AF65-F5344CB8AC3E}">
        <p14:creationId xmlns:p14="http://schemas.microsoft.com/office/powerpoint/2010/main" val="2939742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a:xfrm>
            <a:off x="381000" y="685800"/>
            <a:ext cx="6096000" cy="3429000"/>
          </a:xfrm>
          <a:ln/>
        </p:spPr>
      </p:sp>
      <p:sp>
        <p:nvSpPr>
          <p:cNvPr id="4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BA65888-23F5-43BD-80D9-E534B425EDF8}" type="slidenum">
              <a:rPr lang="fr-FR" altLang="en-US" sz="1000" smtClean="0"/>
              <a:pPr/>
              <a:t>2</a:t>
            </a:fld>
            <a:endParaRPr lang="fr-FR" altLang="en-US" sz="100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not a matter of ethics, or</a:t>
            </a:r>
            <a:r>
              <a:rPr lang="en-US" baseline="0" dirty="0" smtClean="0"/>
              <a:t> anyways we have to deal with the ethics of capitalisms and profitability</a:t>
            </a:r>
          </a:p>
          <a:p>
            <a:endParaRPr lang="en-US" baseline="0" dirty="0" smtClean="0"/>
          </a:p>
          <a:p>
            <a:r>
              <a:rPr lang="en-US" baseline="0" dirty="0" smtClean="0"/>
              <a:t>It makes the case clear – even when the treatment has a proven dramatic effect = CURE – still you may need evidence to make the case for the affordable value</a:t>
            </a:r>
          </a:p>
          <a:p>
            <a:endParaRPr lang="en-US" baseline="0" dirty="0" smtClean="0"/>
          </a:p>
          <a:p>
            <a:r>
              <a:rPr lang="en-US" baseline="0" dirty="0" smtClean="0"/>
              <a:t>We will come back hopefully soon with gene therapy for hemophilia</a:t>
            </a:r>
          </a:p>
          <a:p>
            <a:endParaRPr lang="en-US" baseline="0" dirty="0" smtClean="0"/>
          </a:p>
          <a:p>
            <a:r>
              <a:rPr lang="en-US" baseline="0" dirty="0" smtClean="0"/>
              <a:t>The process by which drug manufacturers set their prices remains unclear. A spokesman for Gilead responded to a query by Medscape with the following statement: "We believe the price of </a:t>
            </a:r>
            <a:r>
              <a:rPr lang="en-US" baseline="0" dirty="0" err="1" smtClean="0"/>
              <a:t>Sovaldi</a:t>
            </a:r>
            <a:r>
              <a:rPr lang="en-US" baseline="0" dirty="0" smtClean="0"/>
              <a:t> and </a:t>
            </a:r>
            <a:r>
              <a:rPr lang="en-US" baseline="0" dirty="0" err="1" smtClean="0"/>
              <a:t>Harvoni</a:t>
            </a:r>
            <a:r>
              <a:rPr lang="en-US" baseline="0" dirty="0" smtClean="0"/>
              <a:t> reflects the value of these medicines. Unlike long-term or indefinite treatments for other chronic diseases, </a:t>
            </a:r>
            <a:r>
              <a:rPr lang="en-US" baseline="0" dirty="0" err="1" smtClean="0"/>
              <a:t>Sovaldi</a:t>
            </a:r>
            <a:r>
              <a:rPr lang="en-US" baseline="0" dirty="0" smtClean="0"/>
              <a:t> and </a:t>
            </a:r>
            <a:r>
              <a:rPr lang="en-US" baseline="0" dirty="0" err="1" smtClean="0"/>
              <a:t>Harvoni</a:t>
            </a:r>
            <a:r>
              <a:rPr lang="en-US" baseline="0" dirty="0" smtClean="0"/>
              <a:t> offer a cure with as little as eight weeks of treatment for many patients taking </a:t>
            </a:r>
            <a:r>
              <a:rPr lang="en-US" baseline="0" dirty="0" err="1" smtClean="0"/>
              <a:t>Harvoni</a:t>
            </a:r>
            <a:r>
              <a:rPr lang="en-US" baseline="0" dirty="0" smtClean="0"/>
              <a:t>."</a:t>
            </a:r>
          </a:p>
          <a:p>
            <a:endParaRPr lang="en-US" baseline="0" dirty="0" smtClean="0"/>
          </a:p>
          <a:p>
            <a:r>
              <a:rPr lang="en-US" baseline="0" dirty="0" smtClean="0"/>
              <a:t>Similarly, a spokeswoman for </a:t>
            </a:r>
            <a:r>
              <a:rPr lang="en-US" baseline="0" dirty="0" err="1" smtClean="0"/>
              <a:t>AbbVie</a:t>
            </a:r>
            <a:r>
              <a:rPr lang="en-US" baseline="0" dirty="0" smtClean="0"/>
              <a:t> also cited the fact that these drugs are offering a "high certainty of a cure with notably low rates of discontinuation and relapse." She further stated in an email exchange that the company took a number of factors into account when determining the treatment's price, "including the benefits of the therapy to patients, overall market dynamics, cost-effectiveness of treatment, and the value that it brings to off-setting short-term and long-term healthcare costs.”</a:t>
            </a:r>
          </a:p>
          <a:p>
            <a:endParaRPr lang="en-US" baseline="0" dirty="0" smtClean="0"/>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Cost-effectiveness and budget impact of hepatitis C virus treatment with </a:t>
            </a:r>
            <a:r>
              <a:rPr lang="en-US" sz="1200" dirty="0" err="1" smtClean="0"/>
              <a:t>sofosbuvir</a:t>
            </a:r>
            <a:r>
              <a:rPr lang="en-US" sz="1200" dirty="0" smtClean="0"/>
              <a:t> and </a:t>
            </a:r>
            <a:r>
              <a:rPr lang="en-US" sz="1200" dirty="0" err="1" smtClean="0"/>
              <a:t>ledipasvir</a:t>
            </a:r>
            <a:r>
              <a:rPr lang="en-US" sz="1200" dirty="0" smtClean="0"/>
              <a:t> in the United States. </a:t>
            </a:r>
            <a:r>
              <a:rPr lang="en-US" sz="1200" dirty="0" err="1" smtClean="0"/>
              <a:t>Chhatwal</a:t>
            </a:r>
            <a:r>
              <a:rPr lang="en-US" sz="1200" dirty="0" smtClean="0"/>
              <a:t> J et al. Ann Intern Med. 2015;162:397-406.</a:t>
            </a:r>
          </a:p>
          <a:p>
            <a:endParaRPr lang="en-US" baseline="0" dirty="0" smtClean="0"/>
          </a:p>
        </p:txBody>
      </p:sp>
      <p:sp>
        <p:nvSpPr>
          <p:cNvPr id="4" name="Slide Number Placeholder 3"/>
          <p:cNvSpPr>
            <a:spLocks noGrp="1"/>
          </p:cNvSpPr>
          <p:nvPr>
            <p:ph type="sldNum" sz="quarter" idx="10"/>
          </p:nvPr>
        </p:nvSpPr>
        <p:spPr/>
        <p:txBody>
          <a:bodyPr/>
          <a:lstStyle/>
          <a:p>
            <a:fld id="{1D9BACE4-094A-B044-A7BF-C8D19E36C2C6}" type="slidenum">
              <a:rPr lang="en-US" smtClean="0"/>
              <a:t>23</a:t>
            </a:fld>
            <a:endParaRPr lang="en-US"/>
          </a:p>
        </p:txBody>
      </p:sp>
    </p:spTree>
    <p:extLst>
      <p:ext uri="{BB962C8B-B14F-4D97-AF65-F5344CB8AC3E}">
        <p14:creationId xmlns:p14="http://schemas.microsoft.com/office/powerpoint/2010/main" val="1129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Will introduce</a:t>
            </a:r>
            <a:r>
              <a:rPr lang="en-US" baseline="0" dirty="0" smtClean="0"/>
              <a:t> starting from 2, then 1 and 3</a:t>
            </a:r>
            <a:endParaRPr lang="en-US" dirty="0"/>
          </a:p>
        </p:txBody>
      </p:sp>
      <p:sp>
        <p:nvSpPr>
          <p:cNvPr id="4" name="Slide Number Placeholder 3"/>
          <p:cNvSpPr>
            <a:spLocks noGrp="1"/>
          </p:cNvSpPr>
          <p:nvPr>
            <p:ph type="sldNum" sz="quarter" idx="10"/>
          </p:nvPr>
        </p:nvSpPr>
        <p:spPr/>
        <p:txBody>
          <a:bodyPr/>
          <a:lstStyle/>
          <a:p>
            <a:fld id="{1D9BACE4-094A-B044-A7BF-C8D19E36C2C6}" type="slidenum">
              <a:rPr lang="en-US" smtClean="0"/>
              <a:t>25</a:t>
            </a:fld>
            <a:endParaRPr lang="en-US"/>
          </a:p>
        </p:txBody>
      </p:sp>
    </p:spTree>
    <p:extLst>
      <p:ext uri="{BB962C8B-B14F-4D97-AF65-F5344CB8AC3E}">
        <p14:creationId xmlns:p14="http://schemas.microsoft.com/office/powerpoint/2010/main" val="22737255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err="1" smtClean="0"/>
              <a:t>swedish</a:t>
            </a:r>
            <a:r>
              <a:rPr lang="en-US" baseline="0" dirty="0" smtClean="0"/>
              <a:t> HTA assessment did not cite Cochrane</a:t>
            </a:r>
          </a:p>
          <a:p>
            <a:r>
              <a:rPr lang="en-US" baseline="0" dirty="0" smtClean="0"/>
              <a:t>The WFH guidelines do not cite Cochrane</a:t>
            </a:r>
          </a:p>
          <a:p>
            <a:r>
              <a:rPr lang="en-US" baseline="0" dirty="0" smtClean="0"/>
              <a:t>These are dramatic ignorance driven error which will be paid at very high price by the </a:t>
            </a:r>
            <a:r>
              <a:rPr lang="en-US" baseline="0" dirty="0" err="1" smtClean="0"/>
              <a:t>communtiy</a:t>
            </a:r>
            <a:endParaRPr lang="en-US" dirty="0"/>
          </a:p>
        </p:txBody>
      </p:sp>
      <p:sp>
        <p:nvSpPr>
          <p:cNvPr id="4" name="Slide Number Placeholder 3"/>
          <p:cNvSpPr>
            <a:spLocks noGrp="1"/>
          </p:cNvSpPr>
          <p:nvPr>
            <p:ph type="sldNum" sz="quarter" idx="10"/>
          </p:nvPr>
        </p:nvSpPr>
        <p:spPr/>
        <p:txBody>
          <a:bodyPr/>
          <a:lstStyle/>
          <a:p>
            <a:fld id="{1D9BACE4-094A-B044-A7BF-C8D19E36C2C6}" type="slidenum">
              <a:rPr lang="en-US" smtClean="0"/>
              <a:t>26</a:t>
            </a:fld>
            <a:endParaRPr lang="en-US"/>
          </a:p>
        </p:txBody>
      </p:sp>
    </p:spTree>
    <p:extLst>
      <p:ext uri="{BB962C8B-B14F-4D97-AF65-F5344CB8AC3E}">
        <p14:creationId xmlns:p14="http://schemas.microsoft.com/office/powerpoint/2010/main" val="34984461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Prophylaxis</a:t>
            </a:r>
          </a:p>
          <a:p>
            <a:r>
              <a:rPr lang="en-US" dirty="0" smtClean="0"/>
              <a:t>Bypassing agents</a:t>
            </a:r>
          </a:p>
          <a:p>
            <a:r>
              <a:rPr lang="en-US" dirty="0" smtClean="0"/>
              <a:t>Surgical</a:t>
            </a:r>
            <a:r>
              <a:rPr lang="en-US" baseline="0" dirty="0" smtClean="0"/>
              <a:t> bleeding</a:t>
            </a:r>
          </a:p>
          <a:p>
            <a:r>
              <a:rPr lang="en-US" baseline="0" dirty="0" smtClean="0"/>
              <a:t>Exercise</a:t>
            </a:r>
          </a:p>
          <a:p>
            <a:r>
              <a:rPr lang="en-US" baseline="0" dirty="0" err="1" smtClean="0"/>
              <a:t>Pyscosocial</a:t>
            </a:r>
            <a:r>
              <a:rPr lang="en-US" baseline="0" dirty="0" smtClean="0"/>
              <a:t> </a:t>
            </a:r>
            <a:r>
              <a:rPr lang="en-US" baseline="0" dirty="0" err="1" smtClean="0"/>
              <a:t>internvetion</a:t>
            </a:r>
            <a:endParaRPr lang="en-US" baseline="0" dirty="0" smtClean="0"/>
          </a:p>
          <a:p>
            <a:r>
              <a:rPr lang="en-US" baseline="0" dirty="0" smtClean="0"/>
              <a:t>ITI</a:t>
            </a:r>
            <a:endParaRPr lang="en-US" dirty="0"/>
          </a:p>
        </p:txBody>
      </p:sp>
      <p:sp>
        <p:nvSpPr>
          <p:cNvPr id="4" name="Slide Number Placeholder 3"/>
          <p:cNvSpPr>
            <a:spLocks noGrp="1"/>
          </p:cNvSpPr>
          <p:nvPr>
            <p:ph type="sldNum" sz="quarter" idx="10"/>
          </p:nvPr>
        </p:nvSpPr>
        <p:spPr/>
        <p:txBody>
          <a:bodyPr/>
          <a:lstStyle/>
          <a:p>
            <a:fld id="{1D9BACE4-094A-B044-A7BF-C8D19E36C2C6}" type="slidenum">
              <a:rPr lang="en-US" smtClean="0"/>
              <a:t>27</a:t>
            </a:fld>
            <a:endParaRPr lang="en-US"/>
          </a:p>
        </p:txBody>
      </p:sp>
    </p:spTree>
    <p:extLst>
      <p:ext uri="{BB962C8B-B14F-4D97-AF65-F5344CB8AC3E}">
        <p14:creationId xmlns:p14="http://schemas.microsoft.com/office/powerpoint/2010/main" val="29238194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Are underpowered trial</a:t>
            </a:r>
            <a:r>
              <a:rPr lang="en-US" baseline="0" dirty="0" smtClean="0"/>
              <a:t> useless and unethical – yes they are</a:t>
            </a:r>
          </a:p>
          <a:p>
            <a:r>
              <a:rPr lang="en-US" baseline="0" dirty="0" smtClean="0"/>
              <a:t>But not more than paying for treatments that may or may not be different</a:t>
            </a:r>
          </a:p>
          <a:p>
            <a:endParaRPr lang="en-US" baseline="0" dirty="0" smtClean="0"/>
          </a:p>
          <a:p>
            <a:r>
              <a:rPr lang="en-US" baseline="0" dirty="0" smtClean="0"/>
              <a:t>There would be enough patients to prove impact on adherence, </a:t>
            </a:r>
            <a:r>
              <a:rPr lang="en-US" baseline="0" dirty="0" err="1" smtClean="0"/>
              <a:t>QoL</a:t>
            </a:r>
            <a:r>
              <a:rPr lang="en-US" baseline="0" dirty="0" smtClean="0"/>
              <a:t>, bleeds</a:t>
            </a:r>
          </a:p>
          <a:p>
            <a:r>
              <a:rPr lang="en-US" baseline="0" dirty="0" smtClean="0"/>
              <a:t>The entire HCS of the US (I am citing the US not as a model, but meaning that if even the US, with the craziest and less affordable health care system ever have got it, it should be right) is moving toward a outcome based reimbursement – the first time you may say let’s go, we will not measure and nothing will happen, but the second time you will not be given a chance</a:t>
            </a:r>
          </a:p>
          <a:p>
            <a:endParaRPr lang="en-US" dirty="0"/>
          </a:p>
        </p:txBody>
      </p:sp>
      <p:sp>
        <p:nvSpPr>
          <p:cNvPr id="4" name="Slide Number Placeholder 3"/>
          <p:cNvSpPr>
            <a:spLocks noGrp="1"/>
          </p:cNvSpPr>
          <p:nvPr>
            <p:ph type="sldNum" sz="quarter" idx="10"/>
          </p:nvPr>
        </p:nvSpPr>
        <p:spPr/>
        <p:txBody>
          <a:bodyPr/>
          <a:lstStyle/>
          <a:p>
            <a:fld id="{1D9BACE4-094A-B044-A7BF-C8D19E36C2C6}" type="slidenum">
              <a:rPr lang="en-US" smtClean="0"/>
              <a:t>28</a:t>
            </a:fld>
            <a:endParaRPr lang="en-US"/>
          </a:p>
        </p:txBody>
      </p:sp>
    </p:spTree>
    <p:extLst>
      <p:ext uri="{BB962C8B-B14F-4D97-AF65-F5344CB8AC3E}">
        <p14:creationId xmlns:p14="http://schemas.microsoft.com/office/powerpoint/2010/main" val="15877426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Comments on</a:t>
            </a:r>
            <a:r>
              <a:rPr lang="en-US" baseline="0" dirty="0" smtClean="0"/>
              <a:t> what is here what is there</a:t>
            </a:r>
          </a:p>
          <a:p>
            <a:endParaRPr lang="en-US" baseline="0" dirty="0" smtClean="0"/>
          </a:p>
          <a:p>
            <a:r>
              <a:rPr lang="en-US" dirty="0" err="1" smtClean="0"/>
              <a:t>Berntorp</a:t>
            </a:r>
            <a:r>
              <a:rPr lang="en-US" dirty="0" smtClean="0"/>
              <a:t> E, </a:t>
            </a:r>
            <a:r>
              <a:rPr lang="en-US" dirty="0" err="1" smtClean="0"/>
              <a:t>Astermark</a:t>
            </a:r>
            <a:r>
              <a:rPr lang="en-US" dirty="0" smtClean="0"/>
              <a:t> J, </a:t>
            </a:r>
            <a:r>
              <a:rPr lang="en-US" dirty="0" err="1" smtClean="0"/>
              <a:t>Baghaei</a:t>
            </a:r>
            <a:r>
              <a:rPr lang="en-US" dirty="0" smtClean="0"/>
              <a:t> F et al. Treatment of hemophilia A and B and von </a:t>
            </a:r>
            <a:r>
              <a:rPr lang="en-US" dirty="0" err="1" smtClean="0"/>
              <a:t>Willebrand</a:t>
            </a:r>
            <a:r>
              <a:rPr lang="en-US" dirty="0" smtClean="0"/>
              <a:t> disease. Summary and </a:t>
            </a:r>
            <a:r>
              <a:rPr lang="en-US" dirty="0" err="1" smtClean="0"/>
              <a:t>conclu</a:t>
            </a:r>
            <a:r>
              <a:rPr lang="en-US" dirty="0" smtClean="0"/>
              <a:t>- </a:t>
            </a:r>
            <a:r>
              <a:rPr lang="en-US" dirty="0" err="1" smtClean="0"/>
              <a:t>sions</a:t>
            </a:r>
            <a:r>
              <a:rPr lang="en-US" dirty="0" smtClean="0"/>
              <a:t> of a systematic review as part of a Swedish health technology assessment. </a:t>
            </a:r>
            <a:r>
              <a:rPr lang="en-US" dirty="0" err="1" smtClean="0"/>
              <a:t>Haemophilia</a:t>
            </a:r>
            <a:r>
              <a:rPr lang="en-US" dirty="0" smtClean="0"/>
              <a:t> 2012; 18: 158–65.</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D9BACE4-094A-B044-A7BF-C8D19E36C2C6}" type="slidenum">
              <a:rPr lang="en-US" smtClean="0"/>
              <a:t>29</a:t>
            </a:fld>
            <a:endParaRPr lang="en-US"/>
          </a:p>
        </p:txBody>
      </p:sp>
    </p:spTree>
    <p:extLst>
      <p:ext uri="{BB962C8B-B14F-4D97-AF65-F5344CB8AC3E}">
        <p14:creationId xmlns:p14="http://schemas.microsoft.com/office/powerpoint/2010/main" val="33142349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Comments on</a:t>
            </a:r>
            <a:r>
              <a:rPr lang="en-US" baseline="0" dirty="0" smtClean="0"/>
              <a:t> what is here what is there</a:t>
            </a:r>
          </a:p>
          <a:p>
            <a:endParaRPr lang="en-US" baseline="0" dirty="0" smtClean="0"/>
          </a:p>
          <a:p>
            <a:r>
              <a:rPr lang="en-US" dirty="0" err="1" smtClean="0"/>
              <a:t>Berntorp</a:t>
            </a:r>
            <a:r>
              <a:rPr lang="en-US" dirty="0" smtClean="0"/>
              <a:t> E, </a:t>
            </a:r>
            <a:r>
              <a:rPr lang="en-US" dirty="0" err="1" smtClean="0"/>
              <a:t>Astermark</a:t>
            </a:r>
            <a:r>
              <a:rPr lang="en-US" dirty="0" smtClean="0"/>
              <a:t> J, </a:t>
            </a:r>
            <a:r>
              <a:rPr lang="en-US" dirty="0" err="1" smtClean="0"/>
              <a:t>Baghaei</a:t>
            </a:r>
            <a:r>
              <a:rPr lang="en-US" dirty="0" smtClean="0"/>
              <a:t> F et al. Treatment of hemophilia A and B and von </a:t>
            </a:r>
            <a:r>
              <a:rPr lang="en-US" dirty="0" err="1" smtClean="0"/>
              <a:t>Willebrand</a:t>
            </a:r>
            <a:r>
              <a:rPr lang="en-US" dirty="0" smtClean="0"/>
              <a:t> disease. Summary and </a:t>
            </a:r>
            <a:r>
              <a:rPr lang="en-US" dirty="0" err="1" smtClean="0"/>
              <a:t>conclu</a:t>
            </a:r>
            <a:r>
              <a:rPr lang="en-US" dirty="0" smtClean="0"/>
              <a:t>- </a:t>
            </a:r>
            <a:r>
              <a:rPr lang="en-US" dirty="0" err="1" smtClean="0"/>
              <a:t>sions</a:t>
            </a:r>
            <a:r>
              <a:rPr lang="en-US" dirty="0" smtClean="0"/>
              <a:t> of a systematic review as part of a Swedish health technology assessment. </a:t>
            </a:r>
            <a:r>
              <a:rPr lang="en-US" dirty="0" err="1" smtClean="0"/>
              <a:t>Haemophilia</a:t>
            </a:r>
            <a:r>
              <a:rPr lang="en-US" dirty="0" smtClean="0"/>
              <a:t> 2012; 18: 158–65.</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D9BACE4-094A-B044-A7BF-C8D19E36C2C6}" type="slidenum">
              <a:rPr lang="en-US" smtClean="0"/>
              <a:t>30</a:t>
            </a:fld>
            <a:endParaRPr lang="en-US"/>
          </a:p>
        </p:txBody>
      </p:sp>
    </p:spTree>
    <p:extLst>
      <p:ext uri="{BB962C8B-B14F-4D97-AF65-F5344CB8AC3E}">
        <p14:creationId xmlns:p14="http://schemas.microsoft.com/office/powerpoint/2010/main" val="33142349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Will introduce</a:t>
            </a:r>
            <a:r>
              <a:rPr lang="en-US" baseline="0" dirty="0" smtClean="0"/>
              <a:t> starting from 2, then 1 and 3</a:t>
            </a:r>
            <a:endParaRPr lang="en-US" dirty="0"/>
          </a:p>
        </p:txBody>
      </p:sp>
      <p:sp>
        <p:nvSpPr>
          <p:cNvPr id="4" name="Slide Number Placeholder 3"/>
          <p:cNvSpPr>
            <a:spLocks noGrp="1"/>
          </p:cNvSpPr>
          <p:nvPr>
            <p:ph type="sldNum" sz="quarter" idx="10"/>
          </p:nvPr>
        </p:nvSpPr>
        <p:spPr/>
        <p:txBody>
          <a:bodyPr/>
          <a:lstStyle/>
          <a:p>
            <a:fld id="{1D9BACE4-094A-B044-A7BF-C8D19E36C2C6}" type="slidenum">
              <a:rPr lang="en-US" smtClean="0"/>
              <a:t>31</a:t>
            </a:fld>
            <a:endParaRPr lang="en-US"/>
          </a:p>
        </p:txBody>
      </p:sp>
    </p:spTree>
    <p:extLst>
      <p:ext uri="{BB962C8B-B14F-4D97-AF65-F5344CB8AC3E}">
        <p14:creationId xmlns:p14="http://schemas.microsoft.com/office/powerpoint/2010/main" val="22737255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Will introduce</a:t>
            </a:r>
            <a:r>
              <a:rPr lang="en-US" baseline="0" dirty="0" smtClean="0"/>
              <a:t> starting from 2, then 1 and 3</a:t>
            </a:r>
            <a:endParaRPr lang="en-US" dirty="0"/>
          </a:p>
        </p:txBody>
      </p:sp>
      <p:sp>
        <p:nvSpPr>
          <p:cNvPr id="4" name="Slide Number Placeholder 3"/>
          <p:cNvSpPr>
            <a:spLocks noGrp="1"/>
          </p:cNvSpPr>
          <p:nvPr>
            <p:ph type="sldNum" sz="quarter" idx="10"/>
          </p:nvPr>
        </p:nvSpPr>
        <p:spPr/>
        <p:txBody>
          <a:bodyPr/>
          <a:lstStyle/>
          <a:p>
            <a:fld id="{1D9BACE4-094A-B044-A7BF-C8D19E36C2C6}" type="slidenum">
              <a:rPr lang="en-US" smtClean="0"/>
              <a:t>34</a:t>
            </a:fld>
            <a:endParaRPr lang="en-US"/>
          </a:p>
        </p:txBody>
      </p:sp>
    </p:spTree>
    <p:extLst>
      <p:ext uri="{BB962C8B-B14F-4D97-AF65-F5344CB8AC3E}">
        <p14:creationId xmlns:p14="http://schemas.microsoft.com/office/powerpoint/2010/main" val="22737255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PROBE</a:t>
            </a:r>
            <a:r>
              <a:rPr lang="en-US" baseline="0" dirty="0" smtClean="0"/>
              <a:t> is here used as example of </a:t>
            </a:r>
            <a:r>
              <a:rPr lang="en-US" baseline="0" smtClean="0"/>
              <a:t>comparative effectiveness tool</a:t>
            </a:r>
            <a:endParaRPr lang="en-US"/>
          </a:p>
        </p:txBody>
      </p:sp>
      <p:sp>
        <p:nvSpPr>
          <p:cNvPr id="4" name="Slide Number Placeholder 3"/>
          <p:cNvSpPr>
            <a:spLocks noGrp="1"/>
          </p:cNvSpPr>
          <p:nvPr>
            <p:ph type="sldNum" sz="quarter" idx="10"/>
          </p:nvPr>
        </p:nvSpPr>
        <p:spPr/>
        <p:txBody>
          <a:bodyPr/>
          <a:lstStyle/>
          <a:p>
            <a:fld id="{1D9BACE4-094A-B044-A7BF-C8D19E36C2C6}" type="slidenum">
              <a:rPr lang="en-US" smtClean="0"/>
              <a:t>39</a:t>
            </a:fld>
            <a:endParaRPr lang="en-US"/>
          </a:p>
        </p:txBody>
      </p:sp>
    </p:spTree>
    <p:extLst>
      <p:ext uri="{BB962C8B-B14F-4D97-AF65-F5344CB8AC3E}">
        <p14:creationId xmlns:p14="http://schemas.microsoft.com/office/powerpoint/2010/main" val="3894655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Will introduce</a:t>
            </a:r>
            <a:r>
              <a:rPr lang="en-US" baseline="0" dirty="0" smtClean="0"/>
              <a:t> starting from 2, then 1 and 3</a:t>
            </a:r>
            <a:endParaRPr lang="en-US" dirty="0"/>
          </a:p>
        </p:txBody>
      </p:sp>
      <p:sp>
        <p:nvSpPr>
          <p:cNvPr id="4" name="Slide Number Placeholder 3"/>
          <p:cNvSpPr>
            <a:spLocks noGrp="1"/>
          </p:cNvSpPr>
          <p:nvPr>
            <p:ph type="sldNum" sz="quarter" idx="10"/>
          </p:nvPr>
        </p:nvSpPr>
        <p:spPr/>
        <p:txBody>
          <a:bodyPr/>
          <a:lstStyle/>
          <a:p>
            <a:fld id="{1D9BACE4-094A-B044-A7BF-C8D19E36C2C6}" type="slidenum">
              <a:rPr lang="en-US" smtClean="0"/>
              <a:t>3</a:t>
            </a:fld>
            <a:endParaRPr lang="en-US"/>
          </a:p>
        </p:txBody>
      </p:sp>
    </p:spTree>
    <p:extLst>
      <p:ext uri="{BB962C8B-B14F-4D97-AF65-F5344CB8AC3E}">
        <p14:creationId xmlns:p14="http://schemas.microsoft.com/office/powerpoint/2010/main" val="2273725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Will introduce</a:t>
            </a:r>
            <a:r>
              <a:rPr lang="en-US" baseline="0" dirty="0" smtClean="0"/>
              <a:t> starting from 2, then 1 and 3</a:t>
            </a:r>
            <a:endParaRPr lang="en-US" dirty="0"/>
          </a:p>
        </p:txBody>
      </p:sp>
      <p:sp>
        <p:nvSpPr>
          <p:cNvPr id="4" name="Slide Number Placeholder 3"/>
          <p:cNvSpPr>
            <a:spLocks noGrp="1"/>
          </p:cNvSpPr>
          <p:nvPr>
            <p:ph type="sldNum" sz="quarter" idx="10"/>
          </p:nvPr>
        </p:nvSpPr>
        <p:spPr/>
        <p:txBody>
          <a:bodyPr/>
          <a:lstStyle/>
          <a:p>
            <a:fld id="{1D9BACE4-094A-B044-A7BF-C8D19E36C2C6}" type="slidenum">
              <a:rPr lang="en-US" smtClean="0"/>
              <a:t>4</a:t>
            </a:fld>
            <a:endParaRPr lang="en-US"/>
          </a:p>
        </p:txBody>
      </p:sp>
    </p:spTree>
    <p:extLst>
      <p:ext uri="{BB962C8B-B14F-4D97-AF65-F5344CB8AC3E}">
        <p14:creationId xmlns:p14="http://schemas.microsoft.com/office/powerpoint/2010/main" val="2273725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Capillano</a:t>
            </a:r>
            <a:r>
              <a:rPr lang="en-US" dirty="0" smtClean="0"/>
              <a:t> bridge</a:t>
            </a:r>
          </a:p>
          <a:p>
            <a:r>
              <a:rPr lang="en-US" dirty="0" smtClean="0"/>
              <a:t>EBC is providing safe</a:t>
            </a:r>
            <a:r>
              <a:rPr lang="en-US" baseline="0" dirty="0" smtClean="0"/>
              <a:t> and effective care in the most efficient and resource aware way.</a:t>
            </a:r>
          </a:p>
          <a:p>
            <a:r>
              <a:rPr lang="en-US" baseline="0" dirty="0" smtClean="0"/>
              <a:t>EBC is providing care based on facts objectively assessed, patient relevant facts measured in a consistent and reproducible manner</a:t>
            </a:r>
          </a:p>
          <a:p>
            <a:r>
              <a:rPr lang="en-US" baseline="0" dirty="0" smtClean="0"/>
              <a:t>EBC is a set of interventions of proven safety and efficacy, acknowledged value, which most would agree is worth receiving, delivering, paying for.</a:t>
            </a:r>
            <a:endParaRPr lang="en-US" dirty="0"/>
          </a:p>
        </p:txBody>
      </p:sp>
      <p:sp>
        <p:nvSpPr>
          <p:cNvPr id="4" name="Slide Number Placeholder 3"/>
          <p:cNvSpPr>
            <a:spLocks noGrp="1"/>
          </p:cNvSpPr>
          <p:nvPr>
            <p:ph type="sldNum" sz="quarter" idx="10"/>
          </p:nvPr>
        </p:nvSpPr>
        <p:spPr/>
        <p:txBody>
          <a:bodyPr/>
          <a:lstStyle/>
          <a:p>
            <a:fld id="{1D9BACE4-094A-B044-A7BF-C8D19E36C2C6}" type="slidenum">
              <a:rPr lang="en-US" smtClean="0"/>
              <a:t>5</a:t>
            </a:fld>
            <a:endParaRPr lang="en-US"/>
          </a:p>
        </p:txBody>
      </p:sp>
    </p:spTree>
    <p:extLst>
      <p:ext uri="{BB962C8B-B14F-4D97-AF65-F5344CB8AC3E}">
        <p14:creationId xmlns:p14="http://schemas.microsoft.com/office/powerpoint/2010/main" val="3702520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provide EBC</a:t>
            </a:r>
            <a:r>
              <a:rPr lang="en-US" baseline="0" dirty="0" smtClean="0"/>
              <a:t> you have to build the evidence – that is not all you need, there are many hurdles to overcome later on to properly implement the evidence, but first and foremost, you have to generate the evidence.</a:t>
            </a:r>
          </a:p>
          <a:p>
            <a:endParaRPr lang="en-US" baseline="0" dirty="0" smtClean="0"/>
          </a:p>
          <a:p>
            <a:r>
              <a:rPr lang="en-US" baseline="0" dirty="0" smtClean="0"/>
              <a:t>You have to build the bridge – and it takes some work and risk</a:t>
            </a:r>
            <a:endParaRPr lang="en-US" dirty="0"/>
          </a:p>
        </p:txBody>
      </p:sp>
      <p:sp>
        <p:nvSpPr>
          <p:cNvPr id="4" name="Slide Number Placeholder 3"/>
          <p:cNvSpPr>
            <a:spLocks noGrp="1"/>
          </p:cNvSpPr>
          <p:nvPr>
            <p:ph type="sldNum" sz="quarter" idx="10"/>
          </p:nvPr>
        </p:nvSpPr>
        <p:spPr/>
        <p:txBody>
          <a:bodyPr/>
          <a:lstStyle/>
          <a:p>
            <a:fld id="{1D9BACE4-094A-B044-A7BF-C8D19E36C2C6}" type="slidenum">
              <a:rPr lang="en-US" smtClean="0"/>
              <a:t>6</a:t>
            </a:fld>
            <a:endParaRPr lang="en-US"/>
          </a:p>
        </p:txBody>
      </p:sp>
    </p:spTree>
    <p:extLst>
      <p:ext uri="{BB962C8B-B14F-4D97-AF65-F5344CB8AC3E}">
        <p14:creationId xmlns:p14="http://schemas.microsoft.com/office/powerpoint/2010/main" val="3151198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a:t>
            </a:r>
            <a:r>
              <a:rPr lang="en-US" baseline="0" dirty="0" smtClean="0"/>
              <a:t> bear with me a little longer with these images – I want you to focus on simple basic concepts, not complicated science.</a:t>
            </a:r>
          </a:p>
          <a:p>
            <a:r>
              <a:rPr lang="en-US" baseline="0" dirty="0" smtClean="0"/>
              <a:t>To get to EBC we have to conquer two cities, or maybe you want to think them as two fortresses.</a:t>
            </a:r>
          </a:p>
          <a:p>
            <a:r>
              <a:rPr lang="en-US" baseline="0" dirty="0" smtClean="0"/>
              <a:t>I am not talking of EBC from the science viewpoint, even if it science, I want to touch two very practical aspects</a:t>
            </a:r>
          </a:p>
          <a:p>
            <a:r>
              <a:rPr lang="en-US" baseline="0" dirty="0" smtClean="0"/>
              <a:t>What are this two </a:t>
            </a:r>
            <a:r>
              <a:rPr lang="en-US" baseline="0" dirty="0" err="1" smtClean="0"/>
              <a:t>fortressses</a:t>
            </a:r>
            <a:r>
              <a:rPr lang="en-US" baseline="0" dirty="0" smtClean="0"/>
              <a:t>?</a:t>
            </a:r>
          </a:p>
          <a:p>
            <a:endParaRPr lang="en-US" baseline="0" dirty="0" smtClean="0"/>
          </a:p>
          <a:p>
            <a:r>
              <a:rPr lang="en-US" baseline="0" dirty="0" err="1" smtClean="0"/>
              <a:t>Regualtory</a:t>
            </a:r>
            <a:r>
              <a:rPr lang="en-US" baseline="0" dirty="0" smtClean="0"/>
              <a:t> </a:t>
            </a:r>
            <a:r>
              <a:rPr lang="en-US" baseline="0" dirty="0" err="1" smtClean="0"/>
              <a:t>approaval</a:t>
            </a:r>
            <a:endParaRPr lang="en-US" baseline="0" dirty="0" smtClean="0"/>
          </a:p>
          <a:p>
            <a:r>
              <a:rPr lang="en-US" baseline="0" dirty="0" smtClean="0"/>
              <a:t>HTA – reimbursement agreements</a:t>
            </a:r>
          </a:p>
          <a:p>
            <a:endParaRPr lang="en-US" baseline="0" dirty="0" smtClean="0"/>
          </a:p>
          <a:p>
            <a:r>
              <a:rPr lang="en-US" baseline="0" dirty="0" smtClean="0"/>
              <a:t>Since it is very unlikely, not so say unethical, for PWH to pay for their own care, you cannot have care if you do not conquer these two </a:t>
            </a:r>
            <a:r>
              <a:rPr lang="en-US" baseline="0" dirty="0" err="1" smtClean="0"/>
              <a:t>fortressess</a:t>
            </a:r>
            <a:r>
              <a:rPr lang="en-US" baseline="0" dirty="0" smtClean="0"/>
              <a:t> – and they call for EBC – so you cannot, you will not have care if that is not going to be EBC</a:t>
            </a:r>
            <a:endParaRPr lang="en-US" dirty="0"/>
          </a:p>
        </p:txBody>
      </p:sp>
      <p:sp>
        <p:nvSpPr>
          <p:cNvPr id="4" name="Slide Number Placeholder 3"/>
          <p:cNvSpPr>
            <a:spLocks noGrp="1"/>
          </p:cNvSpPr>
          <p:nvPr>
            <p:ph type="sldNum" sz="quarter" idx="10"/>
          </p:nvPr>
        </p:nvSpPr>
        <p:spPr/>
        <p:txBody>
          <a:bodyPr/>
          <a:lstStyle/>
          <a:p>
            <a:fld id="{1D9BACE4-094A-B044-A7BF-C8D19E36C2C6}" type="slidenum">
              <a:rPr lang="en-US" smtClean="0"/>
              <a:t>7</a:t>
            </a:fld>
            <a:endParaRPr lang="en-US"/>
          </a:p>
        </p:txBody>
      </p:sp>
    </p:spTree>
    <p:extLst>
      <p:ext uri="{BB962C8B-B14F-4D97-AF65-F5344CB8AC3E}">
        <p14:creationId xmlns:p14="http://schemas.microsoft.com/office/powerpoint/2010/main" val="2475684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Will introduce</a:t>
            </a:r>
            <a:r>
              <a:rPr lang="en-US" baseline="0" dirty="0" smtClean="0"/>
              <a:t> starting from 2, then 1 and 3</a:t>
            </a:r>
            <a:endParaRPr lang="en-US" dirty="0"/>
          </a:p>
        </p:txBody>
      </p:sp>
      <p:sp>
        <p:nvSpPr>
          <p:cNvPr id="4" name="Slide Number Placeholder 3"/>
          <p:cNvSpPr>
            <a:spLocks noGrp="1"/>
          </p:cNvSpPr>
          <p:nvPr>
            <p:ph type="sldNum" sz="quarter" idx="10"/>
          </p:nvPr>
        </p:nvSpPr>
        <p:spPr/>
        <p:txBody>
          <a:bodyPr/>
          <a:lstStyle/>
          <a:p>
            <a:fld id="{1D9BACE4-094A-B044-A7BF-C8D19E36C2C6}" type="slidenum">
              <a:rPr lang="en-US" smtClean="0"/>
              <a:t>8</a:t>
            </a:fld>
            <a:endParaRPr lang="en-US"/>
          </a:p>
        </p:txBody>
      </p:sp>
    </p:spTree>
    <p:extLst>
      <p:ext uri="{BB962C8B-B14F-4D97-AF65-F5344CB8AC3E}">
        <p14:creationId xmlns:p14="http://schemas.microsoft.com/office/powerpoint/2010/main" val="2273725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HTA</a:t>
            </a:r>
            <a:r>
              <a:rPr lang="en-US" baseline="0" dirty="0" smtClean="0"/>
              <a:t> looks for proofs of cost-effectiveness – and it very nicely does this in terms of incremental cost per value</a:t>
            </a:r>
          </a:p>
          <a:p>
            <a:r>
              <a:rPr lang="en-US" baseline="0" dirty="0" smtClean="0"/>
              <a:t>So which data constitute the evidence here?</a:t>
            </a:r>
          </a:p>
          <a:p>
            <a:r>
              <a:rPr lang="en-US" baseline="0" dirty="0" smtClean="0"/>
              <a:t>Comparison of patient important outcome, PRO or not.</a:t>
            </a:r>
          </a:p>
          <a:p>
            <a:r>
              <a:rPr lang="en-US" baseline="0" dirty="0" smtClean="0"/>
              <a:t>Any reasoning about value is per se comparative – the value of a good stems from a comparison, the simplest being having or not having that good.</a:t>
            </a:r>
          </a:p>
          <a:p>
            <a:endParaRPr lang="en-US" baseline="0" dirty="0" smtClean="0"/>
          </a:p>
          <a:p>
            <a:r>
              <a:rPr lang="en-US" dirty="0" smtClean="0"/>
              <a:t>Example of the PROBE</a:t>
            </a:r>
            <a:r>
              <a:rPr lang="en-US" baseline="0" dirty="0" smtClean="0"/>
              <a:t> exercise – PROBE group – there is Poster, I warmly recommend you to go and visit and ask Mark Skinner to tell you the story of PROBE and where the project is at.</a:t>
            </a:r>
          </a:p>
          <a:p>
            <a:r>
              <a:rPr lang="en-US" baseline="0" dirty="0" smtClean="0"/>
              <a:t>For an exercise we purposely aggregated real data in two factitious country, one with some prophylaxis, one completely without – data from adults.</a:t>
            </a:r>
          </a:p>
          <a:p>
            <a:endParaRPr lang="en-US" baseline="0" dirty="0" smtClean="0"/>
          </a:p>
          <a:p>
            <a:r>
              <a:rPr lang="en-US" baseline="0" dirty="0" smtClean="0"/>
              <a:t>Use the first one for the comparison </a:t>
            </a:r>
            <a:r>
              <a:rPr lang="en-US" baseline="0" dirty="0" err="1" smtClean="0"/>
              <a:t>prophy</a:t>
            </a:r>
            <a:r>
              <a:rPr lang="en-US" baseline="0" dirty="0" smtClean="0"/>
              <a:t> / no </a:t>
            </a:r>
            <a:r>
              <a:rPr lang="en-US" baseline="0" dirty="0" err="1" smtClean="0"/>
              <a:t>prophy</a:t>
            </a:r>
            <a:endParaRPr lang="en-US" baseline="0" dirty="0" smtClean="0"/>
          </a:p>
          <a:p>
            <a:r>
              <a:rPr lang="en-US" baseline="0" dirty="0" smtClean="0"/>
              <a:t>Use the second for the comparison patients toward controls.</a:t>
            </a:r>
            <a:endParaRPr lang="en-US" dirty="0"/>
          </a:p>
        </p:txBody>
      </p:sp>
      <p:sp>
        <p:nvSpPr>
          <p:cNvPr id="4" name="Slide Number Placeholder 3"/>
          <p:cNvSpPr>
            <a:spLocks noGrp="1"/>
          </p:cNvSpPr>
          <p:nvPr>
            <p:ph type="sldNum" sz="quarter" idx="10"/>
          </p:nvPr>
        </p:nvSpPr>
        <p:spPr/>
        <p:txBody>
          <a:bodyPr/>
          <a:lstStyle/>
          <a:p>
            <a:fld id="{1D9BACE4-094A-B044-A7BF-C8D19E36C2C6}" type="slidenum">
              <a:rPr lang="en-US" smtClean="0"/>
              <a:t>9</a:t>
            </a:fld>
            <a:endParaRPr lang="en-US"/>
          </a:p>
        </p:txBody>
      </p:sp>
    </p:spTree>
    <p:extLst>
      <p:ext uri="{BB962C8B-B14F-4D97-AF65-F5344CB8AC3E}">
        <p14:creationId xmlns:p14="http://schemas.microsoft.com/office/powerpoint/2010/main" val="1216309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87BF5242-0E16-984A-A611-FA1FE2B259A9}" type="datetimeFigureOut">
              <a:rPr lang="en-US" smtClean="0"/>
              <a:t>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4C2A40-089B-1C42-AD7B-2F6670135BA3}" type="slidenum">
              <a:rPr lang="en-US" smtClean="0"/>
              <a:t>‹#›</a:t>
            </a:fld>
            <a:endParaRPr lang="en-US"/>
          </a:p>
        </p:txBody>
      </p:sp>
    </p:spTree>
    <p:extLst>
      <p:ext uri="{BB962C8B-B14F-4D97-AF65-F5344CB8AC3E}">
        <p14:creationId xmlns:p14="http://schemas.microsoft.com/office/powerpoint/2010/main" val="23740657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87BF5242-0E16-984A-A611-FA1FE2B259A9}" type="datetimeFigureOut">
              <a:rPr lang="en-US" smtClean="0"/>
              <a:t>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4C2A40-089B-1C42-AD7B-2F6670135BA3}" type="slidenum">
              <a:rPr lang="en-US" smtClean="0"/>
              <a:t>‹#›</a:t>
            </a:fld>
            <a:endParaRPr lang="en-US"/>
          </a:p>
        </p:txBody>
      </p:sp>
    </p:spTree>
    <p:extLst>
      <p:ext uri="{BB962C8B-B14F-4D97-AF65-F5344CB8AC3E}">
        <p14:creationId xmlns:p14="http://schemas.microsoft.com/office/powerpoint/2010/main" val="664060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87BF5242-0E16-984A-A611-FA1FE2B259A9}" type="datetimeFigureOut">
              <a:rPr lang="en-US" smtClean="0"/>
              <a:t>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4C2A40-089B-1C42-AD7B-2F6670135BA3}" type="slidenum">
              <a:rPr lang="en-US" smtClean="0"/>
              <a:t>‹#›</a:t>
            </a:fld>
            <a:endParaRPr lang="en-US"/>
          </a:p>
        </p:txBody>
      </p:sp>
    </p:spTree>
    <p:extLst>
      <p:ext uri="{BB962C8B-B14F-4D97-AF65-F5344CB8AC3E}">
        <p14:creationId xmlns:p14="http://schemas.microsoft.com/office/powerpoint/2010/main" val="2780643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87BF5242-0E16-984A-A611-FA1FE2B259A9}" type="datetimeFigureOut">
              <a:rPr lang="en-US" smtClean="0"/>
              <a:t>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4C2A40-089B-1C42-AD7B-2F6670135BA3}" type="slidenum">
              <a:rPr lang="en-US" smtClean="0"/>
              <a:t>‹#›</a:t>
            </a:fld>
            <a:endParaRPr lang="en-US"/>
          </a:p>
        </p:txBody>
      </p:sp>
    </p:spTree>
    <p:extLst>
      <p:ext uri="{BB962C8B-B14F-4D97-AF65-F5344CB8AC3E}">
        <p14:creationId xmlns:p14="http://schemas.microsoft.com/office/powerpoint/2010/main" val="3334582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87BF5242-0E16-984A-A611-FA1FE2B259A9}" type="datetimeFigureOut">
              <a:rPr lang="en-US" smtClean="0"/>
              <a:t>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4C2A40-089B-1C42-AD7B-2F6670135BA3}" type="slidenum">
              <a:rPr lang="en-US" smtClean="0"/>
              <a:t>‹#›</a:t>
            </a:fld>
            <a:endParaRPr lang="en-US"/>
          </a:p>
        </p:txBody>
      </p:sp>
    </p:spTree>
    <p:extLst>
      <p:ext uri="{BB962C8B-B14F-4D97-AF65-F5344CB8AC3E}">
        <p14:creationId xmlns:p14="http://schemas.microsoft.com/office/powerpoint/2010/main" val="3773566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87BF5242-0E16-984A-A611-FA1FE2B259A9}" type="datetimeFigureOut">
              <a:rPr lang="en-US" smtClean="0"/>
              <a:t>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4C2A40-089B-1C42-AD7B-2F6670135BA3}" type="slidenum">
              <a:rPr lang="en-US" smtClean="0"/>
              <a:t>‹#›</a:t>
            </a:fld>
            <a:endParaRPr lang="en-US"/>
          </a:p>
        </p:txBody>
      </p:sp>
    </p:spTree>
    <p:extLst>
      <p:ext uri="{BB962C8B-B14F-4D97-AF65-F5344CB8AC3E}">
        <p14:creationId xmlns:p14="http://schemas.microsoft.com/office/powerpoint/2010/main" val="26694975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87BF5242-0E16-984A-A611-FA1FE2B259A9}" type="datetimeFigureOut">
              <a:rPr lang="en-US" smtClean="0"/>
              <a:t>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4C2A40-089B-1C42-AD7B-2F6670135BA3}" type="slidenum">
              <a:rPr lang="en-US" smtClean="0"/>
              <a:t>‹#›</a:t>
            </a:fld>
            <a:endParaRPr lang="en-US"/>
          </a:p>
        </p:txBody>
      </p:sp>
    </p:spTree>
    <p:extLst>
      <p:ext uri="{BB962C8B-B14F-4D97-AF65-F5344CB8AC3E}">
        <p14:creationId xmlns:p14="http://schemas.microsoft.com/office/powerpoint/2010/main" val="730681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87BF5242-0E16-984A-A611-FA1FE2B259A9}" type="datetimeFigureOut">
              <a:rPr lang="en-US" smtClean="0"/>
              <a:t>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4C2A40-089B-1C42-AD7B-2F6670135BA3}" type="slidenum">
              <a:rPr lang="en-US" smtClean="0"/>
              <a:t>‹#›</a:t>
            </a:fld>
            <a:endParaRPr lang="en-US"/>
          </a:p>
        </p:txBody>
      </p:sp>
    </p:spTree>
    <p:extLst>
      <p:ext uri="{BB962C8B-B14F-4D97-AF65-F5344CB8AC3E}">
        <p14:creationId xmlns:p14="http://schemas.microsoft.com/office/powerpoint/2010/main" val="2213590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BF5242-0E16-984A-A611-FA1FE2B259A9}" type="datetimeFigureOut">
              <a:rPr lang="en-US" smtClean="0"/>
              <a:t>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4C2A40-089B-1C42-AD7B-2F6670135BA3}" type="slidenum">
              <a:rPr lang="en-US" smtClean="0"/>
              <a:t>‹#›</a:t>
            </a:fld>
            <a:endParaRPr lang="en-US"/>
          </a:p>
        </p:txBody>
      </p:sp>
    </p:spTree>
    <p:extLst>
      <p:ext uri="{BB962C8B-B14F-4D97-AF65-F5344CB8AC3E}">
        <p14:creationId xmlns:p14="http://schemas.microsoft.com/office/powerpoint/2010/main" val="4119567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87BF5242-0E16-984A-A611-FA1FE2B259A9}" type="datetimeFigureOut">
              <a:rPr lang="en-US" smtClean="0"/>
              <a:t>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4C2A40-089B-1C42-AD7B-2F6670135BA3}" type="slidenum">
              <a:rPr lang="en-US" smtClean="0"/>
              <a:t>‹#›</a:t>
            </a:fld>
            <a:endParaRPr lang="en-US"/>
          </a:p>
        </p:txBody>
      </p:sp>
    </p:spTree>
    <p:extLst>
      <p:ext uri="{BB962C8B-B14F-4D97-AF65-F5344CB8AC3E}">
        <p14:creationId xmlns:p14="http://schemas.microsoft.com/office/powerpoint/2010/main" val="22773578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87BF5242-0E16-984A-A611-FA1FE2B259A9}" type="datetimeFigureOut">
              <a:rPr lang="en-US" smtClean="0"/>
              <a:t>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4C2A40-089B-1C42-AD7B-2F6670135BA3}" type="slidenum">
              <a:rPr lang="en-US" smtClean="0"/>
              <a:t>‹#›</a:t>
            </a:fld>
            <a:endParaRPr lang="en-US"/>
          </a:p>
        </p:txBody>
      </p:sp>
    </p:spTree>
    <p:extLst>
      <p:ext uri="{BB962C8B-B14F-4D97-AF65-F5344CB8AC3E}">
        <p14:creationId xmlns:p14="http://schemas.microsoft.com/office/powerpoint/2010/main" val="256055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7BF5242-0E16-984A-A611-FA1FE2B259A9}" type="datetimeFigureOut">
              <a:rPr lang="en-US" smtClean="0"/>
              <a:t>2/3/2016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F4C2A40-089B-1C42-AD7B-2F6670135BA3}" type="slidenum">
              <a:rPr lang="en-US" smtClean="0"/>
              <a:t>‹#›</a:t>
            </a:fld>
            <a:endParaRPr lang="en-US"/>
          </a:p>
        </p:txBody>
      </p:sp>
    </p:spTree>
    <p:extLst>
      <p:ext uri="{BB962C8B-B14F-4D97-AF65-F5344CB8AC3E}">
        <p14:creationId xmlns:p14="http://schemas.microsoft.com/office/powerpoint/2010/main" val="19897600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1.emf"/></Relationships>
</file>

<file path=ppt/slides/_rels/slide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http:/sbu.se/upload/Publikationer/Content0/1/Blodarsjuka/Treatment%20of%20Hemophilia%20A%20and%20B.pdf"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www.iqwig.de/download/A13-07_Executive-Summary_Treatment-of-patients-with-haemophilia.pdf"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Hemophilia.mcmaster.ca"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11430"/>
            <a:ext cx="7772400" cy="1102519"/>
          </a:xfrm>
        </p:spPr>
        <p:txBody>
          <a:bodyPr>
            <a:noAutofit/>
          </a:bodyPr>
          <a:lstStyle/>
          <a:p>
            <a:r>
              <a:rPr lang="en-CA" sz="3600" b="1" dirty="0"/>
              <a:t>EVIDENCE BASED HAEMOPHILIA CARE </a:t>
            </a:r>
            <a:r>
              <a:rPr lang="en-US" sz="3600" b="1" dirty="0"/>
              <a:t>–</a:t>
            </a:r>
            <a:r>
              <a:rPr lang="en-CA" sz="3600" b="1" dirty="0"/>
              <a:t> CURRENT STATUS AND WHERE TO GO?</a:t>
            </a:r>
            <a:r>
              <a:rPr lang="en-CA" sz="3600" dirty="0"/>
              <a:t> </a:t>
            </a:r>
            <a:r>
              <a:rPr lang="en-US" sz="3600" dirty="0"/>
              <a:t/>
            </a:r>
            <a:br>
              <a:rPr lang="en-US" sz="3600" dirty="0"/>
            </a:br>
            <a:endParaRPr lang="en-US" sz="3600" dirty="0"/>
          </a:p>
        </p:txBody>
      </p:sp>
      <p:sp>
        <p:nvSpPr>
          <p:cNvPr id="3" name="Subtitle 2"/>
          <p:cNvSpPr>
            <a:spLocks noGrp="1"/>
          </p:cNvSpPr>
          <p:nvPr>
            <p:ph type="subTitle" idx="1"/>
          </p:nvPr>
        </p:nvSpPr>
        <p:spPr>
          <a:xfrm>
            <a:off x="1371600" y="3415996"/>
            <a:ext cx="6400800" cy="1314450"/>
          </a:xfrm>
        </p:spPr>
        <p:txBody>
          <a:bodyPr>
            <a:normAutofit fontScale="70000" lnSpcReduction="20000"/>
          </a:bodyPr>
          <a:lstStyle/>
          <a:p>
            <a:r>
              <a:rPr lang="en-US" dirty="0" smtClean="0"/>
              <a:t>Alfonso Iorio</a:t>
            </a:r>
          </a:p>
          <a:p>
            <a:r>
              <a:rPr lang="en-US" dirty="0" smtClean="0"/>
              <a:t>Health Information Research Unit &amp; Hamilton-Niagara Hemophilia Program</a:t>
            </a:r>
          </a:p>
          <a:p>
            <a:r>
              <a:rPr lang="en-US" dirty="0" smtClean="0"/>
              <a:t>McMaster University</a:t>
            </a:r>
            <a:endParaRPr lang="en-US" dirty="0"/>
          </a:p>
        </p:txBody>
      </p:sp>
      <p:pic>
        <p:nvPicPr>
          <p:cNvPr id="5" name="Picture 4" descr="banner_eaha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614"/>
            <a:ext cx="9144000" cy="1741714"/>
          </a:xfrm>
          <a:prstGeom prst="rect">
            <a:avLst/>
          </a:prstGeom>
        </p:spPr>
      </p:pic>
    </p:spTree>
    <p:extLst>
      <p:ext uri="{BB962C8B-B14F-4D97-AF65-F5344CB8AC3E}">
        <p14:creationId xmlns:p14="http://schemas.microsoft.com/office/powerpoint/2010/main" val="3286205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“concept” of comparison</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900600948"/>
              </p:ext>
            </p:extLst>
          </p:nvPr>
        </p:nvGraphicFramePr>
        <p:xfrm>
          <a:off x="457200" y="1148601"/>
          <a:ext cx="8229600" cy="3505199"/>
        </p:xfrm>
        <a:graphic>
          <a:graphicData uri="http://schemas.openxmlformats.org/drawingml/2006/table">
            <a:tbl>
              <a:tblPr firstRow="1" bandRow="1">
                <a:tableStyleId>{5C22544A-7EE6-4342-B048-85BDC9FD1C3A}</a:tableStyleId>
              </a:tblPr>
              <a:tblGrid>
                <a:gridCol w="1673578"/>
                <a:gridCol w="2074333"/>
                <a:gridCol w="1086556"/>
                <a:gridCol w="987777"/>
                <a:gridCol w="1199445"/>
                <a:gridCol w="1207911"/>
              </a:tblGrid>
              <a:tr h="370840">
                <a:tc>
                  <a:txBody>
                    <a:bodyPr/>
                    <a:lstStyle/>
                    <a:p>
                      <a:r>
                        <a:rPr lang="en-US" sz="2000" dirty="0" smtClean="0"/>
                        <a:t>Dimension</a:t>
                      </a:r>
                      <a:endParaRPr lang="en-US" sz="2000" dirty="0"/>
                    </a:p>
                  </a:txBody>
                  <a:tcPr/>
                </a:tc>
                <a:tc>
                  <a:txBody>
                    <a:bodyPr/>
                    <a:lstStyle/>
                    <a:p>
                      <a:r>
                        <a:rPr lang="en-US" sz="2000" dirty="0" smtClean="0"/>
                        <a:t>Country</a:t>
                      </a:r>
                      <a:endParaRPr lang="en-US" sz="2000" dirty="0"/>
                    </a:p>
                  </a:txBody>
                  <a:tcPr/>
                </a:tc>
                <a:tc>
                  <a:txBody>
                    <a:bodyPr/>
                    <a:lstStyle/>
                    <a:p>
                      <a:pPr algn="ctr"/>
                      <a:r>
                        <a:rPr lang="en-US" sz="2000" dirty="0" smtClean="0"/>
                        <a:t>Control</a:t>
                      </a:r>
                      <a:endParaRPr lang="en-US" sz="2000" dirty="0"/>
                    </a:p>
                  </a:txBody>
                  <a:tcPr/>
                </a:tc>
                <a:tc>
                  <a:txBody>
                    <a:bodyPr/>
                    <a:lstStyle/>
                    <a:p>
                      <a:pPr algn="ctr"/>
                      <a:r>
                        <a:rPr lang="en-US" sz="2000" dirty="0" smtClean="0"/>
                        <a:t>Mild</a:t>
                      </a:r>
                      <a:endParaRPr lang="en-US" sz="2000" dirty="0"/>
                    </a:p>
                  </a:txBody>
                  <a:tcPr/>
                </a:tc>
                <a:tc>
                  <a:txBody>
                    <a:bodyPr/>
                    <a:lstStyle/>
                    <a:p>
                      <a:pPr algn="ctr"/>
                      <a:r>
                        <a:rPr lang="en-US" sz="2000" dirty="0" smtClean="0"/>
                        <a:t>Mod</a:t>
                      </a:r>
                      <a:endParaRPr lang="en-US" sz="2000" dirty="0"/>
                    </a:p>
                  </a:txBody>
                  <a:tcPr/>
                </a:tc>
                <a:tc>
                  <a:txBody>
                    <a:bodyPr/>
                    <a:lstStyle/>
                    <a:p>
                      <a:pPr algn="ctr"/>
                      <a:r>
                        <a:rPr lang="en-US" sz="2000" dirty="0" smtClean="0"/>
                        <a:t>Severe</a:t>
                      </a:r>
                      <a:endParaRPr lang="en-US" sz="2000" dirty="0"/>
                    </a:p>
                  </a:txBody>
                  <a:tcPr/>
                </a:tc>
              </a:tr>
              <a:tr h="370840">
                <a:tc>
                  <a:txBody>
                    <a:bodyPr/>
                    <a:lstStyle/>
                    <a:p>
                      <a:r>
                        <a:rPr lang="en-US" sz="2000" dirty="0" smtClean="0"/>
                        <a:t>EQ5D-5L</a:t>
                      </a:r>
                      <a:endParaRPr lang="en-US" sz="2000" dirty="0"/>
                    </a:p>
                  </a:txBody>
                  <a:tcPr/>
                </a:tc>
                <a:tc>
                  <a:txBody>
                    <a:bodyPr/>
                    <a:lstStyle/>
                    <a:p>
                      <a:r>
                        <a:rPr lang="en-US" sz="2000" dirty="0" smtClean="0"/>
                        <a:t>A</a:t>
                      </a:r>
                      <a:r>
                        <a:rPr lang="en-US" sz="2000" baseline="0" dirty="0" smtClean="0"/>
                        <a:t> (</a:t>
                      </a:r>
                      <a:r>
                        <a:rPr lang="en-US" sz="2000" dirty="0" smtClean="0"/>
                        <a:t>some </a:t>
                      </a:r>
                      <a:r>
                        <a:rPr lang="en-US" sz="2000" dirty="0" err="1" smtClean="0"/>
                        <a:t>prophy</a:t>
                      </a:r>
                      <a:r>
                        <a:rPr lang="en-US" sz="2000" dirty="0" smtClean="0"/>
                        <a:t>)</a:t>
                      </a:r>
                      <a:endParaRPr lang="en-US" sz="2000" dirty="0"/>
                    </a:p>
                  </a:txBody>
                  <a:tcPr/>
                </a:tc>
                <a:tc>
                  <a:txBody>
                    <a:bodyPr/>
                    <a:lstStyle/>
                    <a:p>
                      <a:pPr algn="ctr"/>
                      <a:r>
                        <a:rPr lang="en-US" sz="2800" dirty="0" smtClean="0"/>
                        <a:t>.897</a:t>
                      </a:r>
                      <a:endParaRPr lang="en-US" sz="2800" dirty="0"/>
                    </a:p>
                  </a:txBody>
                  <a:tcPr/>
                </a:tc>
                <a:tc>
                  <a:txBody>
                    <a:bodyPr/>
                    <a:lstStyle/>
                    <a:p>
                      <a:pPr algn="ctr"/>
                      <a:r>
                        <a:rPr lang="en-US" sz="2800" dirty="0" smtClean="0"/>
                        <a:t>.788</a:t>
                      </a:r>
                      <a:endParaRPr lang="en-US" sz="2800" dirty="0"/>
                    </a:p>
                  </a:txBody>
                  <a:tcPr/>
                </a:tc>
                <a:tc>
                  <a:txBody>
                    <a:bodyPr/>
                    <a:lstStyle/>
                    <a:p>
                      <a:pPr algn="ctr"/>
                      <a:r>
                        <a:rPr lang="en-US" sz="2800" dirty="0" smtClean="0"/>
                        <a:t>.788</a:t>
                      </a:r>
                      <a:endParaRPr lang="en-US" sz="2800" dirty="0"/>
                    </a:p>
                  </a:txBody>
                  <a:tcPr/>
                </a:tc>
                <a:tc>
                  <a:txBody>
                    <a:bodyPr/>
                    <a:lstStyle/>
                    <a:p>
                      <a:pPr algn="ctr"/>
                      <a:r>
                        <a:rPr lang="en-US" sz="2800" dirty="0" smtClean="0">
                          <a:solidFill>
                            <a:srgbClr val="FF0000"/>
                          </a:solidFill>
                        </a:rPr>
                        <a:t>.676</a:t>
                      </a:r>
                      <a:endParaRPr lang="en-US" sz="2800" dirty="0">
                        <a:solidFill>
                          <a:srgbClr val="FF0000"/>
                        </a:solidFill>
                      </a:endParaRPr>
                    </a:p>
                  </a:txBody>
                  <a:tcPr/>
                </a:tc>
              </a:tr>
              <a:tr h="370840">
                <a:tc>
                  <a:txBody>
                    <a:bodyPr/>
                    <a:lstStyle/>
                    <a:p>
                      <a:endParaRPr lang="en-US" sz="2000"/>
                    </a:p>
                  </a:txBody>
                  <a:tcPr/>
                </a:tc>
                <a:tc>
                  <a:txBody>
                    <a:bodyPr/>
                    <a:lstStyle/>
                    <a:p>
                      <a:r>
                        <a:rPr lang="en-US" sz="2000" dirty="0" smtClean="0"/>
                        <a:t>B (no </a:t>
                      </a:r>
                      <a:r>
                        <a:rPr lang="en-US" sz="2000" dirty="0" err="1" smtClean="0"/>
                        <a:t>prophy</a:t>
                      </a:r>
                      <a:r>
                        <a:rPr lang="en-US" sz="2000" dirty="0" smtClean="0"/>
                        <a:t>)</a:t>
                      </a:r>
                      <a:endParaRPr lang="en-US" sz="2000" dirty="0"/>
                    </a:p>
                  </a:txBody>
                  <a:tcPr/>
                </a:tc>
                <a:tc>
                  <a:txBody>
                    <a:bodyPr/>
                    <a:lstStyle/>
                    <a:p>
                      <a:pPr algn="ctr"/>
                      <a:r>
                        <a:rPr lang="en-US" sz="2800" dirty="0" smtClean="0"/>
                        <a:t>.894</a:t>
                      </a:r>
                      <a:endParaRPr lang="en-US" sz="2800" dirty="0"/>
                    </a:p>
                  </a:txBody>
                  <a:tcPr/>
                </a:tc>
                <a:tc>
                  <a:txBody>
                    <a:bodyPr/>
                    <a:lstStyle/>
                    <a:p>
                      <a:pPr algn="ctr"/>
                      <a:r>
                        <a:rPr lang="en-US" sz="2800" dirty="0" smtClean="0"/>
                        <a:t>.788</a:t>
                      </a:r>
                      <a:endParaRPr lang="en-US" sz="2800" dirty="0"/>
                    </a:p>
                  </a:txBody>
                  <a:tcPr/>
                </a:tc>
                <a:tc>
                  <a:txBody>
                    <a:bodyPr/>
                    <a:lstStyle/>
                    <a:p>
                      <a:pPr algn="ctr"/>
                      <a:r>
                        <a:rPr lang="en-US" sz="2800" dirty="0" smtClean="0"/>
                        <a:t>.801</a:t>
                      </a:r>
                      <a:endParaRPr lang="en-US" sz="2800" dirty="0"/>
                    </a:p>
                  </a:txBody>
                  <a:tcPr/>
                </a:tc>
                <a:tc>
                  <a:txBody>
                    <a:bodyPr/>
                    <a:lstStyle/>
                    <a:p>
                      <a:pPr algn="ctr"/>
                      <a:r>
                        <a:rPr lang="en-US" sz="2800" dirty="0" smtClean="0">
                          <a:solidFill>
                            <a:srgbClr val="FF0000"/>
                          </a:solidFill>
                        </a:rPr>
                        <a:t>.590</a:t>
                      </a:r>
                      <a:endParaRPr lang="en-US" sz="2800" dirty="0">
                        <a:solidFill>
                          <a:srgbClr val="FF0000"/>
                        </a:solidFill>
                      </a:endParaRPr>
                    </a:p>
                  </a:txBody>
                  <a:tcPr/>
                </a:tc>
              </a:tr>
              <a:tr h="370840">
                <a:tc>
                  <a:txBody>
                    <a:bodyPr/>
                    <a:lstStyle/>
                    <a:p>
                      <a:endParaRPr lang="en-US" sz="2000" dirty="0"/>
                    </a:p>
                  </a:txBody>
                  <a:tcPr/>
                </a:tc>
                <a:tc>
                  <a:txBody>
                    <a:bodyPr/>
                    <a:lstStyle/>
                    <a:p>
                      <a:endParaRPr lang="en-US" sz="2000" dirty="0"/>
                    </a:p>
                  </a:txBody>
                  <a:tcPr/>
                </a:tc>
                <a:tc>
                  <a:txBody>
                    <a:bodyPr/>
                    <a:lstStyle/>
                    <a:p>
                      <a:pPr algn="ctr"/>
                      <a:endParaRPr lang="en-US" sz="2800" dirty="0"/>
                    </a:p>
                  </a:txBody>
                  <a:tcPr/>
                </a:tc>
                <a:tc>
                  <a:txBody>
                    <a:bodyPr/>
                    <a:lstStyle/>
                    <a:p>
                      <a:pPr algn="ctr"/>
                      <a:endParaRPr lang="en-US" sz="2800" dirty="0"/>
                    </a:p>
                  </a:txBody>
                  <a:tcPr/>
                </a:tc>
                <a:tc>
                  <a:txBody>
                    <a:bodyPr/>
                    <a:lstStyle/>
                    <a:p>
                      <a:pPr algn="ctr"/>
                      <a:endParaRPr lang="en-US" sz="2800" dirty="0"/>
                    </a:p>
                  </a:txBody>
                  <a:tcPr/>
                </a:tc>
                <a:tc>
                  <a:txBody>
                    <a:bodyPr/>
                    <a:lstStyle/>
                    <a:p>
                      <a:pPr algn="ctr"/>
                      <a:r>
                        <a:rPr lang="en-US" sz="2800" dirty="0" smtClean="0">
                          <a:solidFill>
                            <a:srgbClr val="FF0000"/>
                          </a:solidFill>
                        </a:rPr>
                        <a:t>.086</a:t>
                      </a:r>
                      <a:endParaRPr lang="en-US" sz="2800" dirty="0">
                        <a:solidFill>
                          <a:srgbClr val="FF0000"/>
                        </a:solidFill>
                      </a:endParaRPr>
                    </a:p>
                  </a:txBody>
                  <a:tcPr/>
                </a:tc>
              </a:tr>
              <a:tr h="370840">
                <a:tc>
                  <a:txBody>
                    <a:bodyPr/>
                    <a:lstStyle/>
                    <a:p>
                      <a:r>
                        <a:rPr lang="en-US" sz="2000" dirty="0" smtClean="0"/>
                        <a:t>Chroni</a:t>
                      </a:r>
                      <a:r>
                        <a:rPr lang="en-US" sz="2000" baseline="0" dirty="0" smtClean="0"/>
                        <a:t>c pain*</a:t>
                      </a:r>
                      <a:endParaRPr lang="en-US" sz="2000" dirty="0"/>
                    </a:p>
                  </a:txBody>
                  <a:tcPr/>
                </a:tc>
                <a:tc>
                  <a:txBody>
                    <a:bodyPr/>
                    <a:lstStyle/>
                    <a:p>
                      <a:r>
                        <a:rPr lang="en-US" sz="2000" dirty="0" smtClean="0"/>
                        <a:t>A (some </a:t>
                      </a:r>
                      <a:r>
                        <a:rPr lang="en-US" sz="2000" dirty="0" err="1" smtClean="0"/>
                        <a:t>prophy</a:t>
                      </a:r>
                      <a:r>
                        <a:rPr lang="en-US" sz="2000" dirty="0" smtClean="0"/>
                        <a:t>)</a:t>
                      </a:r>
                      <a:endParaRPr lang="en-US" sz="2000" dirty="0"/>
                    </a:p>
                  </a:txBody>
                  <a:tcPr/>
                </a:tc>
                <a:tc>
                  <a:txBody>
                    <a:bodyPr/>
                    <a:lstStyle/>
                    <a:p>
                      <a:pPr algn="ctr"/>
                      <a:r>
                        <a:rPr lang="en-US" sz="2800" b="0" dirty="0" smtClean="0">
                          <a:solidFill>
                            <a:schemeClr val="tx1"/>
                          </a:solidFill>
                        </a:rPr>
                        <a:t>28%</a:t>
                      </a:r>
                      <a:endParaRPr lang="en-US" sz="2800" b="0" dirty="0">
                        <a:solidFill>
                          <a:schemeClr val="tx1"/>
                        </a:solidFill>
                      </a:endParaRPr>
                    </a:p>
                  </a:txBody>
                  <a:tcPr/>
                </a:tc>
                <a:tc>
                  <a:txBody>
                    <a:bodyPr/>
                    <a:lstStyle/>
                    <a:p>
                      <a:pPr algn="ctr"/>
                      <a:r>
                        <a:rPr lang="en-US" sz="2800" b="0" dirty="0" smtClean="0">
                          <a:solidFill>
                            <a:schemeClr val="tx1"/>
                          </a:solidFill>
                        </a:rPr>
                        <a:t>53%</a:t>
                      </a:r>
                      <a:endParaRPr lang="en-US" sz="2800" b="0" dirty="0">
                        <a:solidFill>
                          <a:schemeClr val="tx1"/>
                        </a:solidFill>
                      </a:endParaRPr>
                    </a:p>
                  </a:txBody>
                  <a:tcPr/>
                </a:tc>
                <a:tc>
                  <a:txBody>
                    <a:bodyPr/>
                    <a:lstStyle/>
                    <a:p>
                      <a:pPr algn="ctr"/>
                      <a:r>
                        <a:rPr lang="en-US" sz="2800" b="0" dirty="0" smtClean="0">
                          <a:solidFill>
                            <a:schemeClr val="tx1"/>
                          </a:solidFill>
                        </a:rPr>
                        <a:t>68%</a:t>
                      </a:r>
                      <a:endParaRPr lang="en-US" sz="2800" b="0" dirty="0">
                        <a:solidFill>
                          <a:schemeClr val="tx1"/>
                        </a:solidFill>
                      </a:endParaRPr>
                    </a:p>
                  </a:txBody>
                  <a:tcPr/>
                </a:tc>
                <a:tc>
                  <a:txBody>
                    <a:bodyPr/>
                    <a:lstStyle/>
                    <a:p>
                      <a:pPr algn="ctr"/>
                      <a:r>
                        <a:rPr lang="en-US" sz="2800" b="0" dirty="0" smtClean="0">
                          <a:solidFill>
                            <a:schemeClr val="tx1"/>
                          </a:solidFill>
                        </a:rPr>
                        <a:t>78%</a:t>
                      </a:r>
                      <a:endParaRPr lang="en-US" sz="2800" b="0" dirty="0">
                        <a:solidFill>
                          <a:schemeClr val="tx1"/>
                        </a:solidFill>
                      </a:endParaRPr>
                    </a:p>
                  </a:txBody>
                  <a:tcPr/>
                </a:tc>
              </a:tr>
              <a:tr h="370840">
                <a:tc>
                  <a:txBody>
                    <a:bodyPr/>
                    <a:lstStyle/>
                    <a:p>
                      <a:endParaRPr lang="en-US" sz="2000" dirty="0"/>
                    </a:p>
                  </a:txBody>
                  <a:tcPr/>
                </a:tc>
                <a:tc>
                  <a:txBody>
                    <a:bodyPr/>
                    <a:lstStyle/>
                    <a:p>
                      <a:r>
                        <a:rPr lang="en-US" sz="2000" dirty="0" smtClean="0"/>
                        <a:t>B (no </a:t>
                      </a:r>
                      <a:r>
                        <a:rPr lang="en-US" sz="2000" dirty="0" err="1" smtClean="0"/>
                        <a:t>prophy</a:t>
                      </a:r>
                      <a:r>
                        <a:rPr lang="en-US" sz="2000" dirty="0" smtClean="0"/>
                        <a:t>)</a:t>
                      </a:r>
                      <a:endParaRPr lang="en-US" sz="2000" dirty="0"/>
                    </a:p>
                  </a:txBody>
                  <a:tcPr/>
                </a:tc>
                <a:tc>
                  <a:txBody>
                    <a:bodyPr/>
                    <a:lstStyle/>
                    <a:p>
                      <a:pPr algn="ctr"/>
                      <a:r>
                        <a:rPr lang="en-US" sz="2800" b="0" dirty="0" smtClean="0">
                          <a:solidFill>
                            <a:schemeClr val="tx1"/>
                          </a:solidFill>
                        </a:rPr>
                        <a:t>30%</a:t>
                      </a:r>
                      <a:endParaRPr lang="en-US" sz="2800" b="0" dirty="0">
                        <a:solidFill>
                          <a:schemeClr val="tx1"/>
                        </a:solidFill>
                      </a:endParaRPr>
                    </a:p>
                  </a:txBody>
                  <a:tcPr/>
                </a:tc>
                <a:tc>
                  <a:txBody>
                    <a:bodyPr/>
                    <a:lstStyle/>
                    <a:p>
                      <a:pPr algn="ctr"/>
                      <a:r>
                        <a:rPr lang="en-US" sz="2800" b="0" dirty="0" smtClean="0">
                          <a:solidFill>
                            <a:schemeClr val="tx1"/>
                          </a:solidFill>
                        </a:rPr>
                        <a:t>56%</a:t>
                      </a:r>
                      <a:endParaRPr lang="en-US" sz="2800" b="0" dirty="0">
                        <a:solidFill>
                          <a:schemeClr val="tx1"/>
                        </a:solidFill>
                      </a:endParaRPr>
                    </a:p>
                  </a:txBody>
                  <a:tcPr/>
                </a:tc>
                <a:tc>
                  <a:txBody>
                    <a:bodyPr/>
                    <a:lstStyle/>
                    <a:p>
                      <a:pPr algn="ctr"/>
                      <a:r>
                        <a:rPr lang="en-US" sz="2800" b="0" dirty="0" smtClean="0">
                          <a:solidFill>
                            <a:schemeClr val="tx1"/>
                          </a:solidFill>
                        </a:rPr>
                        <a:t>70%</a:t>
                      </a:r>
                      <a:endParaRPr lang="en-US" sz="2800" b="0" dirty="0">
                        <a:solidFill>
                          <a:schemeClr val="tx1"/>
                        </a:solidFill>
                      </a:endParaRPr>
                    </a:p>
                  </a:txBody>
                  <a:tcPr/>
                </a:tc>
                <a:tc>
                  <a:txBody>
                    <a:bodyPr/>
                    <a:lstStyle/>
                    <a:p>
                      <a:pPr algn="ctr"/>
                      <a:r>
                        <a:rPr lang="en-US" sz="2800" b="0" dirty="0" smtClean="0">
                          <a:solidFill>
                            <a:schemeClr val="tx1"/>
                          </a:solidFill>
                        </a:rPr>
                        <a:t>86%</a:t>
                      </a:r>
                      <a:endParaRPr lang="en-US" sz="2800" b="0" dirty="0">
                        <a:solidFill>
                          <a:schemeClr val="tx1"/>
                        </a:solidFill>
                      </a:endParaRPr>
                    </a:p>
                  </a:txBody>
                  <a:tcPr/>
                </a:tc>
              </a:tr>
              <a:tr h="370840">
                <a:tc>
                  <a:txBody>
                    <a:bodyPr/>
                    <a:lstStyle/>
                    <a:p>
                      <a:endParaRPr lang="en-US" sz="2000" dirty="0"/>
                    </a:p>
                  </a:txBody>
                  <a:tcPr/>
                </a:tc>
                <a:tc>
                  <a:txBody>
                    <a:bodyPr/>
                    <a:lstStyle/>
                    <a:p>
                      <a:endParaRPr lang="en-US" sz="2000" dirty="0"/>
                    </a:p>
                  </a:txBody>
                  <a:tcPr/>
                </a:tc>
                <a:tc>
                  <a:txBody>
                    <a:bodyPr/>
                    <a:lstStyle/>
                    <a:p>
                      <a:endParaRPr lang="en-US" b="0"/>
                    </a:p>
                  </a:txBody>
                  <a:tcPr/>
                </a:tc>
                <a:tc>
                  <a:txBody>
                    <a:bodyPr/>
                    <a:lstStyle/>
                    <a:p>
                      <a:endParaRPr lang="en-US" b="0"/>
                    </a:p>
                  </a:txBody>
                  <a:tcPr/>
                </a:tc>
                <a:tc>
                  <a:txBody>
                    <a:bodyPr/>
                    <a:lstStyle/>
                    <a:p>
                      <a:endParaRPr lang="en-US" b="0"/>
                    </a:p>
                  </a:txBody>
                  <a:tcPr/>
                </a:tc>
                <a:tc>
                  <a:txBody>
                    <a:bodyPr/>
                    <a:lstStyle/>
                    <a:p>
                      <a:pPr algn="ctr"/>
                      <a:endParaRPr lang="en-US" sz="2800" b="0" dirty="0"/>
                    </a:p>
                  </a:txBody>
                  <a:tcPr/>
                </a:tc>
              </a:tr>
            </a:tbl>
          </a:graphicData>
        </a:graphic>
      </p:graphicFrame>
      <p:sp>
        <p:nvSpPr>
          <p:cNvPr id="11" name="Rounded Rectangle 10"/>
          <p:cNvSpPr/>
          <p:nvPr/>
        </p:nvSpPr>
        <p:spPr>
          <a:xfrm>
            <a:off x="310444" y="4543778"/>
            <a:ext cx="5343566" cy="599722"/>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stretch>
            <a:fillRect/>
          </a:stretch>
        </p:blipFill>
        <p:spPr>
          <a:xfrm>
            <a:off x="457199" y="4643845"/>
            <a:ext cx="1772357" cy="421990"/>
          </a:xfrm>
          <a:prstGeom prst="rect">
            <a:avLst/>
          </a:prstGeom>
        </p:spPr>
      </p:pic>
      <p:sp>
        <p:nvSpPr>
          <p:cNvPr id="10" name="TextBox 9"/>
          <p:cNvSpPr txBox="1"/>
          <p:nvPr/>
        </p:nvSpPr>
        <p:spPr>
          <a:xfrm>
            <a:off x="2384778" y="4711889"/>
            <a:ext cx="3269232" cy="369332"/>
          </a:xfrm>
          <a:prstGeom prst="rect">
            <a:avLst/>
          </a:prstGeom>
          <a:noFill/>
        </p:spPr>
        <p:txBody>
          <a:bodyPr wrap="none" rtlCol="0">
            <a:spAutoFit/>
          </a:bodyPr>
          <a:lstStyle/>
          <a:p>
            <a:r>
              <a:rPr lang="en-US" dirty="0" smtClean="0"/>
              <a:t>Investigators – Unpublished data</a:t>
            </a:r>
            <a:endParaRPr lang="en-US" dirty="0"/>
          </a:p>
        </p:txBody>
      </p:sp>
      <p:sp>
        <p:nvSpPr>
          <p:cNvPr id="3" name="Rectangle 2"/>
          <p:cNvSpPr/>
          <p:nvPr/>
        </p:nvSpPr>
        <p:spPr>
          <a:xfrm>
            <a:off x="7464778" y="1148601"/>
            <a:ext cx="1222022" cy="1955843"/>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6512670" y="4633639"/>
            <a:ext cx="2174130" cy="369332"/>
          </a:xfrm>
          <a:prstGeom prst="rect">
            <a:avLst/>
          </a:prstGeom>
          <a:noFill/>
        </p:spPr>
        <p:txBody>
          <a:bodyPr wrap="none" rtlCol="0">
            <a:spAutoFit/>
          </a:bodyPr>
          <a:lstStyle/>
          <a:p>
            <a:r>
              <a:rPr lang="en-US" dirty="0" smtClean="0"/>
              <a:t>* % patient reporting</a:t>
            </a:r>
            <a:endParaRPr lang="en-US" dirty="0"/>
          </a:p>
        </p:txBody>
      </p:sp>
    </p:spTree>
    <p:extLst>
      <p:ext uri="{BB962C8B-B14F-4D97-AF65-F5344CB8AC3E}">
        <p14:creationId xmlns:p14="http://schemas.microsoft.com/office/powerpoint/2010/main" val="664153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“concept” of comparison</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566693566"/>
              </p:ext>
            </p:extLst>
          </p:nvPr>
        </p:nvGraphicFramePr>
        <p:xfrm>
          <a:off x="457200" y="1148601"/>
          <a:ext cx="8229600" cy="3505199"/>
        </p:xfrm>
        <a:graphic>
          <a:graphicData uri="http://schemas.openxmlformats.org/drawingml/2006/table">
            <a:tbl>
              <a:tblPr firstRow="1" bandRow="1">
                <a:tableStyleId>{5C22544A-7EE6-4342-B048-85BDC9FD1C3A}</a:tableStyleId>
              </a:tblPr>
              <a:tblGrid>
                <a:gridCol w="1673578"/>
                <a:gridCol w="2074333"/>
                <a:gridCol w="1086556"/>
                <a:gridCol w="987777"/>
                <a:gridCol w="1199445"/>
                <a:gridCol w="1207911"/>
              </a:tblGrid>
              <a:tr h="370840">
                <a:tc>
                  <a:txBody>
                    <a:bodyPr/>
                    <a:lstStyle/>
                    <a:p>
                      <a:r>
                        <a:rPr lang="en-US" sz="2000" dirty="0" smtClean="0"/>
                        <a:t>Dimension</a:t>
                      </a:r>
                      <a:endParaRPr lang="en-US" sz="2000" dirty="0"/>
                    </a:p>
                  </a:txBody>
                  <a:tcPr/>
                </a:tc>
                <a:tc>
                  <a:txBody>
                    <a:bodyPr/>
                    <a:lstStyle/>
                    <a:p>
                      <a:r>
                        <a:rPr lang="en-US" sz="2000" dirty="0" smtClean="0"/>
                        <a:t>Country</a:t>
                      </a:r>
                      <a:endParaRPr lang="en-US" sz="2000" dirty="0"/>
                    </a:p>
                  </a:txBody>
                  <a:tcPr/>
                </a:tc>
                <a:tc>
                  <a:txBody>
                    <a:bodyPr/>
                    <a:lstStyle/>
                    <a:p>
                      <a:pPr algn="ctr"/>
                      <a:r>
                        <a:rPr lang="en-US" sz="2000" dirty="0" smtClean="0"/>
                        <a:t>Control</a:t>
                      </a:r>
                      <a:endParaRPr lang="en-US" sz="2000" dirty="0"/>
                    </a:p>
                  </a:txBody>
                  <a:tcPr/>
                </a:tc>
                <a:tc>
                  <a:txBody>
                    <a:bodyPr/>
                    <a:lstStyle/>
                    <a:p>
                      <a:pPr algn="ctr"/>
                      <a:r>
                        <a:rPr lang="en-US" sz="2000" dirty="0" smtClean="0"/>
                        <a:t>Mild</a:t>
                      </a:r>
                      <a:endParaRPr lang="en-US" sz="2000" dirty="0"/>
                    </a:p>
                  </a:txBody>
                  <a:tcPr/>
                </a:tc>
                <a:tc>
                  <a:txBody>
                    <a:bodyPr/>
                    <a:lstStyle/>
                    <a:p>
                      <a:pPr algn="ctr"/>
                      <a:r>
                        <a:rPr lang="en-US" sz="2000" dirty="0" smtClean="0"/>
                        <a:t>Mod</a:t>
                      </a:r>
                      <a:endParaRPr lang="en-US" sz="2000" dirty="0"/>
                    </a:p>
                  </a:txBody>
                  <a:tcPr/>
                </a:tc>
                <a:tc>
                  <a:txBody>
                    <a:bodyPr/>
                    <a:lstStyle/>
                    <a:p>
                      <a:pPr algn="ctr"/>
                      <a:r>
                        <a:rPr lang="en-US" sz="2000" dirty="0" smtClean="0"/>
                        <a:t>Severe</a:t>
                      </a:r>
                      <a:endParaRPr lang="en-US" sz="2000" dirty="0"/>
                    </a:p>
                  </a:txBody>
                  <a:tcPr/>
                </a:tc>
              </a:tr>
              <a:tr h="370840">
                <a:tc>
                  <a:txBody>
                    <a:bodyPr/>
                    <a:lstStyle/>
                    <a:p>
                      <a:r>
                        <a:rPr lang="en-US" sz="2000" dirty="0" smtClean="0"/>
                        <a:t>EQ5D-5L</a:t>
                      </a:r>
                      <a:endParaRPr lang="en-US" sz="2000" dirty="0"/>
                    </a:p>
                  </a:txBody>
                  <a:tcPr/>
                </a:tc>
                <a:tc>
                  <a:txBody>
                    <a:bodyPr/>
                    <a:lstStyle/>
                    <a:p>
                      <a:r>
                        <a:rPr lang="en-US" sz="2000" dirty="0" smtClean="0"/>
                        <a:t>A</a:t>
                      </a:r>
                      <a:r>
                        <a:rPr lang="en-US" sz="2000" baseline="0" dirty="0" smtClean="0"/>
                        <a:t> (</a:t>
                      </a:r>
                      <a:r>
                        <a:rPr lang="en-US" sz="2000" dirty="0" smtClean="0"/>
                        <a:t>some </a:t>
                      </a:r>
                      <a:r>
                        <a:rPr lang="en-US" sz="2000" dirty="0" err="1" smtClean="0"/>
                        <a:t>prophy</a:t>
                      </a:r>
                      <a:r>
                        <a:rPr lang="en-US" sz="2000" dirty="0" smtClean="0"/>
                        <a:t>)</a:t>
                      </a:r>
                      <a:endParaRPr lang="en-US" sz="2000" dirty="0"/>
                    </a:p>
                  </a:txBody>
                  <a:tcPr/>
                </a:tc>
                <a:tc>
                  <a:txBody>
                    <a:bodyPr/>
                    <a:lstStyle/>
                    <a:p>
                      <a:pPr algn="ctr"/>
                      <a:r>
                        <a:rPr lang="en-US" sz="2800" dirty="0" smtClean="0"/>
                        <a:t>.897</a:t>
                      </a:r>
                      <a:endParaRPr lang="en-US" sz="2800" dirty="0"/>
                    </a:p>
                  </a:txBody>
                  <a:tcPr/>
                </a:tc>
                <a:tc>
                  <a:txBody>
                    <a:bodyPr/>
                    <a:lstStyle/>
                    <a:p>
                      <a:pPr algn="ctr"/>
                      <a:r>
                        <a:rPr lang="en-US" sz="2800" dirty="0" smtClean="0"/>
                        <a:t>.788</a:t>
                      </a:r>
                      <a:endParaRPr lang="en-US" sz="2800" dirty="0"/>
                    </a:p>
                  </a:txBody>
                  <a:tcPr/>
                </a:tc>
                <a:tc>
                  <a:txBody>
                    <a:bodyPr/>
                    <a:lstStyle/>
                    <a:p>
                      <a:pPr algn="ctr"/>
                      <a:r>
                        <a:rPr lang="en-US" sz="2800" dirty="0" smtClean="0"/>
                        <a:t>.788</a:t>
                      </a:r>
                      <a:endParaRPr lang="en-US" sz="2800" dirty="0"/>
                    </a:p>
                  </a:txBody>
                  <a:tcPr/>
                </a:tc>
                <a:tc>
                  <a:txBody>
                    <a:bodyPr/>
                    <a:lstStyle/>
                    <a:p>
                      <a:pPr algn="ctr"/>
                      <a:r>
                        <a:rPr lang="en-US" sz="2800" dirty="0" smtClean="0">
                          <a:solidFill>
                            <a:srgbClr val="FF0000"/>
                          </a:solidFill>
                        </a:rPr>
                        <a:t>.676</a:t>
                      </a:r>
                      <a:endParaRPr lang="en-US" sz="2800" dirty="0">
                        <a:solidFill>
                          <a:srgbClr val="FF0000"/>
                        </a:solidFill>
                      </a:endParaRPr>
                    </a:p>
                  </a:txBody>
                  <a:tcPr/>
                </a:tc>
              </a:tr>
              <a:tr h="370840">
                <a:tc>
                  <a:txBody>
                    <a:bodyPr/>
                    <a:lstStyle/>
                    <a:p>
                      <a:endParaRPr lang="en-US" sz="2000"/>
                    </a:p>
                  </a:txBody>
                  <a:tcPr/>
                </a:tc>
                <a:tc>
                  <a:txBody>
                    <a:bodyPr/>
                    <a:lstStyle/>
                    <a:p>
                      <a:r>
                        <a:rPr lang="en-US" sz="2000" dirty="0" smtClean="0"/>
                        <a:t>B (no </a:t>
                      </a:r>
                      <a:r>
                        <a:rPr lang="en-US" sz="2000" dirty="0" err="1" smtClean="0"/>
                        <a:t>prophy</a:t>
                      </a:r>
                      <a:r>
                        <a:rPr lang="en-US" sz="2000" dirty="0" smtClean="0"/>
                        <a:t>)</a:t>
                      </a:r>
                      <a:endParaRPr lang="en-US" sz="2000" dirty="0"/>
                    </a:p>
                  </a:txBody>
                  <a:tcPr/>
                </a:tc>
                <a:tc>
                  <a:txBody>
                    <a:bodyPr/>
                    <a:lstStyle/>
                    <a:p>
                      <a:pPr algn="ctr"/>
                      <a:r>
                        <a:rPr lang="en-US" sz="2800" dirty="0" smtClean="0"/>
                        <a:t>.894</a:t>
                      </a:r>
                      <a:endParaRPr lang="en-US" sz="2800" dirty="0"/>
                    </a:p>
                  </a:txBody>
                  <a:tcPr/>
                </a:tc>
                <a:tc>
                  <a:txBody>
                    <a:bodyPr/>
                    <a:lstStyle/>
                    <a:p>
                      <a:pPr algn="ctr"/>
                      <a:r>
                        <a:rPr lang="en-US" sz="2800" dirty="0" smtClean="0"/>
                        <a:t>.788</a:t>
                      </a:r>
                      <a:endParaRPr lang="en-US" sz="2800" dirty="0"/>
                    </a:p>
                  </a:txBody>
                  <a:tcPr/>
                </a:tc>
                <a:tc>
                  <a:txBody>
                    <a:bodyPr/>
                    <a:lstStyle/>
                    <a:p>
                      <a:pPr algn="ctr"/>
                      <a:r>
                        <a:rPr lang="en-US" sz="2800" dirty="0" smtClean="0"/>
                        <a:t>.801</a:t>
                      </a:r>
                      <a:endParaRPr lang="en-US" sz="2800" dirty="0"/>
                    </a:p>
                  </a:txBody>
                  <a:tcPr/>
                </a:tc>
                <a:tc>
                  <a:txBody>
                    <a:bodyPr/>
                    <a:lstStyle/>
                    <a:p>
                      <a:pPr algn="ctr"/>
                      <a:r>
                        <a:rPr lang="en-US" sz="2800" dirty="0" smtClean="0">
                          <a:solidFill>
                            <a:srgbClr val="FF0000"/>
                          </a:solidFill>
                        </a:rPr>
                        <a:t>.590</a:t>
                      </a:r>
                      <a:endParaRPr lang="en-US" sz="2800" dirty="0">
                        <a:solidFill>
                          <a:srgbClr val="FF0000"/>
                        </a:solidFill>
                      </a:endParaRPr>
                    </a:p>
                  </a:txBody>
                  <a:tcPr/>
                </a:tc>
              </a:tr>
              <a:tr h="370840">
                <a:tc>
                  <a:txBody>
                    <a:bodyPr/>
                    <a:lstStyle/>
                    <a:p>
                      <a:endParaRPr lang="en-US" sz="2000" dirty="0"/>
                    </a:p>
                  </a:txBody>
                  <a:tcPr/>
                </a:tc>
                <a:tc>
                  <a:txBody>
                    <a:bodyPr/>
                    <a:lstStyle/>
                    <a:p>
                      <a:endParaRPr lang="en-US" sz="2000" dirty="0"/>
                    </a:p>
                  </a:txBody>
                  <a:tcPr/>
                </a:tc>
                <a:tc>
                  <a:txBody>
                    <a:bodyPr/>
                    <a:lstStyle/>
                    <a:p>
                      <a:pPr algn="ctr"/>
                      <a:endParaRPr lang="en-US" sz="2800" dirty="0"/>
                    </a:p>
                  </a:txBody>
                  <a:tcPr/>
                </a:tc>
                <a:tc>
                  <a:txBody>
                    <a:bodyPr/>
                    <a:lstStyle/>
                    <a:p>
                      <a:pPr algn="ctr"/>
                      <a:endParaRPr lang="en-US" sz="2800" dirty="0"/>
                    </a:p>
                  </a:txBody>
                  <a:tcPr/>
                </a:tc>
                <a:tc>
                  <a:txBody>
                    <a:bodyPr/>
                    <a:lstStyle/>
                    <a:p>
                      <a:pPr algn="ctr"/>
                      <a:endParaRPr lang="en-US" sz="2800" dirty="0"/>
                    </a:p>
                  </a:txBody>
                  <a:tcPr/>
                </a:tc>
                <a:tc>
                  <a:txBody>
                    <a:bodyPr/>
                    <a:lstStyle/>
                    <a:p>
                      <a:pPr algn="ctr"/>
                      <a:r>
                        <a:rPr lang="en-US" sz="2800" dirty="0" smtClean="0">
                          <a:solidFill>
                            <a:srgbClr val="FF0000"/>
                          </a:solidFill>
                        </a:rPr>
                        <a:t>.086</a:t>
                      </a:r>
                      <a:endParaRPr lang="en-US" sz="2800" dirty="0">
                        <a:solidFill>
                          <a:srgbClr val="FF0000"/>
                        </a:solidFill>
                      </a:endParaRPr>
                    </a:p>
                  </a:txBody>
                  <a:tcPr/>
                </a:tc>
              </a:tr>
              <a:tr h="370840">
                <a:tc>
                  <a:txBody>
                    <a:bodyPr/>
                    <a:lstStyle/>
                    <a:p>
                      <a:r>
                        <a:rPr lang="en-US" sz="2000" dirty="0" smtClean="0"/>
                        <a:t>Chroni</a:t>
                      </a:r>
                      <a:r>
                        <a:rPr lang="en-US" sz="2000" baseline="0" dirty="0" smtClean="0"/>
                        <a:t>c pain</a:t>
                      </a:r>
                      <a:endParaRPr lang="en-US" sz="2000" dirty="0"/>
                    </a:p>
                  </a:txBody>
                  <a:tcPr/>
                </a:tc>
                <a:tc>
                  <a:txBody>
                    <a:bodyPr/>
                    <a:lstStyle/>
                    <a:p>
                      <a:r>
                        <a:rPr lang="en-US" sz="2000" dirty="0" smtClean="0"/>
                        <a:t>A (some </a:t>
                      </a:r>
                      <a:r>
                        <a:rPr lang="en-US" sz="2000" dirty="0" err="1" smtClean="0"/>
                        <a:t>prophy</a:t>
                      </a:r>
                      <a:r>
                        <a:rPr lang="en-US" sz="2000" dirty="0" smtClean="0"/>
                        <a:t>)</a:t>
                      </a:r>
                      <a:endParaRPr lang="en-US" sz="2000" dirty="0"/>
                    </a:p>
                  </a:txBody>
                  <a:tcPr/>
                </a:tc>
                <a:tc>
                  <a:txBody>
                    <a:bodyPr/>
                    <a:lstStyle/>
                    <a:p>
                      <a:pPr algn="ctr"/>
                      <a:r>
                        <a:rPr lang="en-US" sz="2800" b="0" dirty="0" smtClean="0">
                          <a:solidFill>
                            <a:schemeClr val="tx1"/>
                          </a:solidFill>
                        </a:rPr>
                        <a:t>28%</a:t>
                      </a:r>
                      <a:endParaRPr lang="en-US" sz="2800" b="0" dirty="0">
                        <a:solidFill>
                          <a:schemeClr val="tx1"/>
                        </a:solidFill>
                      </a:endParaRPr>
                    </a:p>
                  </a:txBody>
                  <a:tcPr/>
                </a:tc>
                <a:tc>
                  <a:txBody>
                    <a:bodyPr/>
                    <a:lstStyle/>
                    <a:p>
                      <a:pPr algn="ctr"/>
                      <a:r>
                        <a:rPr lang="en-US" sz="2800" b="0" dirty="0" smtClean="0">
                          <a:solidFill>
                            <a:schemeClr val="tx1"/>
                          </a:solidFill>
                        </a:rPr>
                        <a:t>53%</a:t>
                      </a:r>
                      <a:endParaRPr lang="en-US" sz="2800" b="0" dirty="0">
                        <a:solidFill>
                          <a:schemeClr val="tx1"/>
                        </a:solidFill>
                      </a:endParaRPr>
                    </a:p>
                  </a:txBody>
                  <a:tcPr/>
                </a:tc>
                <a:tc>
                  <a:txBody>
                    <a:bodyPr/>
                    <a:lstStyle/>
                    <a:p>
                      <a:pPr algn="ctr"/>
                      <a:r>
                        <a:rPr lang="en-US" sz="2800" b="0" dirty="0" smtClean="0">
                          <a:solidFill>
                            <a:schemeClr val="tx1"/>
                          </a:solidFill>
                        </a:rPr>
                        <a:t>68%</a:t>
                      </a:r>
                      <a:endParaRPr lang="en-US" sz="2800" b="0" dirty="0">
                        <a:solidFill>
                          <a:schemeClr val="tx1"/>
                        </a:solidFill>
                      </a:endParaRPr>
                    </a:p>
                  </a:txBody>
                  <a:tcPr/>
                </a:tc>
                <a:tc>
                  <a:txBody>
                    <a:bodyPr/>
                    <a:lstStyle/>
                    <a:p>
                      <a:pPr algn="ctr"/>
                      <a:r>
                        <a:rPr lang="en-US" sz="2800" b="0" dirty="0" smtClean="0">
                          <a:solidFill>
                            <a:schemeClr val="tx1"/>
                          </a:solidFill>
                        </a:rPr>
                        <a:t>78%</a:t>
                      </a:r>
                      <a:endParaRPr lang="en-US" sz="2800" b="0" dirty="0">
                        <a:solidFill>
                          <a:schemeClr val="tx1"/>
                        </a:solidFill>
                      </a:endParaRPr>
                    </a:p>
                  </a:txBody>
                  <a:tcPr/>
                </a:tc>
              </a:tr>
              <a:tr h="370840">
                <a:tc>
                  <a:txBody>
                    <a:bodyPr/>
                    <a:lstStyle/>
                    <a:p>
                      <a:endParaRPr lang="en-US" sz="2000" dirty="0"/>
                    </a:p>
                  </a:txBody>
                  <a:tcPr/>
                </a:tc>
                <a:tc>
                  <a:txBody>
                    <a:bodyPr/>
                    <a:lstStyle/>
                    <a:p>
                      <a:r>
                        <a:rPr lang="en-US" sz="2000" dirty="0" smtClean="0"/>
                        <a:t>B (no </a:t>
                      </a:r>
                      <a:r>
                        <a:rPr lang="en-US" sz="2000" dirty="0" err="1" smtClean="0"/>
                        <a:t>prophy</a:t>
                      </a:r>
                      <a:r>
                        <a:rPr lang="en-US" sz="2000" dirty="0" smtClean="0"/>
                        <a:t>)</a:t>
                      </a:r>
                      <a:endParaRPr lang="en-US" sz="2000" dirty="0"/>
                    </a:p>
                  </a:txBody>
                  <a:tcPr/>
                </a:tc>
                <a:tc>
                  <a:txBody>
                    <a:bodyPr/>
                    <a:lstStyle/>
                    <a:p>
                      <a:pPr algn="ctr"/>
                      <a:r>
                        <a:rPr lang="en-US" sz="2800" b="1" dirty="0" smtClean="0">
                          <a:solidFill>
                            <a:srgbClr val="FF0000"/>
                          </a:solidFill>
                        </a:rPr>
                        <a:t>30%</a:t>
                      </a:r>
                      <a:endParaRPr lang="en-US" sz="2800" b="1" dirty="0">
                        <a:solidFill>
                          <a:srgbClr val="FF0000"/>
                        </a:solidFill>
                      </a:endParaRPr>
                    </a:p>
                  </a:txBody>
                  <a:tcPr/>
                </a:tc>
                <a:tc>
                  <a:txBody>
                    <a:bodyPr/>
                    <a:lstStyle/>
                    <a:p>
                      <a:pPr algn="ctr"/>
                      <a:r>
                        <a:rPr lang="en-US" sz="2800" b="0" dirty="0" smtClean="0">
                          <a:solidFill>
                            <a:schemeClr val="tx1"/>
                          </a:solidFill>
                        </a:rPr>
                        <a:t>56%</a:t>
                      </a:r>
                      <a:endParaRPr lang="en-US" sz="2800" b="0" dirty="0">
                        <a:solidFill>
                          <a:schemeClr val="tx1"/>
                        </a:solidFill>
                      </a:endParaRPr>
                    </a:p>
                  </a:txBody>
                  <a:tcPr/>
                </a:tc>
                <a:tc>
                  <a:txBody>
                    <a:bodyPr/>
                    <a:lstStyle/>
                    <a:p>
                      <a:pPr algn="ctr"/>
                      <a:r>
                        <a:rPr lang="en-US" sz="2800" b="0" dirty="0" smtClean="0">
                          <a:solidFill>
                            <a:schemeClr val="tx1"/>
                          </a:solidFill>
                        </a:rPr>
                        <a:t>70%</a:t>
                      </a:r>
                      <a:endParaRPr lang="en-US" sz="2800" b="0" dirty="0">
                        <a:solidFill>
                          <a:schemeClr val="tx1"/>
                        </a:solidFill>
                      </a:endParaRPr>
                    </a:p>
                  </a:txBody>
                  <a:tcPr/>
                </a:tc>
                <a:tc>
                  <a:txBody>
                    <a:bodyPr/>
                    <a:lstStyle/>
                    <a:p>
                      <a:pPr algn="ctr"/>
                      <a:r>
                        <a:rPr lang="en-US" sz="2800" b="1" dirty="0" smtClean="0">
                          <a:solidFill>
                            <a:srgbClr val="FF0000"/>
                          </a:solidFill>
                        </a:rPr>
                        <a:t>86%</a:t>
                      </a:r>
                      <a:endParaRPr lang="en-US" sz="2800" b="1" dirty="0">
                        <a:solidFill>
                          <a:srgbClr val="FF0000"/>
                        </a:solidFill>
                      </a:endParaRPr>
                    </a:p>
                  </a:txBody>
                  <a:tcPr/>
                </a:tc>
              </a:tr>
              <a:tr h="370840">
                <a:tc>
                  <a:txBody>
                    <a:bodyPr/>
                    <a:lstStyle/>
                    <a:p>
                      <a:endParaRPr lang="en-US" sz="2000" dirty="0"/>
                    </a:p>
                  </a:txBody>
                  <a:tcPr/>
                </a:tc>
                <a:tc>
                  <a:txBody>
                    <a:bodyPr/>
                    <a:lstStyle/>
                    <a:p>
                      <a:endParaRPr lang="en-US" sz="2000"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pPr algn="ctr"/>
                      <a:r>
                        <a:rPr lang="en-US" sz="2800" b="1" dirty="0" smtClean="0">
                          <a:solidFill>
                            <a:srgbClr val="FF0000"/>
                          </a:solidFill>
                        </a:rPr>
                        <a:t>+56%</a:t>
                      </a:r>
                      <a:endParaRPr lang="en-US" sz="2800" b="1" dirty="0">
                        <a:solidFill>
                          <a:srgbClr val="FF0000"/>
                        </a:solidFill>
                      </a:endParaRPr>
                    </a:p>
                  </a:txBody>
                  <a:tcPr/>
                </a:tc>
              </a:tr>
            </a:tbl>
          </a:graphicData>
        </a:graphic>
      </p:graphicFrame>
      <p:sp>
        <p:nvSpPr>
          <p:cNvPr id="11" name="Rounded Rectangle 10"/>
          <p:cNvSpPr/>
          <p:nvPr/>
        </p:nvSpPr>
        <p:spPr>
          <a:xfrm>
            <a:off x="310444" y="4543778"/>
            <a:ext cx="5343566" cy="599722"/>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stretch>
            <a:fillRect/>
          </a:stretch>
        </p:blipFill>
        <p:spPr>
          <a:xfrm>
            <a:off x="457199" y="4643845"/>
            <a:ext cx="1772357" cy="421990"/>
          </a:xfrm>
          <a:prstGeom prst="rect">
            <a:avLst/>
          </a:prstGeom>
        </p:spPr>
      </p:pic>
      <p:sp>
        <p:nvSpPr>
          <p:cNvPr id="10" name="TextBox 9"/>
          <p:cNvSpPr txBox="1"/>
          <p:nvPr/>
        </p:nvSpPr>
        <p:spPr>
          <a:xfrm>
            <a:off x="2384778" y="4711889"/>
            <a:ext cx="3269232" cy="369332"/>
          </a:xfrm>
          <a:prstGeom prst="rect">
            <a:avLst/>
          </a:prstGeom>
          <a:noFill/>
        </p:spPr>
        <p:txBody>
          <a:bodyPr wrap="none" rtlCol="0">
            <a:spAutoFit/>
          </a:bodyPr>
          <a:lstStyle/>
          <a:p>
            <a:r>
              <a:rPr lang="en-US" dirty="0" smtClean="0"/>
              <a:t>Investigators – Unpublished data</a:t>
            </a:r>
            <a:endParaRPr lang="en-US" dirty="0"/>
          </a:p>
        </p:txBody>
      </p:sp>
      <p:sp>
        <p:nvSpPr>
          <p:cNvPr id="3" name="Rectangle 2"/>
          <p:cNvSpPr/>
          <p:nvPr/>
        </p:nvSpPr>
        <p:spPr>
          <a:xfrm>
            <a:off x="7464778" y="3609578"/>
            <a:ext cx="1222022" cy="1044222"/>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4216400" y="3653556"/>
            <a:ext cx="1117600" cy="466889"/>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5334000" y="3805957"/>
            <a:ext cx="2130778" cy="131044"/>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6512670" y="4633639"/>
            <a:ext cx="2174130" cy="369332"/>
          </a:xfrm>
          <a:prstGeom prst="rect">
            <a:avLst/>
          </a:prstGeom>
          <a:noFill/>
        </p:spPr>
        <p:txBody>
          <a:bodyPr wrap="none" rtlCol="0">
            <a:spAutoFit/>
          </a:bodyPr>
          <a:lstStyle/>
          <a:p>
            <a:r>
              <a:rPr lang="en-US" dirty="0" smtClean="0"/>
              <a:t>* % patient reporting</a:t>
            </a:r>
            <a:endParaRPr lang="en-US" dirty="0"/>
          </a:p>
        </p:txBody>
      </p:sp>
    </p:spTree>
    <p:extLst>
      <p:ext uri="{BB962C8B-B14F-4D97-AF65-F5344CB8AC3E}">
        <p14:creationId xmlns:p14="http://schemas.microsoft.com/office/powerpoint/2010/main" val="3360667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Components of a comparison</a:t>
            </a:r>
            <a:endParaRPr lang="en-US" dirty="0"/>
          </a:p>
        </p:txBody>
      </p:sp>
      <p:sp>
        <p:nvSpPr>
          <p:cNvPr id="3" name="Content Placeholder 2"/>
          <p:cNvSpPr>
            <a:spLocks noGrp="1"/>
          </p:cNvSpPr>
          <p:nvPr>
            <p:ph idx="1"/>
          </p:nvPr>
        </p:nvSpPr>
        <p:spPr>
          <a:xfrm>
            <a:off x="457200" y="1200151"/>
            <a:ext cx="3917244" cy="3394472"/>
          </a:xfrm>
        </p:spPr>
        <p:txBody>
          <a:bodyPr>
            <a:normAutofit fontScale="92500" lnSpcReduction="10000"/>
          </a:bodyPr>
          <a:lstStyle/>
          <a:p>
            <a:r>
              <a:rPr lang="en-US" dirty="0" smtClean="0"/>
              <a:t>Comparator</a:t>
            </a:r>
          </a:p>
          <a:p>
            <a:pPr lvl="1"/>
            <a:r>
              <a:rPr lang="en-US" dirty="0" smtClean="0"/>
              <a:t>Historical</a:t>
            </a:r>
          </a:p>
          <a:p>
            <a:pPr lvl="1"/>
            <a:r>
              <a:rPr lang="en-US" dirty="0" smtClean="0"/>
              <a:t>Inactive</a:t>
            </a:r>
          </a:p>
          <a:p>
            <a:pPr lvl="1"/>
            <a:r>
              <a:rPr lang="en-US" dirty="0" smtClean="0"/>
              <a:t>Active</a:t>
            </a:r>
          </a:p>
          <a:p>
            <a:r>
              <a:rPr lang="en-US" dirty="0" smtClean="0"/>
              <a:t>Study design</a:t>
            </a:r>
          </a:p>
          <a:p>
            <a:pPr lvl="1"/>
            <a:r>
              <a:rPr lang="en-US" dirty="0" smtClean="0"/>
              <a:t>Randomized</a:t>
            </a:r>
          </a:p>
          <a:p>
            <a:pPr lvl="1"/>
            <a:r>
              <a:rPr lang="en-US" dirty="0" smtClean="0"/>
              <a:t>Observational</a:t>
            </a:r>
          </a:p>
          <a:p>
            <a:pPr lvl="1"/>
            <a:endParaRPr lang="en-US" dirty="0"/>
          </a:p>
        </p:txBody>
      </p:sp>
      <p:sp>
        <p:nvSpPr>
          <p:cNvPr id="5" name="Content Placeholder 2"/>
          <p:cNvSpPr txBox="1">
            <a:spLocks/>
          </p:cNvSpPr>
          <p:nvPr/>
        </p:nvSpPr>
        <p:spPr>
          <a:xfrm>
            <a:off x="4526844" y="1195214"/>
            <a:ext cx="3917244" cy="3701342"/>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Comparator</a:t>
            </a:r>
          </a:p>
          <a:p>
            <a:pPr lvl="1"/>
            <a:r>
              <a:rPr lang="en-US" dirty="0" smtClean="0"/>
              <a:t>Registration</a:t>
            </a:r>
          </a:p>
          <a:p>
            <a:pPr lvl="1"/>
            <a:r>
              <a:rPr lang="en-US" dirty="0" smtClean="0"/>
              <a:t>HTA/reimbursement</a:t>
            </a:r>
          </a:p>
          <a:p>
            <a:pPr lvl="1"/>
            <a:r>
              <a:rPr lang="en-US" dirty="0" smtClean="0"/>
              <a:t>Adoption in care</a:t>
            </a:r>
          </a:p>
          <a:p>
            <a:r>
              <a:rPr lang="en-US" dirty="0" smtClean="0"/>
              <a:t>Study design</a:t>
            </a:r>
          </a:p>
          <a:p>
            <a:pPr lvl="1"/>
            <a:r>
              <a:rPr lang="en-US" dirty="0"/>
              <a:t>Registration</a:t>
            </a:r>
          </a:p>
          <a:p>
            <a:pPr lvl="1"/>
            <a:r>
              <a:rPr lang="en-US" dirty="0"/>
              <a:t>HTA/pricing</a:t>
            </a:r>
          </a:p>
          <a:p>
            <a:pPr lvl="1"/>
            <a:r>
              <a:rPr lang="en-US" dirty="0"/>
              <a:t>Adoption in care</a:t>
            </a:r>
          </a:p>
          <a:p>
            <a:pPr lvl="1"/>
            <a:endParaRPr lang="en-US" dirty="0"/>
          </a:p>
        </p:txBody>
      </p:sp>
    </p:spTree>
    <p:extLst>
      <p:ext uri="{BB962C8B-B14F-4D97-AF65-F5344CB8AC3E}">
        <p14:creationId xmlns:p14="http://schemas.microsoft.com/office/powerpoint/2010/main" val="17474810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maxresdefault.jpg"/>
          <p:cNvPicPr>
            <a:picLocks noChangeAspect="1"/>
          </p:cNvPicPr>
          <p:nvPr/>
        </p:nvPicPr>
        <p:blipFill rotWithShape="1">
          <a:blip r:embed="rId3">
            <a:extLst>
              <a:ext uri="{28A0092B-C50C-407E-A947-70E740481C1C}">
                <a14:useLocalDpi xmlns:a14="http://schemas.microsoft.com/office/drawing/2010/main" val="0"/>
              </a:ext>
            </a:extLst>
          </a:blip>
          <a:srcRect t="5039" b="3136"/>
          <a:stretch/>
        </p:blipFill>
        <p:spPr>
          <a:xfrm>
            <a:off x="152865" y="0"/>
            <a:ext cx="8866196" cy="5143500"/>
          </a:xfrm>
          <a:prstGeom prst="rect">
            <a:avLst/>
          </a:prstGeom>
        </p:spPr>
      </p:pic>
      <p:sp>
        <p:nvSpPr>
          <p:cNvPr id="4" name="TextBox 3"/>
          <p:cNvSpPr txBox="1"/>
          <p:nvPr/>
        </p:nvSpPr>
        <p:spPr>
          <a:xfrm>
            <a:off x="5908018" y="2279612"/>
            <a:ext cx="1184940" cy="646331"/>
          </a:xfrm>
          <a:prstGeom prst="rect">
            <a:avLst/>
          </a:prstGeom>
          <a:noFill/>
          <a:scene3d>
            <a:camera prst="perspectiveContrastingLeftFacing"/>
            <a:lightRig rig="threePt" dir="t"/>
          </a:scene3d>
        </p:spPr>
        <p:txBody>
          <a:bodyPr wrap="none" rtlCol="0">
            <a:spAutoFit/>
          </a:bodyPr>
          <a:lstStyle/>
          <a:p>
            <a:pPr algn="ctr"/>
            <a:r>
              <a:rPr lang="en-US" sz="3600" dirty="0" smtClean="0">
                <a:solidFill>
                  <a:schemeClr val="bg1"/>
                </a:solidFill>
                <a:latin typeface="Copperplate Gothic Light"/>
                <a:cs typeface="Copperplate Gothic Light"/>
              </a:rPr>
              <a:t>HTA</a:t>
            </a:r>
            <a:endParaRPr lang="en-US" sz="3600" dirty="0">
              <a:solidFill>
                <a:schemeClr val="bg1"/>
              </a:solidFill>
              <a:latin typeface="Copperplate Gothic Light"/>
              <a:cs typeface="Copperplate Gothic Light"/>
            </a:endParaRPr>
          </a:p>
        </p:txBody>
      </p:sp>
    </p:spTree>
    <p:extLst>
      <p:ext uri="{BB962C8B-B14F-4D97-AF65-F5344CB8AC3E}">
        <p14:creationId xmlns:p14="http://schemas.microsoft.com/office/powerpoint/2010/main" val="688597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rock-balance-feature-900x55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600" y="0"/>
            <a:ext cx="8416636" cy="5143500"/>
          </a:xfrm>
          <a:prstGeom prst="rect">
            <a:avLst/>
          </a:prstGeom>
        </p:spPr>
      </p:pic>
      <p:sp>
        <p:nvSpPr>
          <p:cNvPr id="4" name="Title 3"/>
          <p:cNvSpPr>
            <a:spLocks noGrp="1"/>
          </p:cNvSpPr>
          <p:nvPr>
            <p:ph type="title"/>
          </p:nvPr>
        </p:nvSpPr>
        <p:spPr>
          <a:xfrm>
            <a:off x="457200" y="88379"/>
            <a:ext cx="8229600" cy="857250"/>
          </a:xfrm>
        </p:spPr>
        <p:txBody>
          <a:bodyPr/>
          <a:lstStyle/>
          <a:p>
            <a:r>
              <a:rPr lang="en-US" dirty="0">
                <a:solidFill>
                  <a:srgbClr val="FFFFFF"/>
                </a:solidFill>
              </a:rPr>
              <a:t>The concept of comparable sample</a:t>
            </a:r>
          </a:p>
        </p:txBody>
      </p:sp>
    </p:spTree>
    <p:extLst>
      <p:ext uri="{BB962C8B-B14F-4D97-AF65-F5344CB8AC3E}">
        <p14:creationId xmlns:p14="http://schemas.microsoft.com/office/powerpoint/2010/main" val="111191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FullSizeRender.jpg"/>
          <p:cNvPicPr>
            <a:picLocks noChangeAspect="1"/>
          </p:cNvPicPr>
          <p:nvPr/>
        </p:nvPicPr>
        <p:blipFill rotWithShape="1">
          <a:blip r:embed="rId2">
            <a:extLst>
              <a:ext uri="{28A0092B-C50C-407E-A947-70E740481C1C}">
                <a14:useLocalDpi xmlns:a14="http://schemas.microsoft.com/office/drawing/2010/main" val="0"/>
              </a:ext>
            </a:extLst>
          </a:blip>
          <a:srcRect b="19291"/>
          <a:stretch/>
        </p:blipFill>
        <p:spPr>
          <a:xfrm>
            <a:off x="1399307" y="-9814"/>
            <a:ext cx="6385072" cy="5153314"/>
          </a:xfrm>
          <a:prstGeom prst="rect">
            <a:avLst/>
          </a:prstGeom>
        </p:spPr>
      </p:pic>
    </p:spTree>
    <p:extLst>
      <p:ext uri="{BB962C8B-B14F-4D97-AF65-F5344CB8AC3E}">
        <p14:creationId xmlns:p14="http://schemas.microsoft.com/office/powerpoint/2010/main" val="4262595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concept of comparable sample</a:t>
            </a:r>
            <a:endParaRPr lang="en-US" dirty="0"/>
          </a:p>
        </p:txBody>
      </p:sp>
      <p:sp>
        <p:nvSpPr>
          <p:cNvPr id="3" name="Content Placeholder 2"/>
          <p:cNvSpPr>
            <a:spLocks noGrp="1"/>
          </p:cNvSpPr>
          <p:nvPr>
            <p:ph idx="1"/>
          </p:nvPr>
        </p:nvSpPr>
        <p:spPr>
          <a:xfrm>
            <a:off x="364525" y="1741746"/>
            <a:ext cx="5138631" cy="1986152"/>
          </a:xfrm>
        </p:spPr>
        <p:txBody>
          <a:bodyPr>
            <a:noAutofit/>
          </a:bodyPr>
          <a:lstStyle/>
          <a:p>
            <a:r>
              <a:rPr lang="en-US" sz="3600" dirty="0" smtClean="0"/>
              <a:t>Multivariable analysis	</a:t>
            </a:r>
          </a:p>
          <a:p>
            <a:r>
              <a:rPr lang="en-US" sz="3600" dirty="0" smtClean="0"/>
              <a:t>Propensity score		</a:t>
            </a:r>
          </a:p>
          <a:p>
            <a:r>
              <a:rPr lang="en-US" sz="3600" dirty="0" smtClean="0"/>
              <a:t>Stratification						</a:t>
            </a:r>
            <a:endParaRPr lang="en-US" sz="3600" dirty="0"/>
          </a:p>
        </p:txBody>
      </p:sp>
      <p:sp>
        <p:nvSpPr>
          <p:cNvPr id="4" name="Content Placeholder 2"/>
          <p:cNvSpPr txBox="1">
            <a:spLocks/>
          </p:cNvSpPr>
          <p:nvPr/>
        </p:nvSpPr>
        <p:spPr>
          <a:xfrm>
            <a:off x="5747485" y="2175587"/>
            <a:ext cx="2483732" cy="183455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5400" dirty="0" smtClean="0"/>
              <a:t>RCT		</a:t>
            </a:r>
          </a:p>
        </p:txBody>
      </p:sp>
    </p:spTree>
    <p:extLst>
      <p:ext uri="{BB962C8B-B14F-4D97-AF65-F5344CB8AC3E}">
        <p14:creationId xmlns:p14="http://schemas.microsoft.com/office/powerpoint/2010/main" val="6630227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balancing-rock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979" y="0"/>
            <a:ext cx="7715250" cy="5143500"/>
          </a:xfrm>
          <a:prstGeom prst="rect">
            <a:avLst/>
          </a:prstGeom>
        </p:spPr>
      </p:pic>
      <p:grpSp>
        <p:nvGrpSpPr>
          <p:cNvPr id="7" name="Group 6"/>
          <p:cNvGrpSpPr/>
          <p:nvPr/>
        </p:nvGrpSpPr>
        <p:grpSpPr>
          <a:xfrm>
            <a:off x="2105467" y="854559"/>
            <a:ext cx="6008161" cy="2414702"/>
            <a:chOff x="2105467" y="854559"/>
            <a:chExt cx="6008161" cy="2414702"/>
          </a:xfrm>
        </p:grpSpPr>
        <p:sp>
          <p:nvSpPr>
            <p:cNvPr id="3" name="Content Placeholder 2"/>
            <p:cNvSpPr txBox="1">
              <a:spLocks/>
            </p:cNvSpPr>
            <p:nvPr/>
          </p:nvSpPr>
          <p:spPr>
            <a:xfrm>
              <a:off x="5629896" y="1434711"/>
              <a:ext cx="2483732" cy="183455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5400" dirty="0" smtClean="0">
                  <a:solidFill>
                    <a:srgbClr val="FFFFFF"/>
                  </a:solidFill>
                </a:rPr>
                <a:t>RCT		</a:t>
              </a:r>
            </a:p>
          </p:txBody>
        </p:sp>
        <p:sp>
          <p:nvSpPr>
            <p:cNvPr id="4" name="TextBox 3"/>
            <p:cNvSpPr txBox="1"/>
            <p:nvPr/>
          </p:nvSpPr>
          <p:spPr>
            <a:xfrm>
              <a:off x="2998515" y="1845164"/>
              <a:ext cx="427120" cy="707886"/>
            </a:xfrm>
            <a:prstGeom prst="rect">
              <a:avLst/>
            </a:prstGeom>
            <a:noFill/>
          </p:spPr>
          <p:txBody>
            <a:bodyPr wrap="none" rtlCol="0">
              <a:spAutoFit/>
            </a:bodyPr>
            <a:lstStyle/>
            <a:p>
              <a:r>
                <a:rPr lang="en-US" sz="4000" dirty="0" smtClean="0">
                  <a:solidFill>
                    <a:srgbClr val="FFFFFF"/>
                  </a:solidFill>
                </a:rPr>
                <a:t>S</a:t>
              </a:r>
              <a:endParaRPr lang="en-US" sz="4000" dirty="0">
                <a:solidFill>
                  <a:srgbClr val="FFFFFF"/>
                </a:solidFill>
              </a:endParaRPr>
            </a:p>
          </p:txBody>
        </p:sp>
        <p:sp>
          <p:nvSpPr>
            <p:cNvPr id="5" name="TextBox 4"/>
            <p:cNvSpPr txBox="1"/>
            <p:nvPr/>
          </p:nvSpPr>
          <p:spPr>
            <a:xfrm>
              <a:off x="4761882" y="1033728"/>
              <a:ext cx="449662" cy="707886"/>
            </a:xfrm>
            <a:prstGeom prst="rect">
              <a:avLst/>
            </a:prstGeom>
            <a:noFill/>
          </p:spPr>
          <p:txBody>
            <a:bodyPr wrap="none" rtlCol="0">
              <a:spAutoFit/>
            </a:bodyPr>
            <a:lstStyle/>
            <a:p>
              <a:r>
                <a:rPr lang="en-US" sz="4000" dirty="0" smtClean="0">
                  <a:solidFill>
                    <a:srgbClr val="FFFFFF"/>
                  </a:solidFill>
                </a:rPr>
                <a:t>P</a:t>
              </a:r>
              <a:endParaRPr lang="en-US" sz="4000" dirty="0">
                <a:solidFill>
                  <a:srgbClr val="FFFFFF"/>
                </a:solidFill>
              </a:endParaRPr>
            </a:p>
          </p:txBody>
        </p:sp>
        <p:sp>
          <p:nvSpPr>
            <p:cNvPr id="6" name="TextBox 5"/>
            <p:cNvSpPr txBox="1"/>
            <p:nvPr/>
          </p:nvSpPr>
          <p:spPr>
            <a:xfrm>
              <a:off x="2105467" y="854559"/>
              <a:ext cx="915635" cy="707886"/>
            </a:xfrm>
            <a:prstGeom prst="rect">
              <a:avLst/>
            </a:prstGeom>
            <a:noFill/>
          </p:spPr>
          <p:txBody>
            <a:bodyPr wrap="none" rtlCol="0">
              <a:spAutoFit/>
            </a:bodyPr>
            <a:lstStyle/>
            <a:p>
              <a:r>
                <a:rPr lang="en-US" sz="4000" dirty="0" smtClean="0">
                  <a:solidFill>
                    <a:srgbClr val="FFFFFF"/>
                  </a:solidFill>
                </a:rPr>
                <a:t>MV</a:t>
              </a:r>
              <a:endParaRPr lang="en-US" sz="4000" dirty="0">
                <a:solidFill>
                  <a:srgbClr val="FFFFFF"/>
                </a:solidFill>
              </a:endParaRPr>
            </a:p>
          </p:txBody>
        </p:sp>
      </p:grpSp>
      <p:sp>
        <p:nvSpPr>
          <p:cNvPr id="8" name="TextBox 7"/>
          <p:cNvSpPr txBox="1"/>
          <p:nvPr/>
        </p:nvSpPr>
        <p:spPr>
          <a:xfrm>
            <a:off x="4785400" y="4159989"/>
            <a:ext cx="3455117" cy="830997"/>
          </a:xfrm>
          <a:prstGeom prst="rect">
            <a:avLst/>
          </a:prstGeom>
          <a:solidFill>
            <a:schemeClr val="bg1"/>
          </a:solidFill>
        </p:spPr>
        <p:txBody>
          <a:bodyPr wrap="square" rtlCol="0">
            <a:spAutoFit/>
          </a:bodyPr>
          <a:lstStyle/>
          <a:p>
            <a:r>
              <a:rPr lang="en-US" sz="2400" dirty="0"/>
              <a:t>Wedge shape design	</a:t>
            </a:r>
          </a:p>
          <a:p>
            <a:r>
              <a:rPr lang="en-US" sz="2400" dirty="0"/>
              <a:t>Interrupted time series</a:t>
            </a:r>
          </a:p>
        </p:txBody>
      </p:sp>
    </p:spTree>
    <p:extLst>
      <p:ext uri="{BB962C8B-B14F-4D97-AF65-F5344CB8AC3E}">
        <p14:creationId xmlns:p14="http://schemas.microsoft.com/office/powerpoint/2010/main" val="28687646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maxresdefault.jpg"/>
          <p:cNvPicPr>
            <a:picLocks noChangeAspect="1"/>
          </p:cNvPicPr>
          <p:nvPr/>
        </p:nvPicPr>
        <p:blipFill rotWithShape="1">
          <a:blip r:embed="rId2">
            <a:extLst>
              <a:ext uri="{28A0092B-C50C-407E-A947-70E740481C1C}">
                <a14:useLocalDpi xmlns:a14="http://schemas.microsoft.com/office/drawing/2010/main" val="0"/>
              </a:ext>
            </a:extLst>
          </a:blip>
          <a:srcRect t="5039" b="3136"/>
          <a:stretch/>
        </p:blipFill>
        <p:spPr>
          <a:xfrm>
            <a:off x="152865" y="0"/>
            <a:ext cx="8866196" cy="5143500"/>
          </a:xfrm>
          <a:prstGeom prst="rect">
            <a:avLst/>
          </a:prstGeom>
        </p:spPr>
      </p:pic>
      <p:sp>
        <p:nvSpPr>
          <p:cNvPr id="3" name="TextBox 2"/>
          <p:cNvSpPr txBox="1"/>
          <p:nvPr/>
        </p:nvSpPr>
        <p:spPr>
          <a:xfrm>
            <a:off x="934255" y="1362518"/>
            <a:ext cx="2377574" cy="584776"/>
          </a:xfrm>
          <a:prstGeom prst="rect">
            <a:avLst/>
          </a:prstGeom>
          <a:noFill/>
          <a:scene3d>
            <a:camera prst="perspectiveContrastingLeftFacing"/>
            <a:lightRig rig="threePt" dir="t"/>
          </a:scene3d>
        </p:spPr>
        <p:txBody>
          <a:bodyPr wrap="none" rtlCol="0">
            <a:spAutoFit/>
            <a:scene3d>
              <a:camera prst="isometricOffAxis1Left"/>
              <a:lightRig rig="threePt" dir="t"/>
            </a:scene3d>
          </a:bodyPr>
          <a:lstStyle/>
          <a:p>
            <a:pPr algn="ctr"/>
            <a:r>
              <a:rPr lang="en-US" sz="3200" dirty="0" smtClean="0">
                <a:solidFill>
                  <a:schemeClr val="bg1"/>
                </a:solidFill>
                <a:latin typeface="Copperplate Gothic Light"/>
                <a:cs typeface="Copperplate Gothic Light"/>
              </a:rPr>
              <a:t>FDA/EMA</a:t>
            </a:r>
            <a:endParaRPr lang="en-US" sz="3200" dirty="0">
              <a:solidFill>
                <a:schemeClr val="bg1"/>
              </a:solidFill>
              <a:latin typeface="Copperplate Gothic Light"/>
              <a:cs typeface="Copperplate Gothic Light"/>
            </a:endParaRPr>
          </a:p>
        </p:txBody>
      </p:sp>
    </p:spTree>
    <p:extLst>
      <p:ext uri="{BB962C8B-B14F-4D97-AF65-F5344CB8AC3E}">
        <p14:creationId xmlns:p14="http://schemas.microsoft.com/office/powerpoint/2010/main" val="2061653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fontScale="92500" lnSpcReduction="20000"/>
          </a:bodyPr>
          <a:lstStyle/>
          <a:p>
            <a:r>
              <a:rPr lang="en-CA" b="1" dirty="0">
                <a:solidFill>
                  <a:srgbClr val="000000"/>
                </a:solidFill>
              </a:rPr>
              <a:t>What is evidence based </a:t>
            </a:r>
            <a:r>
              <a:rPr lang="en-CA" b="1" dirty="0" smtClean="0">
                <a:solidFill>
                  <a:srgbClr val="000000"/>
                </a:solidFill>
              </a:rPr>
              <a:t>care (EBC) ? </a:t>
            </a:r>
            <a:endParaRPr lang="en-CA" dirty="0">
              <a:solidFill>
                <a:srgbClr val="000000"/>
              </a:solidFill>
            </a:endParaRPr>
          </a:p>
          <a:p>
            <a:r>
              <a:rPr lang="en-CA" b="1" dirty="0">
                <a:solidFill>
                  <a:srgbClr val="000000"/>
                </a:solidFill>
              </a:rPr>
              <a:t>What are the </a:t>
            </a:r>
            <a:r>
              <a:rPr lang="en-CA" b="1" dirty="0" smtClean="0">
                <a:solidFill>
                  <a:srgbClr val="000000"/>
                </a:solidFill>
              </a:rPr>
              <a:t>key components of </a:t>
            </a:r>
            <a:r>
              <a:rPr lang="en-CA" b="1" dirty="0">
                <a:solidFill>
                  <a:srgbClr val="000000"/>
                </a:solidFill>
              </a:rPr>
              <a:t>EBC? </a:t>
            </a:r>
            <a:endParaRPr lang="en-CA" dirty="0">
              <a:solidFill>
                <a:srgbClr val="000000"/>
              </a:solidFill>
            </a:endParaRPr>
          </a:p>
          <a:p>
            <a:r>
              <a:rPr lang="en-CA" b="1" dirty="0" smtClean="0">
                <a:solidFill>
                  <a:srgbClr val="FF0000"/>
                </a:solidFill>
              </a:rPr>
              <a:t>Is the EBC framework a value for </a:t>
            </a:r>
            <a:r>
              <a:rPr lang="en-CA" b="1" dirty="0" err="1" smtClean="0">
                <a:solidFill>
                  <a:srgbClr val="FF0000"/>
                </a:solidFill>
              </a:rPr>
              <a:t>hemophilia</a:t>
            </a:r>
            <a:r>
              <a:rPr lang="en-CA" b="1" dirty="0" smtClean="0">
                <a:solidFill>
                  <a:srgbClr val="FF0000"/>
                </a:solidFill>
              </a:rPr>
              <a:t>? </a:t>
            </a:r>
            <a:endParaRPr lang="en-CA" dirty="0">
              <a:solidFill>
                <a:srgbClr val="FF0000"/>
              </a:solidFill>
            </a:endParaRPr>
          </a:p>
          <a:p>
            <a:r>
              <a:rPr lang="en-CA" b="1" dirty="0" smtClean="0"/>
              <a:t>Can the EBC framework </a:t>
            </a:r>
            <a:r>
              <a:rPr lang="en-CA" b="1" dirty="0"/>
              <a:t>be applied to haemophilia</a:t>
            </a:r>
            <a:r>
              <a:rPr lang="en-CA" b="1" dirty="0" smtClean="0"/>
              <a:t>?</a:t>
            </a:r>
            <a:r>
              <a:rPr lang="en-CA" dirty="0" smtClean="0"/>
              <a:t> </a:t>
            </a:r>
            <a:endParaRPr lang="en-CA" dirty="0"/>
          </a:p>
          <a:p>
            <a:r>
              <a:rPr lang="en-CA" b="1" dirty="0" smtClean="0"/>
              <a:t>Can EBC guidelines be issued in </a:t>
            </a:r>
            <a:r>
              <a:rPr lang="en-CA" b="1" dirty="0" err="1" smtClean="0"/>
              <a:t>hemophilia</a:t>
            </a:r>
            <a:r>
              <a:rPr lang="en-CA" b="1" dirty="0" smtClean="0"/>
              <a:t>? </a:t>
            </a:r>
            <a:endParaRPr lang="en-CA" dirty="0"/>
          </a:p>
          <a:p>
            <a:r>
              <a:rPr lang="en-CA" b="1" dirty="0" smtClean="0"/>
              <a:t>Is the </a:t>
            </a:r>
            <a:r>
              <a:rPr lang="en-CA" b="1" dirty="0" err="1" smtClean="0"/>
              <a:t>hemophilia</a:t>
            </a:r>
            <a:r>
              <a:rPr lang="en-CA" b="1" dirty="0" smtClean="0"/>
              <a:t> community going toward EBC? </a:t>
            </a:r>
            <a:endParaRPr lang="en-US" dirty="0" smtClean="0"/>
          </a:p>
          <a:p>
            <a:pPr>
              <a:lnSpc>
                <a:spcPct val="150000"/>
              </a:lnSpc>
            </a:pPr>
            <a:endParaRPr lang="en-US" dirty="0"/>
          </a:p>
        </p:txBody>
      </p:sp>
    </p:spTree>
    <p:extLst>
      <p:ext uri="{BB962C8B-B14F-4D97-AF65-F5344CB8AC3E}">
        <p14:creationId xmlns:p14="http://schemas.microsoft.com/office/powerpoint/2010/main" val="3499498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ChangeArrowheads="1"/>
          </p:cNvSpPr>
          <p:nvPr/>
        </p:nvSpPr>
        <p:spPr bwMode="auto">
          <a:xfrm>
            <a:off x="468315" y="2567137"/>
            <a:ext cx="79200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lvl1pPr marL="342900" indent="-342900">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lvl="1" eaLnBrk="1" hangingPunct="1">
              <a:spcBef>
                <a:spcPct val="0"/>
              </a:spcBef>
              <a:buFontTx/>
              <a:buNone/>
            </a:pPr>
            <a:endParaRPr lang="fr-CH" altLang="en-US" sz="2400">
              <a:solidFill>
                <a:srgbClr val="BC0000"/>
              </a:solidFill>
              <a:latin typeface="Arial Unicode MS" pitchFamily="34" charset="-128"/>
            </a:endParaRPr>
          </a:p>
        </p:txBody>
      </p:sp>
      <p:sp>
        <p:nvSpPr>
          <p:cNvPr id="2052" name="TextBox 6"/>
          <p:cNvSpPr txBox="1">
            <a:spLocks noChangeArrowheads="1"/>
          </p:cNvSpPr>
          <p:nvPr/>
        </p:nvSpPr>
        <p:spPr bwMode="auto">
          <a:xfrm>
            <a:off x="57150" y="1978025"/>
            <a:ext cx="90297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600" dirty="0">
                <a:latin typeface="Arial" charset="0"/>
                <a:cs typeface="Arial" charset="0"/>
              </a:rPr>
              <a:t>In compliance with COI policy, </a:t>
            </a:r>
            <a:r>
              <a:rPr lang="en-US" altLang="en-US" sz="1600" dirty="0" smtClean="0">
                <a:latin typeface="Arial" charset="0"/>
                <a:cs typeface="Arial" charset="0"/>
              </a:rPr>
              <a:t>EAHAD </a:t>
            </a:r>
            <a:r>
              <a:rPr lang="en-US" altLang="en-US" sz="1600" dirty="0">
                <a:latin typeface="Arial" charset="0"/>
                <a:cs typeface="Arial" charset="0"/>
              </a:rPr>
              <a:t>requires the following disclosures to the session audience:</a:t>
            </a:r>
          </a:p>
        </p:txBody>
      </p:sp>
      <p:graphicFrame>
        <p:nvGraphicFramePr>
          <p:cNvPr id="3076" name="Group 4"/>
          <p:cNvGraphicFramePr>
            <a:graphicFrameLocks noGrp="1"/>
          </p:cNvGraphicFramePr>
          <p:nvPr>
            <p:extLst>
              <p:ext uri="{D42A27DB-BD31-4B8C-83A1-F6EECF244321}">
                <p14:modId xmlns:p14="http://schemas.microsoft.com/office/powerpoint/2010/main" val="3531985659"/>
              </p:ext>
            </p:extLst>
          </p:nvPr>
        </p:nvGraphicFramePr>
        <p:xfrm>
          <a:off x="468313" y="2405064"/>
          <a:ext cx="8229600" cy="2165350"/>
        </p:xfrm>
        <a:graphic>
          <a:graphicData uri="http://schemas.openxmlformats.org/drawingml/2006/table">
            <a:tbl>
              <a:tblPr/>
              <a:tblGrid>
                <a:gridCol w="3048000"/>
                <a:gridCol w="5181600"/>
              </a:tblGrid>
              <a:tr h="32777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Shareholder</a:t>
                      </a:r>
                    </a:p>
                  </a:txBody>
                  <a:tcPr marT="34279" marB="342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No relevant conflicts of interest to declare</a:t>
                      </a:r>
                    </a:p>
                  </a:txBody>
                  <a:tcPr marT="34279" marB="342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385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Grant / Research Support</a:t>
                      </a:r>
                    </a:p>
                  </a:txBody>
                  <a:tcPr marT="34279" marB="342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Bayer, </a:t>
                      </a:r>
                      <a:r>
                        <a:rPr kumimoji="0" lang="en-US" sz="1200" b="1" i="0" u="none" strike="noStrike" cap="none" normalizeH="0" baseline="0" dirty="0" err="1" smtClean="0">
                          <a:ln>
                            <a:noFill/>
                          </a:ln>
                          <a:solidFill>
                            <a:schemeClr val="tx1"/>
                          </a:solidFill>
                          <a:effectLst/>
                          <a:latin typeface="Arial" charset="0"/>
                        </a:rPr>
                        <a:t>Baxalta</a:t>
                      </a:r>
                      <a:r>
                        <a:rPr kumimoji="0" lang="en-US" sz="1200" b="1" i="0" u="none" strike="noStrike" cap="none" normalizeH="0" baseline="0" dirty="0" smtClean="0">
                          <a:ln>
                            <a:noFill/>
                          </a:ln>
                          <a:solidFill>
                            <a:schemeClr val="tx1"/>
                          </a:solidFill>
                          <a:effectLst/>
                          <a:latin typeface="Arial" charset="0"/>
                        </a:rPr>
                        <a:t>, </a:t>
                      </a:r>
                      <a:r>
                        <a:rPr kumimoji="0" lang="en-US" sz="1200" b="1" i="0" u="none" strike="noStrike" cap="none" normalizeH="0" baseline="0" dirty="0" err="1" smtClean="0">
                          <a:ln>
                            <a:noFill/>
                          </a:ln>
                          <a:solidFill>
                            <a:schemeClr val="tx1"/>
                          </a:solidFill>
                          <a:effectLst/>
                          <a:latin typeface="Arial" charset="0"/>
                        </a:rPr>
                        <a:t>Biogen</a:t>
                      </a:r>
                      <a:r>
                        <a:rPr kumimoji="0" lang="en-US" sz="1200" b="1" i="0" u="none" strike="noStrike" cap="none" normalizeH="0" baseline="0" dirty="0" smtClean="0">
                          <a:ln>
                            <a:noFill/>
                          </a:ln>
                          <a:solidFill>
                            <a:schemeClr val="tx1"/>
                          </a:solidFill>
                          <a:effectLst/>
                          <a:latin typeface="Arial" charset="0"/>
                        </a:rPr>
                        <a:t>, Novo Nordisk, Pfizer</a:t>
                      </a:r>
                    </a:p>
                  </a:txBody>
                  <a:tcPr marT="34279" marB="342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6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Consultant</a:t>
                      </a:r>
                    </a:p>
                  </a:txBody>
                  <a:tcPr marT="34279" marB="342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Bayer, </a:t>
                      </a:r>
                      <a:r>
                        <a:rPr kumimoji="0" lang="en-US" sz="1200" b="1" i="0" u="none" strike="noStrike" cap="none" normalizeH="0" baseline="0" dirty="0" err="1" smtClean="0">
                          <a:ln>
                            <a:noFill/>
                          </a:ln>
                          <a:solidFill>
                            <a:schemeClr val="tx1"/>
                          </a:solidFill>
                          <a:effectLst/>
                          <a:latin typeface="Arial" charset="0"/>
                        </a:rPr>
                        <a:t>Baxalta</a:t>
                      </a:r>
                      <a:r>
                        <a:rPr kumimoji="0" lang="en-US" sz="1200" b="1" i="0" u="none" strike="noStrike" cap="none" normalizeH="0" baseline="0" dirty="0" smtClean="0">
                          <a:ln>
                            <a:noFill/>
                          </a:ln>
                          <a:solidFill>
                            <a:schemeClr val="tx1"/>
                          </a:solidFill>
                          <a:effectLst/>
                          <a:latin typeface="Arial" charset="0"/>
                        </a:rPr>
                        <a:t>, Novo Nordisk</a:t>
                      </a:r>
                    </a:p>
                  </a:txBody>
                  <a:tcPr marT="34279" marB="342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535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Employee</a:t>
                      </a:r>
                    </a:p>
                  </a:txBody>
                  <a:tcPr marT="34279" marB="342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cap="none" normalizeH="0" baseline="0" dirty="0" smtClean="0">
                          <a:ln>
                            <a:noFill/>
                          </a:ln>
                          <a:solidFill>
                            <a:schemeClr val="tx1"/>
                          </a:solidFill>
                          <a:effectLst/>
                          <a:latin typeface="Arial" charset="0"/>
                        </a:rPr>
                        <a:t>No relevant conflicts of interest to declare</a:t>
                      </a:r>
                    </a:p>
                  </a:txBody>
                  <a:tcPr marT="34279" marB="342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0102">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Paid Instructor</a:t>
                      </a:r>
                    </a:p>
                  </a:txBody>
                  <a:tcPr marT="34279" marB="342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No relevant conflicts of interest to declare</a:t>
                      </a:r>
                    </a:p>
                  </a:txBody>
                  <a:tcPr marT="34279" marB="342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4189">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Speaker bureau</a:t>
                      </a:r>
                    </a:p>
                  </a:txBody>
                  <a:tcPr marT="34279" marB="342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No relevant conflicts of interest to declare</a:t>
                      </a:r>
                    </a:p>
                  </a:txBody>
                  <a:tcPr marT="34279" marB="342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348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Honoraria</a:t>
                      </a:r>
                    </a:p>
                  </a:txBody>
                  <a:tcPr marT="34279" marB="342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cap="none" normalizeH="0" baseline="0" dirty="0" smtClean="0">
                          <a:ln>
                            <a:noFill/>
                          </a:ln>
                          <a:solidFill>
                            <a:schemeClr val="tx1"/>
                          </a:solidFill>
                          <a:effectLst/>
                          <a:latin typeface="Arial" charset="0"/>
                        </a:rPr>
                        <a:t>No relevant conflicts of interest to declare</a:t>
                      </a:r>
                    </a:p>
                  </a:txBody>
                  <a:tcPr marT="34279" marB="342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079" name="Rectangle 65"/>
          <p:cNvSpPr>
            <a:spLocks noChangeArrowheads="1"/>
          </p:cNvSpPr>
          <p:nvPr/>
        </p:nvSpPr>
        <p:spPr bwMode="auto">
          <a:xfrm>
            <a:off x="0" y="4697371"/>
            <a:ext cx="9144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1600" dirty="0" smtClean="0">
                <a:latin typeface="Arial" charset="0"/>
              </a:rPr>
              <a:t>All funding administered via McMaster University – no personal compensation received</a:t>
            </a:r>
            <a:endParaRPr lang="en-US" altLang="en-US" sz="1600" dirty="0">
              <a:latin typeface="Arial" charset="0"/>
            </a:endParaRPr>
          </a:p>
        </p:txBody>
      </p:sp>
      <p:pic>
        <p:nvPicPr>
          <p:cNvPr id="8" name="Picture 7" descr="banner_eaha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614"/>
            <a:ext cx="9144000" cy="1741714"/>
          </a:xfrm>
          <a:prstGeom prst="rect">
            <a:avLst/>
          </a:prstGeom>
        </p:spPr>
      </p:pic>
    </p:spTree>
    <p:extLst>
      <p:ext uri="{BB962C8B-B14F-4D97-AF65-F5344CB8AC3E}">
        <p14:creationId xmlns:p14="http://schemas.microsoft.com/office/powerpoint/2010/main" val="2834160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isola_volant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30200"/>
            <a:ext cx="9144000" cy="4471792"/>
          </a:xfrm>
          <a:prstGeom prst="rect">
            <a:avLst/>
          </a:prstGeom>
        </p:spPr>
      </p:pic>
    </p:spTree>
    <p:extLst>
      <p:ext uri="{BB962C8B-B14F-4D97-AF65-F5344CB8AC3E}">
        <p14:creationId xmlns:p14="http://schemas.microsoft.com/office/powerpoint/2010/main" val="26119627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Why would the hemophilia community embrace EBC?</a:t>
            </a:r>
            <a:endParaRPr lang="en-US" sz="3600" dirty="0"/>
          </a:p>
        </p:txBody>
      </p:sp>
      <p:sp>
        <p:nvSpPr>
          <p:cNvPr id="3" name="Content Placeholder 2"/>
          <p:cNvSpPr>
            <a:spLocks noGrp="1"/>
          </p:cNvSpPr>
          <p:nvPr>
            <p:ph idx="1"/>
          </p:nvPr>
        </p:nvSpPr>
        <p:spPr/>
        <p:txBody>
          <a:bodyPr>
            <a:normAutofit fontScale="85000" lnSpcReduction="10000"/>
          </a:bodyPr>
          <a:lstStyle/>
          <a:p>
            <a:r>
              <a:rPr lang="en-US" dirty="0" smtClean="0"/>
              <a:t>Evolving scenario - challenges</a:t>
            </a:r>
          </a:p>
          <a:p>
            <a:pPr lvl="1"/>
            <a:r>
              <a:rPr lang="en-US" dirty="0" smtClean="0"/>
              <a:t>Hemophilia</a:t>
            </a:r>
          </a:p>
          <a:p>
            <a:pPr lvl="2"/>
            <a:r>
              <a:rPr lang="en-US" dirty="0" smtClean="0"/>
              <a:t>has been a prototype</a:t>
            </a:r>
          </a:p>
          <a:p>
            <a:pPr lvl="2"/>
            <a:r>
              <a:rPr lang="en-US" dirty="0"/>
              <a:t>h</a:t>
            </a:r>
            <a:r>
              <a:rPr lang="en-US" dirty="0" smtClean="0"/>
              <a:t>as been the betrayal of the dream of a cure for a male’s disease in the roaring ‘60es of the infinite power of progress</a:t>
            </a:r>
          </a:p>
          <a:p>
            <a:pPr lvl="1"/>
            <a:r>
              <a:rPr lang="en-US" dirty="0" smtClean="0"/>
              <a:t>Many more rare diseases with more expensive treatment</a:t>
            </a:r>
          </a:p>
          <a:p>
            <a:pPr lvl="2"/>
            <a:r>
              <a:rPr lang="en-US" dirty="0" smtClean="0"/>
              <a:t>learning to advocate for their treatment in absence of alternatives</a:t>
            </a:r>
          </a:p>
          <a:p>
            <a:pPr lvl="1"/>
            <a:r>
              <a:rPr lang="en-US" dirty="0" smtClean="0"/>
              <a:t>Different economical models landing on the stage</a:t>
            </a:r>
          </a:p>
          <a:p>
            <a:pPr lvl="1"/>
            <a:endParaRPr lang="en-US" dirty="0" smtClean="0"/>
          </a:p>
          <a:p>
            <a:pPr lvl="1"/>
            <a:endParaRPr lang="en-US" dirty="0"/>
          </a:p>
        </p:txBody>
      </p:sp>
    </p:spTree>
    <p:extLst>
      <p:ext uri="{BB962C8B-B14F-4D97-AF65-F5344CB8AC3E}">
        <p14:creationId xmlns:p14="http://schemas.microsoft.com/office/powerpoint/2010/main" val="3304257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Why would the hemophilia community embrace EBC?</a:t>
            </a:r>
            <a:endParaRPr lang="en-US" sz="3600" dirty="0"/>
          </a:p>
        </p:txBody>
      </p:sp>
      <p:sp>
        <p:nvSpPr>
          <p:cNvPr id="3" name="Content Placeholder 2"/>
          <p:cNvSpPr>
            <a:spLocks noGrp="1"/>
          </p:cNvSpPr>
          <p:nvPr>
            <p:ph idx="1"/>
          </p:nvPr>
        </p:nvSpPr>
        <p:spPr/>
        <p:txBody>
          <a:bodyPr>
            <a:normAutofit/>
          </a:bodyPr>
          <a:lstStyle/>
          <a:p>
            <a:r>
              <a:rPr lang="en-US" dirty="0" smtClean="0"/>
              <a:t>Evolving scenario - opportunities</a:t>
            </a:r>
          </a:p>
          <a:p>
            <a:pPr lvl="1"/>
            <a:r>
              <a:rPr lang="en-US" dirty="0" smtClean="0"/>
              <a:t>Hemophilia</a:t>
            </a:r>
          </a:p>
          <a:p>
            <a:pPr lvl="2"/>
            <a:r>
              <a:rPr lang="en-US" dirty="0" smtClean="0"/>
              <a:t>Strong and widespread network of HTC,</a:t>
            </a:r>
            <a:r>
              <a:rPr lang="en-US" dirty="0"/>
              <a:t> NMO, </a:t>
            </a:r>
            <a:r>
              <a:rPr lang="en-US" dirty="0" smtClean="0"/>
              <a:t>patients</a:t>
            </a:r>
          </a:p>
          <a:p>
            <a:pPr lvl="2"/>
            <a:r>
              <a:rPr lang="en-US" dirty="0" smtClean="0"/>
              <a:t>Rare, but sizeable disease</a:t>
            </a:r>
          </a:p>
          <a:p>
            <a:pPr lvl="3"/>
            <a:r>
              <a:rPr lang="en-US" dirty="0" smtClean="0"/>
              <a:t>many less patients studied that one could</a:t>
            </a:r>
          </a:p>
          <a:p>
            <a:pPr lvl="2"/>
            <a:r>
              <a:rPr lang="en-US" dirty="0" smtClean="0"/>
              <a:t>Long tradition of collaboration among all relevant stakeholders</a:t>
            </a:r>
          </a:p>
          <a:p>
            <a:pPr lvl="1"/>
            <a:endParaRPr lang="en-US" dirty="0" smtClean="0"/>
          </a:p>
          <a:p>
            <a:pPr lvl="1"/>
            <a:endParaRPr lang="en-US" dirty="0"/>
          </a:p>
        </p:txBody>
      </p:sp>
    </p:spTree>
    <p:extLst>
      <p:ext uri="{BB962C8B-B14F-4D97-AF65-F5344CB8AC3E}">
        <p14:creationId xmlns:p14="http://schemas.microsoft.com/office/powerpoint/2010/main" val="1583338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3864251"/>
            <a:ext cx="6208713" cy="1141413"/>
          </a:xfrm>
        </p:spPr>
        <p:txBody>
          <a:bodyPr>
            <a:normAutofit/>
          </a:bodyPr>
          <a:lstStyle/>
          <a:p>
            <a:r>
              <a:rPr lang="en-US" sz="2000" dirty="0" smtClean="0"/>
              <a:t>Cost effective, but </a:t>
            </a:r>
            <a:r>
              <a:rPr lang="en-US" sz="2000" dirty="0"/>
              <a:t>also </a:t>
            </a:r>
            <a:r>
              <a:rPr lang="en-US" sz="2000" dirty="0" smtClean="0"/>
              <a:t>would </a:t>
            </a:r>
            <a:r>
              <a:rPr lang="en-US" sz="2000" dirty="0"/>
              <a:t>cost </a:t>
            </a:r>
            <a:r>
              <a:rPr lang="en-US" sz="2000" b="1" dirty="0">
                <a:solidFill>
                  <a:srgbClr val="FF0000"/>
                </a:solidFill>
              </a:rPr>
              <a:t>an additional $65 billion</a:t>
            </a:r>
            <a:r>
              <a:rPr lang="en-US" sz="2000" dirty="0"/>
              <a:t> over the next 5 </a:t>
            </a:r>
            <a:r>
              <a:rPr lang="en-US" sz="2000" dirty="0" smtClean="0"/>
              <a:t>years</a:t>
            </a:r>
          </a:p>
          <a:p>
            <a:pPr lvl="1"/>
            <a:r>
              <a:rPr lang="en-US" sz="1600" dirty="0" err="1" smtClean="0"/>
              <a:t>Chatwal</a:t>
            </a:r>
            <a:r>
              <a:rPr lang="en-US" sz="1600" dirty="0" smtClean="0"/>
              <a:t> </a:t>
            </a:r>
            <a:r>
              <a:rPr lang="en-US" sz="1600" dirty="0"/>
              <a:t>J et al. Ann Intern Med. 2015;162:397-406.</a:t>
            </a:r>
          </a:p>
          <a:p>
            <a:endParaRPr lang="en-US" sz="2000" dirty="0"/>
          </a:p>
        </p:txBody>
      </p:sp>
      <p:sp>
        <p:nvSpPr>
          <p:cNvPr id="4" name="Rectangle 3"/>
          <p:cNvSpPr/>
          <p:nvPr/>
        </p:nvSpPr>
        <p:spPr>
          <a:xfrm>
            <a:off x="166588" y="2848588"/>
            <a:ext cx="6327674" cy="1015663"/>
          </a:xfrm>
          <a:prstGeom prst="rect">
            <a:avLst/>
          </a:prstGeom>
        </p:spPr>
        <p:txBody>
          <a:bodyPr wrap="square">
            <a:spAutoFit/>
          </a:bodyPr>
          <a:lstStyle/>
          <a:p>
            <a:pPr marL="285750" indent="-285750">
              <a:buFont typeface="Arial"/>
              <a:buChar char="•"/>
            </a:pPr>
            <a:r>
              <a:rPr lang="en-US" sz="2000" dirty="0" err="1"/>
              <a:t>Mc</a:t>
            </a:r>
            <a:r>
              <a:rPr lang="en-US" sz="2000" dirty="0"/>
              <a:t> </a:t>
            </a:r>
            <a:r>
              <a:rPr lang="en-US" sz="2000" dirty="0" err="1"/>
              <a:t>Carthy</a:t>
            </a:r>
            <a:r>
              <a:rPr lang="en-US" sz="2000" dirty="0"/>
              <a:t> M. New drug for hepatitis C contributes to </a:t>
            </a:r>
            <a:r>
              <a:rPr lang="en-US" sz="2000" b="1" dirty="0">
                <a:solidFill>
                  <a:srgbClr val="FF0000"/>
                </a:solidFill>
              </a:rPr>
              <a:t>13% rise in spending </a:t>
            </a:r>
            <a:r>
              <a:rPr lang="en-US" sz="2000" dirty="0"/>
              <a:t>on prescription drugs in US. BMJ. 2015;350:h2055.</a:t>
            </a:r>
          </a:p>
        </p:txBody>
      </p:sp>
      <p:pic>
        <p:nvPicPr>
          <p:cNvPr id="5" name="Picture 4" descr="GIlea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0049" y="-1527175"/>
            <a:ext cx="2513951" cy="5143500"/>
          </a:xfrm>
          <a:prstGeom prst="rect">
            <a:avLst/>
          </a:prstGeom>
        </p:spPr>
      </p:pic>
      <p:pic>
        <p:nvPicPr>
          <p:cNvPr id="6" name="Picture 5" descr="Gilead’s $1,000 Hep C Pill Is Hard for States to Swallow - WSJ.eps"/>
          <p:cNvPicPr>
            <a:picLocks noChangeAspect="1"/>
          </p:cNvPicPr>
          <p:nvPr/>
        </p:nvPicPr>
        <p:blipFill rotWithShape="1">
          <a:blip r:embed="rId4">
            <a:extLst>
              <a:ext uri="{28A0092B-C50C-407E-A947-70E740481C1C}">
                <a14:useLocalDpi xmlns:a14="http://schemas.microsoft.com/office/drawing/2010/main" val="0"/>
              </a:ext>
            </a:extLst>
          </a:blip>
          <a:srcRect b="68911"/>
          <a:stretch/>
        </p:blipFill>
        <p:spPr>
          <a:xfrm>
            <a:off x="-1" y="0"/>
            <a:ext cx="9144001" cy="3678831"/>
          </a:xfrm>
          <a:prstGeom prst="rect">
            <a:avLst/>
          </a:prstGeom>
        </p:spPr>
      </p:pic>
      <p:sp>
        <p:nvSpPr>
          <p:cNvPr id="2" name="Rectangle 1"/>
          <p:cNvSpPr/>
          <p:nvPr/>
        </p:nvSpPr>
        <p:spPr>
          <a:xfrm>
            <a:off x="429847" y="4874859"/>
            <a:ext cx="2891691" cy="261610"/>
          </a:xfrm>
          <a:prstGeom prst="rect">
            <a:avLst/>
          </a:prstGeom>
        </p:spPr>
        <p:txBody>
          <a:bodyPr wrap="square">
            <a:spAutoFit/>
          </a:bodyPr>
          <a:lstStyle/>
          <a:p>
            <a:r>
              <a:rPr lang="en-US" sz="1100" dirty="0"/>
              <a:t>By JOSEPH </a:t>
            </a:r>
            <a:r>
              <a:rPr lang="en-US" sz="1100" dirty="0" smtClean="0"/>
              <a:t>WALKER  April </a:t>
            </a:r>
            <a:r>
              <a:rPr lang="en-US" sz="1100" dirty="0"/>
              <a:t>8, 2015 4:37 p.m. ET</a:t>
            </a:r>
          </a:p>
        </p:txBody>
      </p:sp>
    </p:spTree>
    <p:extLst>
      <p:ext uri="{BB962C8B-B14F-4D97-AF65-F5344CB8AC3E}">
        <p14:creationId xmlns:p14="http://schemas.microsoft.com/office/powerpoint/2010/main" val="2821151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6"/>
                                        </p:tgtEl>
                                      </p:cBhvr>
                                      <p:by x="50000" y="50000"/>
                                    </p:animScale>
                                  </p:childTnLst>
                                </p:cTn>
                              </p:par>
                              <p:par>
                                <p:cTn id="7" presetID="0" presetClass="path" presetSubtype="0" accel="50000" decel="50000" fill="hold" nodeType="withEffect">
                                  <p:stCondLst>
                                    <p:cond delay="0"/>
                                  </p:stCondLst>
                                  <p:childTnLst>
                                    <p:animMotion origin="layout" path="M 4.61405E-6 3.52687E-6 L -0.20035 -0.13743 " pathEditMode="relative" rAng="0" ptsTypes="AA">
                                      <p:cBhvr>
                                        <p:cTn id="8" dur="2000" fill="hold"/>
                                        <p:tgtEl>
                                          <p:spTgt spid="6"/>
                                        </p:tgtEl>
                                        <p:attrNameLst>
                                          <p:attrName>ppt_x</p:attrName>
                                          <p:attrName>ppt_y</p:attrName>
                                        </p:attrNameLst>
                                      </p:cBhvr>
                                      <p:rCtr x="-10026" y="-6887"/>
                                    </p:animMotion>
                                  </p:childTnLst>
                                </p:cTn>
                              </p:par>
                              <p:par>
                                <p:cTn id="9" presetID="0" presetClass="path" presetSubtype="0" accel="50000" decel="50000" fill="hold" nodeType="withEffect">
                                  <p:stCondLst>
                                    <p:cond delay="0"/>
                                  </p:stCondLst>
                                  <p:childTnLst>
                                    <p:animMotion origin="layout" path="M -1.95143E-6 -1.85917E-6 L -1.95143E-6 0.2693 " pathEditMode="relative" rAng="0" ptsTypes="AA">
                                      <p:cBhvr>
                                        <p:cTn id="10" dur="2000" fill="hold"/>
                                        <p:tgtEl>
                                          <p:spTgt spid="5"/>
                                        </p:tgtEl>
                                        <p:attrNameLst>
                                          <p:attrName>ppt_x</p:attrName>
                                          <p:attrName>ppt_y</p:attrName>
                                        </p:attrNameLst>
                                      </p:cBhvr>
                                      <p:rCtr x="0" y="13465"/>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isola_volant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0200"/>
            <a:ext cx="9144000" cy="4471792"/>
          </a:xfrm>
          <a:prstGeom prst="rect">
            <a:avLst/>
          </a:prstGeom>
        </p:spPr>
      </p:pic>
    </p:spTree>
    <p:extLst>
      <p:ext uri="{BB962C8B-B14F-4D97-AF65-F5344CB8AC3E}">
        <p14:creationId xmlns:p14="http://schemas.microsoft.com/office/powerpoint/2010/main" val="19645463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fontScale="92500" lnSpcReduction="20000"/>
          </a:bodyPr>
          <a:lstStyle/>
          <a:p>
            <a:r>
              <a:rPr lang="en-CA" b="1" dirty="0">
                <a:solidFill>
                  <a:srgbClr val="000000"/>
                </a:solidFill>
              </a:rPr>
              <a:t>What is evidence based </a:t>
            </a:r>
            <a:r>
              <a:rPr lang="en-CA" b="1" dirty="0" smtClean="0">
                <a:solidFill>
                  <a:srgbClr val="000000"/>
                </a:solidFill>
              </a:rPr>
              <a:t>care (EBC) ? </a:t>
            </a:r>
            <a:endParaRPr lang="en-CA" dirty="0">
              <a:solidFill>
                <a:srgbClr val="000000"/>
              </a:solidFill>
            </a:endParaRPr>
          </a:p>
          <a:p>
            <a:r>
              <a:rPr lang="en-CA" b="1" dirty="0">
                <a:solidFill>
                  <a:srgbClr val="000000"/>
                </a:solidFill>
              </a:rPr>
              <a:t>What are the </a:t>
            </a:r>
            <a:r>
              <a:rPr lang="en-CA" b="1" dirty="0" smtClean="0">
                <a:solidFill>
                  <a:srgbClr val="000000"/>
                </a:solidFill>
              </a:rPr>
              <a:t>key components of </a:t>
            </a:r>
            <a:r>
              <a:rPr lang="en-CA" b="1" dirty="0">
                <a:solidFill>
                  <a:srgbClr val="000000"/>
                </a:solidFill>
              </a:rPr>
              <a:t>EBC? </a:t>
            </a:r>
            <a:endParaRPr lang="en-CA" dirty="0">
              <a:solidFill>
                <a:srgbClr val="000000"/>
              </a:solidFill>
            </a:endParaRPr>
          </a:p>
          <a:p>
            <a:r>
              <a:rPr lang="en-CA" b="1" dirty="0" smtClean="0"/>
              <a:t>Is the EBC framework a value for </a:t>
            </a:r>
            <a:r>
              <a:rPr lang="en-CA" b="1" dirty="0" err="1" smtClean="0"/>
              <a:t>hemophilia</a:t>
            </a:r>
            <a:r>
              <a:rPr lang="en-CA" b="1" dirty="0" smtClean="0"/>
              <a:t>?</a:t>
            </a:r>
            <a:r>
              <a:rPr lang="en-CA" b="1" dirty="0" smtClean="0">
                <a:solidFill>
                  <a:srgbClr val="FF0000"/>
                </a:solidFill>
              </a:rPr>
              <a:t> </a:t>
            </a:r>
            <a:endParaRPr lang="en-CA" dirty="0">
              <a:solidFill>
                <a:srgbClr val="FF0000"/>
              </a:solidFill>
            </a:endParaRPr>
          </a:p>
          <a:p>
            <a:r>
              <a:rPr lang="en-CA" b="1" dirty="0" smtClean="0">
                <a:solidFill>
                  <a:srgbClr val="FF0000"/>
                </a:solidFill>
              </a:rPr>
              <a:t>Can the EBC framework </a:t>
            </a:r>
            <a:r>
              <a:rPr lang="en-CA" b="1" dirty="0">
                <a:solidFill>
                  <a:srgbClr val="FF0000"/>
                </a:solidFill>
              </a:rPr>
              <a:t>be applied to haemophilia</a:t>
            </a:r>
            <a:r>
              <a:rPr lang="en-CA" b="1" dirty="0" smtClean="0">
                <a:solidFill>
                  <a:srgbClr val="FF0000"/>
                </a:solidFill>
              </a:rPr>
              <a:t>?</a:t>
            </a:r>
            <a:r>
              <a:rPr lang="en-CA" dirty="0" smtClean="0"/>
              <a:t> </a:t>
            </a:r>
            <a:endParaRPr lang="en-CA" dirty="0"/>
          </a:p>
          <a:p>
            <a:r>
              <a:rPr lang="en-CA" b="1" dirty="0" smtClean="0"/>
              <a:t>Can EBC guidelines be issued in </a:t>
            </a:r>
            <a:r>
              <a:rPr lang="en-CA" b="1" dirty="0" err="1" smtClean="0"/>
              <a:t>hemophilia</a:t>
            </a:r>
            <a:r>
              <a:rPr lang="en-CA" b="1" dirty="0" smtClean="0"/>
              <a:t>? </a:t>
            </a:r>
            <a:endParaRPr lang="en-CA" dirty="0"/>
          </a:p>
          <a:p>
            <a:r>
              <a:rPr lang="en-CA" b="1" dirty="0" smtClean="0"/>
              <a:t>Is the </a:t>
            </a:r>
            <a:r>
              <a:rPr lang="en-CA" b="1" dirty="0" err="1" smtClean="0"/>
              <a:t>hemophilia</a:t>
            </a:r>
            <a:r>
              <a:rPr lang="en-CA" b="1" dirty="0" smtClean="0"/>
              <a:t> community going toward EBC? </a:t>
            </a:r>
            <a:endParaRPr lang="en-US" dirty="0" smtClean="0"/>
          </a:p>
          <a:p>
            <a:pPr>
              <a:lnSpc>
                <a:spcPct val="150000"/>
              </a:lnSpc>
            </a:pPr>
            <a:endParaRPr lang="en-US" dirty="0"/>
          </a:p>
        </p:txBody>
      </p:sp>
    </p:spTree>
    <p:extLst>
      <p:ext uri="{BB962C8B-B14F-4D97-AF65-F5344CB8AC3E}">
        <p14:creationId xmlns:p14="http://schemas.microsoft.com/office/powerpoint/2010/main" val="24824773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Cochrane Collaboration data</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68743169"/>
              </p:ext>
            </p:extLst>
          </p:nvPr>
        </p:nvGraphicFramePr>
        <p:xfrm>
          <a:off x="423334" y="1200150"/>
          <a:ext cx="8263467" cy="2609088"/>
        </p:xfrm>
        <a:graphic>
          <a:graphicData uri="http://schemas.openxmlformats.org/drawingml/2006/table">
            <a:tbl>
              <a:tblPr firstRow="1" bandRow="1">
                <a:tableStyleId>{5C22544A-7EE6-4342-B048-85BDC9FD1C3A}</a:tableStyleId>
              </a:tblPr>
              <a:tblGrid>
                <a:gridCol w="3330222"/>
                <a:gridCol w="1792111"/>
                <a:gridCol w="1763889"/>
                <a:gridCol w="1377245"/>
              </a:tblGrid>
              <a:tr h="370840">
                <a:tc>
                  <a:txBody>
                    <a:bodyPr/>
                    <a:lstStyle/>
                    <a:p>
                      <a:pPr>
                        <a:lnSpc>
                          <a:spcPct val="107000"/>
                        </a:lnSpc>
                        <a:spcAft>
                          <a:spcPts val="0"/>
                        </a:spcAft>
                      </a:pPr>
                      <a:r>
                        <a:rPr lang="en-GB" sz="2400" b="1" dirty="0">
                          <a:effectLst/>
                          <a:latin typeface="Calibri"/>
                          <a:ea typeface="Calibri"/>
                          <a:cs typeface="Times New Roman"/>
                        </a:rPr>
                        <a:t> </a:t>
                      </a:r>
                      <a:endParaRPr lang="en-CA" sz="24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en-GB" sz="3200" b="1" dirty="0" smtClean="0">
                          <a:effectLst/>
                          <a:latin typeface="Calibri"/>
                          <a:ea typeface="Calibri"/>
                          <a:cs typeface="Times New Roman"/>
                        </a:rPr>
                        <a:t>CF</a:t>
                      </a:r>
                      <a:endParaRPr lang="en-CA" sz="32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en-GB" sz="3200" b="1" dirty="0" smtClean="0">
                          <a:effectLst/>
                          <a:latin typeface="Calibri"/>
                          <a:ea typeface="Calibri"/>
                          <a:cs typeface="Times New Roman"/>
                        </a:rPr>
                        <a:t>IRBCD</a:t>
                      </a:r>
                      <a:endParaRPr lang="en-CA" sz="32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en-GB" sz="3200" b="1" dirty="0" smtClean="0">
                          <a:solidFill>
                            <a:srgbClr val="FFFF00"/>
                          </a:solidFill>
                          <a:effectLst/>
                          <a:latin typeface="Calibri"/>
                          <a:ea typeface="Calibri"/>
                          <a:cs typeface="Times New Roman"/>
                        </a:rPr>
                        <a:t>CBD</a:t>
                      </a:r>
                      <a:endParaRPr lang="en-CA" sz="3200" dirty="0">
                        <a:solidFill>
                          <a:srgbClr val="FFFF00"/>
                        </a:solidFill>
                        <a:effectLst/>
                        <a:latin typeface="Calibri"/>
                        <a:ea typeface="Calibri"/>
                        <a:cs typeface="Times New Roman"/>
                      </a:endParaRPr>
                    </a:p>
                  </a:txBody>
                  <a:tcPr marL="68580" marR="68580" marT="0" marB="0"/>
                </a:tc>
              </a:tr>
              <a:tr h="370840">
                <a:tc>
                  <a:txBody>
                    <a:bodyPr/>
                    <a:lstStyle/>
                    <a:p>
                      <a:pPr>
                        <a:lnSpc>
                          <a:spcPct val="107000"/>
                        </a:lnSpc>
                        <a:spcAft>
                          <a:spcPts val="0"/>
                        </a:spcAft>
                      </a:pPr>
                      <a:r>
                        <a:rPr lang="en-GB" sz="3200" b="1" dirty="0" smtClean="0">
                          <a:effectLst/>
                          <a:latin typeface="Calibri"/>
                          <a:ea typeface="Calibri"/>
                          <a:cs typeface="Times New Roman"/>
                        </a:rPr>
                        <a:t>Trials (CENTRAL)</a:t>
                      </a:r>
                      <a:endParaRPr lang="en-CA" sz="32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en-GB" sz="3200" dirty="0">
                          <a:effectLst/>
                          <a:latin typeface="Calibri"/>
                          <a:ea typeface="Calibri"/>
                          <a:cs typeface="Times New Roman"/>
                        </a:rPr>
                        <a:t>2497</a:t>
                      </a:r>
                      <a:endParaRPr lang="en-CA" sz="32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en-GB" sz="3200" dirty="0">
                          <a:effectLst/>
                          <a:latin typeface="Calibri"/>
                          <a:ea typeface="Calibri"/>
                          <a:cs typeface="Times New Roman"/>
                        </a:rPr>
                        <a:t>838</a:t>
                      </a:r>
                      <a:endParaRPr lang="en-CA" sz="32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en-GB" sz="3200" dirty="0">
                          <a:effectLst/>
                          <a:latin typeface="Calibri"/>
                          <a:ea typeface="Calibri"/>
                          <a:cs typeface="Times New Roman"/>
                        </a:rPr>
                        <a:t>425</a:t>
                      </a:r>
                      <a:endParaRPr lang="en-CA" sz="3200" dirty="0">
                        <a:effectLst/>
                        <a:latin typeface="Calibri"/>
                        <a:ea typeface="Calibri"/>
                        <a:cs typeface="Times New Roman"/>
                      </a:endParaRPr>
                    </a:p>
                  </a:txBody>
                  <a:tcPr marL="68580" marR="68580" marT="0" marB="0"/>
                </a:tc>
              </a:tr>
              <a:tr h="469003">
                <a:tc>
                  <a:txBody>
                    <a:bodyPr/>
                    <a:lstStyle/>
                    <a:p>
                      <a:pPr>
                        <a:lnSpc>
                          <a:spcPct val="107000"/>
                        </a:lnSpc>
                        <a:spcAft>
                          <a:spcPts val="0"/>
                        </a:spcAft>
                      </a:pPr>
                      <a:r>
                        <a:rPr lang="en-GB" sz="3200" b="1" dirty="0" smtClean="0">
                          <a:effectLst/>
                          <a:latin typeface="Calibri"/>
                          <a:ea typeface="Calibri"/>
                          <a:cs typeface="Times New Roman"/>
                        </a:rPr>
                        <a:t>SR (Cochrane)</a:t>
                      </a:r>
                      <a:endParaRPr lang="en-CA" sz="32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en-GB" sz="3200" dirty="0">
                          <a:effectLst/>
                          <a:latin typeface="Calibri"/>
                          <a:ea typeface="Calibri"/>
                          <a:cs typeface="Times New Roman"/>
                        </a:rPr>
                        <a:t> </a:t>
                      </a:r>
                      <a:endParaRPr lang="en-CA" sz="3200" dirty="0">
                        <a:effectLst/>
                        <a:latin typeface="Calibri"/>
                        <a:ea typeface="Calibri"/>
                        <a:cs typeface="Times New Roman"/>
                      </a:endParaRPr>
                    </a:p>
                  </a:txBody>
                  <a:tcPr marL="68580" marR="68580" marT="0" marB="0"/>
                </a:tc>
                <a:tc>
                  <a:txBody>
                    <a:bodyPr/>
                    <a:lstStyle/>
                    <a:p>
                      <a:endParaRPr lang="en-US" sz="2000" dirty="0"/>
                    </a:p>
                  </a:txBody>
                  <a:tcPr marL="68580" marR="68580" marT="0" marB="0"/>
                </a:tc>
                <a:tc>
                  <a:txBody>
                    <a:bodyPr/>
                    <a:lstStyle/>
                    <a:p>
                      <a:endParaRPr lang="en-US" sz="2000" dirty="0"/>
                    </a:p>
                  </a:txBody>
                  <a:tcPr marL="68580" marR="68580" marT="0" marB="0"/>
                </a:tc>
              </a:tr>
              <a:tr h="370840">
                <a:tc>
                  <a:txBody>
                    <a:bodyPr/>
                    <a:lstStyle/>
                    <a:p>
                      <a:pPr algn="r">
                        <a:lnSpc>
                          <a:spcPct val="107000"/>
                        </a:lnSpc>
                        <a:spcAft>
                          <a:spcPts val="0"/>
                        </a:spcAft>
                      </a:pPr>
                      <a:r>
                        <a:rPr lang="en-GB" sz="3200" b="1" dirty="0" smtClean="0">
                          <a:solidFill>
                            <a:srgbClr val="FF0000"/>
                          </a:solidFill>
                          <a:effectLst/>
                          <a:latin typeface="Calibri"/>
                          <a:ea typeface="Calibri"/>
                          <a:cs typeface="Times New Roman"/>
                        </a:rPr>
                        <a:t>Completed</a:t>
                      </a:r>
                      <a:endParaRPr lang="en-CA" sz="3200" b="1" dirty="0">
                        <a:solidFill>
                          <a:srgbClr val="FF0000"/>
                        </a:solidFill>
                        <a:effectLst/>
                        <a:latin typeface="Calibri"/>
                        <a:ea typeface="Calibri"/>
                        <a:cs typeface="Times New Roman"/>
                      </a:endParaRPr>
                    </a:p>
                  </a:txBody>
                  <a:tcPr marL="68580" marR="68580" marT="0" marB="0"/>
                </a:tc>
                <a:tc>
                  <a:txBody>
                    <a:bodyPr/>
                    <a:lstStyle/>
                    <a:p>
                      <a:pPr algn="ctr">
                        <a:lnSpc>
                          <a:spcPct val="107000"/>
                        </a:lnSpc>
                        <a:spcAft>
                          <a:spcPts val="0"/>
                        </a:spcAft>
                      </a:pPr>
                      <a:r>
                        <a:rPr lang="en-GB" sz="3200" b="1" dirty="0">
                          <a:solidFill>
                            <a:srgbClr val="FF0000"/>
                          </a:solidFill>
                          <a:effectLst/>
                          <a:latin typeface="Calibri"/>
                          <a:ea typeface="Calibri"/>
                          <a:cs typeface="Times New Roman"/>
                        </a:rPr>
                        <a:t>79</a:t>
                      </a:r>
                      <a:endParaRPr lang="en-CA" sz="3200" b="1" dirty="0">
                        <a:solidFill>
                          <a:srgbClr val="FF0000"/>
                        </a:solidFill>
                        <a:effectLst/>
                        <a:latin typeface="Calibri"/>
                        <a:ea typeface="Calibri"/>
                        <a:cs typeface="Times New Roman"/>
                      </a:endParaRPr>
                    </a:p>
                  </a:txBody>
                  <a:tcPr marL="68580" marR="68580" marT="0" marB="0"/>
                </a:tc>
                <a:tc>
                  <a:txBody>
                    <a:bodyPr/>
                    <a:lstStyle/>
                    <a:p>
                      <a:pPr algn="ctr">
                        <a:lnSpc>
                          <a:spcPct val="107000"/>
                        </a:lnSpc>
                        <a:spcAft>
                          <a:spcPts val="0"/>
                        </a:spcAft>
                      </a:pPr>
                      <a:r>
                        <a:rPr lang="en-GB" sz="3200" b="1" dirty="0">
                          <a:solidFill>
                            <a:srgbClr val="FF0000"/>
                          </a:solidFill>
                          <a:effectLst/>
                          <a:latin typeface="Calibri"/>
                          <a:ea typeface="Calibri"/>
                          <a:cs typeface="Times New Roman"/>
                        </a:rPr>
                        <a:t>36</a:t>
                      </a:r>
                      <a:endParaRPr lang="en-CA" sz="3200" b="1" dirty="0">
                        <a:solidFill>
                          <a:srgbClr val="FF0000"/>
                        </a:solidFill>
                        <a:effectLst/>
                        <a:latin typeface="Calibri"/>
                        <a:ea typeface="Calibri"/>
                        <a:cs typeface="Times New Roman"/>
                      </a:endParaRPr>
                    </a:p>
                  </a:txBody>
                  <a:tcPr marL="68580" marR="68580" marT="0" marB="0"/>
                </a:tc>
                <a:tc>
                  <a:txBody>
                    <a:bodyPr/>
                    <a:lstStyle/>
                    <a:p>
                      <a:pPr algn="ctr">
                        <a:lnSpc>
                          <a:spcPct val="107000"/>
                        </a:lnSpc>
                        <a:spcAft>
                          <a:spcPts val="0"/>
                        </a:spcAft>
                      </a:pPr>
                      <a:r>
                        <a:rPr lang="en-GB" sz="3200" b="1" dirty="0" smtClean="0">
                          <a:solidFill>
                            <a:srgbClr val="FF0000"/>
                          </a:solidFill>
                          <a:effectLst/>
                          <a:latin typeface="Calibri"/>
                          <a:ea typeface="Calibri"/>
                          <a:cs typeface="Times New Roman"/>
                        </a:rPr>
                        <a:t>11</a:t>
                      </a:r>
                      <a:endParaRPr lang="en-CA" sz="3200" b="1" dirty="0">
                        <a:solidFill>
                          <a:srgbClr val="FF0000"/>
                        </a:solidFill>
                        <a:effectLst/>
                        <a:latin typeface="Calibri"/>
                        <a:ea typeface="Calibri"/>
                        <a:cs typeface="Times New Roman"/>
                      </a:endParaRPr>
                    </a:p>
                  </a:txBody>
                  <a:tcPr marL="68580" marR="68580" marT="0" marB="0"/>
                </a:tc>
              </a:tr>
              <a:tr h="370840">
                <a:tc>
                  <a:txBody>
                    <a:bodyPr/>
                    <a:lstStyle/>
                    <a:p>
                      <a:pPr algn="r">
                        <a:lnSpc>
                          <a:spcPct val="107000"/>
                        </a:lnSpc>
                        <a:spcAft>
                          <a:spcPts val="0"/>
                        </a:spcAft>
                      </a:pPr>
                      <a:r>
                        <a:rPr lang="en-GB" sz="3200" b="1" dirty="0" err="1" smtClean="0">
                          <a:effectLst/>
                          <a:latin typeface="Calibri"/>
                          <a:ea typeface="Calibri"/>
                          <a:cs typeface="Times New Roman"/>
                        </a:rPr>
                        <a:t>Ongoing</a:t>
                      </a:r>
                      <a:endParaRPr lang="en-CA" sz="32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en-GB" sz="3200" dirty="0">
                          <a:effectLst/>
                          <a:latin typeface="Calibri"/>
                          <a:ea typeface="Calibri"/>
                          <a:cs typeface="Times New Roman"/>
                        </a:rPr>
                        <a:t>7</a:t>
                      </a:r>
                      <a:endParaRPr lang="en-CA" sz="32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en-GB" sz="3200" dirty="0">
                          <a:effectLst/>
                          <a:latin typeface="Calibri"/>
                          <a:ea typeface="Calibri"/>
                          <a:cs typeface="Times New Roman"/>
                        </a:rPr>
                        <a:t>16</a:t>
                      </a:r>
                      <a:endParaRPr lang="en-CA" sz="32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en-GB" sz="3200" dirty="0">
                          <a:effectLst/>
                          <a:latin typeface="Calibri"/>
                          <a:ea typeface="Calibri"/>
                          <a:cs typeface="Times New Roman"/>
                        </a:rPr>
                        <a:t>4</a:t>
                      </a:r>
                      <a:endParaRPr lang="en-CA" sz="3200" dirty="0">
                        <a:effectLst/>
                        <a:latin typeface="Calibri"/>
                        <a:ea typeface="Calibri"/>
                        <a:cs typeface="Times New Roman"/>
                      </a:endParaRPr>
                    </a:p>
                  </a:txBody>
                  <a:tcPr marL="68580" marR="68580" marT="0" marB="0"/>
                </a:tc>
              </a:tr>
            </a:tbl>
          </a:graphicData>
        </a:graphic>
      </p:graphicFrame>
      <p:sp>
        <p:nvSpPr>
          <p:cNvPr id="5" name="TextBox 4"/>
          <p:cNvSpPr txBox="1"/>
          <p:nvPr/>
        </p:nvSpPr>
        <p:spPr>
          <a:xfrm>
            <a:off x="423334" y="4078112"/>
            <a:ext cx="4095993" cy="923330"/>
          </a:xfrm>
          <a:prstGeom prst="rect">
            <a:avLst/>
          </a:prstGeom>
          <a:noFill/>
        </p:spPr>
        <p:txBody>
          <a:bodyPr wrap="none" rtlCol="0">
            <a:spAutoFit/>
          </a:bodyPr>
          <a:lstStyle/>
          <a:p>
            <a:r>
              <a:rPr lang="en-US" dirty="0" smtClean="0"/>
              <a:t>CF = Cystic Fibrosis</a:t>
            </a:r>
          </a:p>
          <a:p>
            <a:r>
              <a:rPr lang="en-US" dirty="0" smtClean="0"/>
              <a:t>IRBCD = inherited red blood cell disorders</a:t>
            </a:r>
          </a:p>
          <a:p>
            <a:r>
              <a:rPr lang="en-US" dirty="0" smtClean="0"/>
              <a:t>CBD = Congenital bleeding disorders</a:t>
            </a:r>
            <a:endParaRPr lang="en-US" dirty="0"/>
          </a:p>
        </p:txBody>
      </p:sp>
    </p:spTree>
    <p:extLst>
      <p:ext uri="{BB962C8B-B14F-4D97-AF65-F5344CB8AC3E}">
        <p14:creationId xmlns:p14="http://schemas.microsoft.com/office/powerpoint/2010/main" val="3735599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List of Cochrane Reviews and trials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34309683"/>
              </p:ext>
            </p:extLst>
          </p:nvPr>
        </p:nvGraphicFramePr>
        <p:xfrm>
          <a:off x="457200" y="1200151"/>
          <a:ext cx="8229600" cy="3394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28147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B2CFFBB0-7B85-434A-852A-F11E81802568}"/>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E205E746-74F5-9A48-AD8F-8F79BE12C31F}"/>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90B19BF4-2CB0-6246-9454-AA98EF704FC9}"/>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DE78D037-1EFA-504A-94B8-1E4E9FBDAF53}"/>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8ED79F66-655B-1B4D-9BA5-CE137CCB7F6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9589"/>
            <a:ext cx="8229600" cy="640511"/>
          </a:xfrm>
        </p:spPr>
        <p:txBody>
          <a:bodyPr>
            <a:normAutofit fontScale="90000"/>
          </a:bodyPr>
          <a:lstStyle/>
          <a:p>
            <a:r>
              <a:rPr lang="en-US" dirty="0" smtClean="0"/>
              <a:t>RCTs on secondary prophylaxis</a:t>
            </a:r>
            <a:endParaRPr lang="en-US" dirty="0"/>
          </a:p>
        </p:txBody>
      </p:sp>
      <p:graphicFrame>
        <p:nvGraphicFramePr>
          <p:cNvPr id="5" name="Chart 4"/>
          <p:cNvGraphicFramePr/>
          <p:nvPr>
            <p:extLst>
              <p:ext uri="{D42A27DB-BD31-4B8C-83A1-F6EECF244321}">
                <p14:modId xmlns:p14="http://schemas.microsoft.com/office/powerpoint/2010/main" val="1188400444"/>
              </p:ext>
            </p:extLst>
          </p:nvPr>
        </p:nvGraphicFramePr>
        <p:xfrm>
          <a:off x="457200" y="2610553"/>
          <a:ext cx="8229600" cy="197908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rot="17090851">
            <a:off x="1349999" y="1931942"/>
            <a:ext cx="957990" cy="400110"/>
          </a:xfrm>
          <a:prstGeom prst="rect">
            <a:avLst/>
          </a:prstGeom>
          <a:noFill/>
        </p:spPr>
        <p:txBody>
          <a:bodyPr wrap="none" rtlCol="0">
            <a:spAutoFit/>
          </a:bodyPr>
          <a:lstStyle/>
          <a:p>
            <a:r>
              <a:rPr lang="en-US" sz="2000" dirty="0" err="1" smtClean="0"/>
              <a:t>Morfini</a:t>
            </a:r>
            <a:endParaRPr lang="en-US" sz="2000" dirty="0"/>
          </a:p>
        </p:txBody>
      </p:sp>
      <p:sp>
        <p:nvSpPr>
          <p:cNvPr id="7" name="TextBox 6"/>
          <p:cNvSpPr txBox="1"/>
          <p:nvPr/>
        </p:nvSpPr>
        <p:spPr>
          <a:xfrm rot="16981166">
            <a:off x="1616909" y="1919053"/>
            <a:ext cx="1206455" cy="400110"/>
          </a:xfrm>
          <a:prstGeom prst="rect">
            <a:avLst/>
          </a:prstGeom>
          <a:noFill/>
        </p:spPr>
        <p:txBody>
          <a:bodyPr wrap="none" rtlCol="0">
            <a:spAutoFit/>
          </a:bodyPr>
          <a:lstStyle/>
          <a:p>
            <a:r>
              <a:rPr lang="en-US" sz="2000" dirty="0" err="1" smtClean="0"/>
              <a:t>Aronstam</a:t>
            </a:r>
            <a:endParaRPr lang="en-US" sz="2000" dirty="0"/>
          </a:p>
        </p:txBody>
      </p:sp>
      <p:sp>
        <p:nvSpPr>
          <p:cNvPr id="8" name="TextBox 7"/>
          <p:cNvSpPr txBox="1"/>
          <p:nvPr/>
        </p:nvSpPr>
        <p:spPr>
          <a:xfrm rot="17106268">
            <a:off x="2045822" y="1917417"/>
            <a:ext cx="1206455" cy="400110"/>
          </a:xfrm>
          <a:prstGeom prst="rect">
            <a:avLst/>
          </a:prstGeom>
          <a:noFill/>
        </p:spPr>
        <p:txBody>
          <a:bodyPr wrap="none" rtlCol="0">
            <a:spAutoFit/>
          </a:bodyPr>
          <a:lstStyle/>
          <a:p>
            <a:r>
              <a:rPr lang="en-US" sz="2000" dirty="0" err="1" smtClean="0"/>
              <a:t>Aronstam</a:t>
            </a:r>
            <a:endParaRPr lang="en-US" sz="2000" dirty="0"/>
          </a:p>
        </p:txBody>
      </p:sp>
      <p:sp>
        <p:nvSpPr>
          <p:cNvPr id="9" name="TextBox 8"/>
          <p:cNvSpPr txBox="1"/>
          <p:nvPr/>
        </p:nvSpPr>
        <p:spPr>
          <a:xfrm rot="17416546">
            <a:off x="8043741" y="2040221"/>
            <a:ext cx="913782" cy="400110"/>
          </a:xfrm>
          <a:prstGeom prst="rect">
            <a:avLst/>
          </a:prstGeom>
          <a:noFill/>
        </p:spPr>
        <p:txBody>
          <a:bodyPr wrap="none" rtlCol="0">
            <a:spAutoFit/>
          </a:bodyPr>
          <a:lstStyle/>
          <a:p>
            <a:r>
              <a:rPr lang="en-US" sz="2000" dirty="0" err="1" smtClean="0"/>
              <a:t>Kavakli</a:t>
            </a:r>
            <a:endParaRPr lang="en-US" sz="2000" dirty="0"/>
          </a:p>
        </p:txBody>
      </p:sp>
      <p:sp>
        <p:nvSpPr>
          <p:cNvPr id="11" name="TextBox 10"/>
          <p:cNvSpPr txBox="1"/>
          <p:nvPr/>
        </p:nvSpPr>
        <p:spPr>
          <a:xfrm rot="17397570">
            <a:off x="6738337" y="1835352"/>
            <a:ext cx="881096" cy="400110"/>
          </a:xfrm>
          <a:prstGeom prst="rect">
            <a:avLst/>
          </a:prstGeom>
          <a:noFill/>
        </p:spPr>
        <p:txBody>
          <a:bodyPr wrap="none" rtlCol="0">
            <a:spAutoFit/>
          </a:bodyPr>
          <a:lstStyle/>
          <a:p>
            <a:r>
              <a:rPr lang="en-US" sz="2000" dirty="0" smtClean="0"/>
              <a:t>Powell</a:t>
            </a:r>
            <a:endParaRPr lang="en-US" sz="2000" dirty="0"/>
          </a:p>
        </p:txBody>
      </p:sp>
      <p:sp>
        <p:nvSpPr>
          <p:cNvPr id="12" name="TextBox 11"/>
          <p:cNvSpPr txBox="1"/>
          <p:nvPr/>
        </p:nvSpPr>
        <p:spPr>
          <a:xfrm rot="17354367">
            <a:off x="6847557" y="1876735"/>
            <a:ext cx="1157488" cy="400110"/>
          </a:xfrm>
          <a:prstGeom prst="rect">
            <a:avLst/>
          </a:prstGeom>
          <a:noFill/>
        </p:spPr>
        <p:txBody>
          <a:bodyPr wrap="none" rtlCol="0">
            <a:spAutoFit/>
          </a:bodyPr>
          <a:lstStyle/>
          <a:p>
            <a:r>
              <a:rPr lang="en-US" sz="2000" dirty="0" err="1" smtClean="0"/>
              <a:t>valentino</a:t>
            </a:r>
            <a:endParaRPr lang="en-US" sz="2000" dirty="0"/>
          </a:p>
        </p:txBody>
      </p:sp>
      <p:sp>
        <p:nvSpPr>
          <p:cNvPr id="13" name="TextBox 12"/>
          <p:cNvSpPr txBox="1"/>
          <p:nvPr/>
        </p:nvSpPr>
        <p:spPr>
          <a:xfrm rot="17392133">
            <a:off x="6841649" y="1792821"/>
            <a:ext cx="1840643" cy="400110"/>
          </a:xfrm>
          <a:prstGeom prst="rect">
            <a:avLst/>
          </a:prstGeom>
          <a:noFill/>
        </p:spPr>
        <p:txBody>
          <a:bodyPr wrap="none" rtlCol="0">
            <a:spAutoFit/>
          </a:bodyPr>
          <a:lstStyle/>
          <a:p>
            <a:r>
              <a:rPr lang="en-US" sz="2000" dirty="0" err="1" smtClean="0"/>
              <a:t>Manco</a:t>
            </a:r>
            <a:r>
              <a:rPr lang="en-US" sz="2000" dirty="0" smtClean="0"/>
              <a:t>-Johnson</a:t>
            </a:r>
            <a:endParaRPr lang="en-US" sz="2000" dirty="0"/>
          </a:p>
        </p:txBody>
      </p:sp>
      <p:cxnSp>
        <p:nvCxnSpPr>
          <p:cNvPr id="15" name="Straight Arrow Connector 14"/>
          <p:cNvCxnSpPr/>
          <p:nvPr/>
        </p:nvCxnSpPr>
        <p:spPr>
          <a:xfrm>
            <a:off x="1778000" y="2610553"/>
            <a:ext cx="111328" cy="47769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H="1">
            <a:off x="2145111" y="2687147"/>
            <a:ext cx="346567" cy="40109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2089447" y="2646263"/>
            <a:ext cx="0" cy="44198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7281333" y="2646263"/>
            <a:ext cx="0" cy="44198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H="1">
            <a:off x="7559641" y="2701979"/>
            <a:ext cx="472396" cy="38626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13" idx="1"/>
          </p:cNvCxnSpPr>
          <p:nvPr/>
        </p:nvCxnSpPr>
        <p:spPr>
          <a:xfrm flipH="1">
            <a:off x="7402145" y="2858413"/>
            <a:ext cx="47037" cy="2298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H="1">
            <a:off x="7690556" y="2739967"/>
            <a:ext cx="620312" cy="40109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3795887" y="4617858"/>
            <a:ext cx="1694770" cy="369332"/>
          </a:xfrm>
          <a:prstGeom prst="rect">
            <a:avLst/>
          </a:prstGeom>
          <a:noFill/>
        </p:spPr>
        <p:txBody>
          <a:bodyPr wrap="none" rtlCol="0">
            <a:spAutoFit/>
          </a:bodyPr>
          <a:lstStyle/>
          <a:p>
            <a:r>
              <a:rPr lang="en-US" dirty="0" smtClean="0"/>
              <a:t>Publication year</a:t>
            </a:r>
            <a:endParaRPr lang="en-US" dirty="0"/>
          </a:p>
        </p:txBody>
      </p:sp>
      <p:sp>
        <p:nvSpPr>
          <p:cNvPr id="20" name="TextBox 19"/>
          <p:cNvSpPr txBox="1"/>
          <p:nvPr/>
        </p:nvSpPr>
        <p:spPr>
          <a:xfrm rot="17397570">
            <a:off x="7636611" y="1934260"/>
            <a:ext cx="1233506" cy="400110"/>
          </a:xfrm>
          <a:prstGeom prst="rect">
            <a:avLst/>
          </a:prstGeom>
          <a:noFill/>
        </p:spPr>
        <p:txBody>
          <a:bodyPr wrap="none" rtlCol="0">
            <a:spAutoFit/>
          </a:bodyPr>
          <a:lstStyle/>
          <a:p>
            <a:r>
              <a:rPr lang="en-US" sz="2000" dirty="0" err="1" smtClean="0"/>
              <a:t>Malanghu</a:t>
            </a:r>
            <a:endParaRPr lang="en-US" sz="2000" dirty="0"/>
          </a:p>
        </p:txBody>
      </p:sp>
      <p:cxnSp>
        <p:nvCxnSpPr>
          <p:cNvPr id="29" name="Straight Arrow Connector 28"/>
          <p:cNvCxnSpPr/>
          <p:nvPr/>
        </p:nvCxnSpPr>
        <p:spPr>
          <a:xfrm>
            <a:off x="7139845" y="2411422"/>
            <a:ext cx="5645" cy="67682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rot="17510767">
            <a:off x="7409176" y="1916247"/>
            <a:ext cx="1157488" cy="400110"/>
          </a:xfrm>
          <a:prstGeom prst="rect">
            <a:avLst/>
          </a:prstGeom>
          <a:noFill/>
        </p:spPr>
        <p:txBody>
          <a:bodyPr wrap="none" rtlCol="0">
            <a:spAutoFit/>
          </a:bodyPr>
          <a:lstStyle/>
          <a:p>
            <a:r>
              <a:rPr lang="en-US" sz="2000" dirty="0" err="1" smtClean="0"/>
              <a:t>valentino</a:t>
            </a:r>
            <a:endParaRPr lang="en-US" sz="2000" dirty="0"/>
          </a:p>
        </p:txBody>
      </p:sp>
      <p:cxnSp>
        <p:nvCxnSpPr>
          <p:cNvPr id="35" name="Straight Arrow Connector 34"/>
          <p:cNvCxnSpPr/>
          <p:nvPr/>
        </p:nvCxnSpPr>
        <p:spPr>
          <a:xfrm flipH="1">
            <a:off x="7475843" y="2687147"/>
            <a:ext cx="330046" cy="40109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4154584" y="1928552"/>
            <a:ext cx="1336073" cy="707886"/>
          </a:xfrm>
          <a:prstGeom prst="rect">
            <a:avLst/>
          </a:prstGeom>
          <a:noFill/>
        </p:spPr>
        <p:txBody>
          <a:bodyPr wrap="none" rtlCol="0">
            <a:spAutoFit/>
          </a:bodyPr>
          <a:lstStyle/>
          <a:p>
            <a:r>
              <a:rPr lang="en-US" sz="4000" dirty="0" smtClean="0">
                <a:solidFill>
                  <a:srgbClr val="FF0000"/>
                </a:solidFill>
              </a:rPr>
              <a:t>+ 467</a:t>
            </a:r>
            <a:endParaRPr lang="en-US" sz="4000" dirty="0">
              <a:solidFill>
                <a:srgbClr val="FF0000"/>
              </a:solidFill>
            </a:endParaRPr>
          </a:p>
        </p:txBody>
      </p:sp>
      <p:grpSp>
        <p:nvGrpSpPr>
          <p:cNvPr id="18" name="Group 17"/>
          <p:cNvGrpSpPr/>
          <p:nvPr/>
        </p:nvGrpSpPr>
        <p:grpSpPr>
          <a:xfrm>
            <a:off x="6678354" y="1110100"/>
            <a:ext cx="2168268" cy="2572900"/>
            <a:chOff x="6678354" y="1110100"/>
            <a:chExt cx="2168268" cy="2572900"/>
          </a:xfrm>
        </p:grpSpPr>
        <p:sp>
          <p:nvSpPr>
            <p:cNvPr id="4" name="Rectangle 3"/>
            <p:cNvSpPr/>
            <p:nvPr/>
          </p:nvSpPr>
          <p:spPr>
            <a:xfrm>
              <a:off x="6688667" y="1110100"/>
              <a:ext cx="2157955" cy="25729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p:nvCxnSpPr>
          <p:spPr>
            <a:xfrm>
              <a:off x="6678354" y="3237884"/>
              <a:ext cx="1577821" cy="0"/>
            </a:xfrm>
            <a:prstGeom prst="line">
              <a:avLst/>
            </a:prstGeom>
            <a:ln w="952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64206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dissolv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HTA in hemophilia</a:t>
            </a:r>
            <a:endParaRPr lang="en-US" dirty="0"/>
          </a:p>
        </p:txBody>
      </p:sp>
      <p:sp>
        <p:nvSpPr>
          <p:cNvPr id="3" name="Content Placeholder 2"/>
          <p:cNvSpPr>
            <a:spLocks noGrp="1"/>
          </p:cNvSpPr>
          <p:nvPr>
            <p:ph idx="1"/>
          </p:nvPr>
        </p:nvSpPr>
        <p:spPr/>
        <p:txBody>
          <a:bodyPr>
            <a:noAutofit/>
          </a:bodyPr>
          <a:lstStyle/>
          <a:p>
            <a:r>
              <a:rPr lang="en-US" sz="2000" dirty="0"/>
              <a:t>Swedish Council on Health Technology Assessment. Treatment of Hemophilia A and B and von </a:t>
            </a:r>
            <a:r>
              <a:rPr lang="en-US" sz="2000" dirty="0" err="1"/>
              <a:t>Willebrand</a:t>
            </a:r>
            <a:r>
              <a:rPr lang="en-US" sz="2000" dirty="0"/>
              <a:t> </a:t>
            </a:r>
            <a:r>
              <a:rPr lang="en-US" sz="2000" dirty="0" smtClean="0"/>
              <a:t>Disease (2011). </a:t>
            </a:r>
          </a:p>
          <a:p>
            <a:pPr lvl="1"/>
            <a:r>
              <a:rPr lang="en-US" sz="1600" dirty="0" smtClean="0">
                <a:hlinkClick r:id="rId3"/>
              </a:rPr>
              <a:t>http</a:t>
            </a:r>
            <a:r>
              <a:rPr lang="en-US" sz="1600" dirty="0">
                <a:hlinkClick r:id="rId3"/>
              </a:rPr>
              <a:t>://http://sbu.se/upload/Publikationer/Content0/1/Blodarsjuka/Treatment%20of%20Hemophilia%20A%20and%</a:t>
            </a:r>
            <a:r>
              <a:rPr lang="en-US" sz="1600" dirty="0" smtClean="0">
                <a:hlinkClick r:id="rId3"/>
              </a:rPr>
              <a:t>20B.pdf</a:t>
            </a:r>
            <a:endParaRPr lang="en-US" sz="1600" dirty="0"/>
          </a:p>
          <a:p>
            <a:pPr lvl="1"/>
            <a:r>
              <a:rPr lang="en-US" sz="1600" dirty="0" smtClean="0"/>
              <a:t> </a:t>
            </a:r>
            <a:r>
              <a:rPr lang="en-US" sz="1600" dirty="0"/>
              <a:t>Accessed </a:t>
            </a:r>
            <a:r>
              <a:rPr lang="en-US" sz="1600" dirty="0" smtClean="0"/>
              <a:t>February 2</a:t>
            </a:r>
            <a:r>
              <a:rPr lang="en-US" sz="1600" dirty="0"/>
              <a:t>, </a:t>
            </a:r>
            <a:r>
              <a:rPr lang="en-US" sz="1600" dirty="0" smtClean="0"/>
              <a:t>2016.</a:t>
            </a:r>
          </a:p>
          <a:p>
            <a:endParaRPr lang="en-US" sz="2000" dirty="0" smtClean="0"/>
          </a:p>
          <a:p>
            <a:r>
              <a:rPr lang="en-US" sz="2000" dirty="0" smtClean="0"/>
              <a:t>IQWIG Rapid Report</a:t>
            </a:r>
          </a:p>
          <a:p>
            <a:pPr lvl="1"/>
            <a:r>
              <a:rPr lang="en-US" sz="1600" dirty="0">
                <a:hlinkClick r:id="rId4"/>
              </a:rPr>
              <a:t>https://www.iqwig.de/download/A13-07_Executive-Summary_Treatment-of-patients-with-</a:t>
            </a:r>
            <a:r>
              <a:rPr lang="en-US" sz="1600" dirty="0" smtClean="0">
                <a:hlinkClick r:id="rId4"/>
              </a:rPr>
              <a:t>haemophilia.pdf</a:t>
            </a:r>
            <a:endParaRPr lang="en-US" sz="1600" dirty="0" smtClean="0"/>
          </a:p>
          <a:p>
            <a:pPr lvl="1"/>
            <a:r>
              <a:rPr lang="en-US" sz="1600" dirty="0"/>
              <a:t>Accessed February 2, 2016.</a:t>
            </a:r>
            <a:endParaRPr lang="en-US" sz="1600" dirty="0" smtClean="0"/>
          </a:p>
          <a:p>
            <a:endParaRPr lang="en-US" sz="2000" dirty="0" smtClean="0"/>
          </a:p>
        </p:txBody>
      </p:sp>
    </p:spTree>
    <p:extLst>
      <p:ext uri="{BB962C8B-B14F-4D97-AF65-F5344CB8AC3E}">
        <p14:creationId xmlns:p14="http://schemas.microsoft.com/office/powerpoint/2010/main" val="8951467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fontScale="92500" lnSpcReduction="20000"/>
          </a:bodyPr>
          <a:lstStyle/>
          <a:p>
            <a:r>
              <a:rPr lang="en-CA" b="1" dirty="0">
                <a:solidFill>
                  <a:srgbClr val="000000"/>
                </a:solidFill>
              </a:rPr>
              <a:t>What is evidence based </a:t>
            </a:r>
            <a:r>
              <a:rPr lang="en-CA" b="1" dirty="0" smtClean="0">
                <a:solidFill>
                  <a:srgbClr val="000000"/>
                </a:solidFill>
              </a:rPr>
              <a:t>care (EBC) ? </a:t>
            </a:r>
            <a:endParaRPr lang="en-CA" dirty="0">
              <a:solidFill>
                <a:srgbClr val="000000"/>
              </a:solidFill>
            </a:endParaRPr>
          </a:p>
          <a:p>
            <a:r>
              <a:rPr lang="en-CA" b="1" dirty="0">
                <a:solidFill>
                  <a:srgbClr val="000000"/>
                </a:solidFill>
              </a:rPr>
              <a:t>What are the </a:t>
            </a:r>
            <a:r>
              <a:rPr lang="en-CA" b="1" dirty="0" smtClean="0">
                <a:solidFill>
                  <a:srgbClr val="000000"/>
                </a:solidFill>
              </a:rPr>
              <a:t>key components of </a:t>
            </a:r>
            <a:r>
              <a:rPr lang="en-CA" b="1" dirty="0">
                <a:solidFill>
                  <a:srgbClr val="000000"/>
                </a:solidFill>
              </a:rPr>
              <a:t>EBC? </a:t>
            </a:r>
            <a:endParaRPr lang="en-CA" dirty="0">
              <a:solidFill>
                <a:srgbClr val="000000"/>
              </a:solidFill>
            </a:endParaRPr>
          </a:p>
          <a:p>
            <a:r>
              <a:rPr lang="en-CA" b="1" dirty="0" smtClean="0"/>
              <a:t>Is the EBC framework a value for </a:t>
            </a:r>
            <a:r>
              <a:rPr lang="en-CA" b="1" dirty="0" err="1" smtClean="0"/>
              <a:t>hemophilia</a:t>
            </a:r>
            <a:r>
              <a:rPr lang="en-CA" b="1" dirty="0" smtClean="0"/>
              <a:t>?</a:t>
            </a:r>
            <a:r>
              <a:rPr lang="en-CA" b="1" dirty="0" smtClean="0">
                <a:solidFill>
                  <a:srgbClr val="FF0000"/>
                </a:solidFill>
              </a:rPr>
              <a:t> </a:t>
            </a:r>
            <a:endParaRPr lang="en-CA" dirty="0">
              <a:solidFill>
                <a:srgbClr val="FF0000"/>
              </a:solidFill>
            </a:endParaRPr>
          </a:p>
          <a:p>
            <a:r>
              <a:rPr lang="en-CA" b="1" dirty="0" smtClean="0"/>
              <a:t>Can the EBC framework </a:t>
            </a:r>
            <a:r>
              <a:rPr lang="en-CA" b="1" dirty="0"/>
              <a:t>be applied to haemophilia</a:t>
            </a:r>
            <a:r>
              <a:rPr lang="en-CA" b="1" dirty="0" smtClean="0"/>
              <a:t>?</a:t>
            </a:r>
            <a:r>
              <a:rPr lang="en-CA" dirty="0" smtClean="0"/>
              <a:t> </a:t>
            </a:r>
            <a:endParaRPr lang="en-CA" dirty="0"/>
          </a:p>
          <a:p>
            <a:r>
              <a:rPr lang="en-CA" b="1" dirty="0" smtClean="0"/>
              <a:t>Can EBC guidelines be issued in </a:t>
            </a:r>
            <a:r>
              <a:rPr lang="en-CA" b="1" dirty="0" err="1" smtClean="0"/>
              <a:t>hemophilia</a:t>
            </a:r>
            <a:r>
              <a:rPr lang="en-CA" b="1" dirty="0" smtClean="0"/>
              <a:t>? </a:t>
            </a:r>
            <a:endParaRPr lang="en-CA" dirty="0"/>
          </a:p>
          <a:p>
            <a:r>
              <a:rPr lang="en-CA" b="1" dirty="0" smtClean="0"/>
              <a:t>Is the </a:t>
            </a:r>
            <a:r>
              <a:rPr lang="en-CA" b="1" dirty="0" err="1" smtClean="0"/>
              <a:t>hemophilia</a:t>
            </a:r>
            <a:r>
              <a:rPr lang="en-CA" b="1" dirty="0" smtClean="0"/>
              <a:t> community going toward EBC? </a:t>
            </a:r>
            <a:endParaRPr lang="en-US" dirty="0" smtClean="0"/>
          </a:p>
          <a:p>
            <a:pPr>
              <a:lnSpc>
                <a:spcPct val="150000"/>
              </a:lnSpc>
            </a:pPr>
            <a:endParaRPr lang="en-US" dirty="0"/>
          </a:p>
        </p:txBody>
      </p:sp>
    </p:spTree>
    <p:extLst>
      <p:ext uri="{BB962C8B-B14F-4D97-AF65-F5344CB8AC3E}">
        <p14:creationId xmlns:p14="http://schemas.microsoft.com/office/powerpoint/2010/main" val="3752937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SBU </a:t>
            </a:r>
            <a:r>
              <a:rPr lang="en-US" sz="3600" dirty="0" smtClean="0"/>
              <a:t>report </a:t>
            </a:r>
            <a:r>
              <a:rPr lang="en-US" sz="3600" dirty="0"/>
              <a:t> </a:t>
            </a:r>
            <a:r>
              <a:rPr lang="en-US" sz="3600" dirty="0" smtClean="0"/>
              <a:t>                  IQWIG </a:t>
            </a:r>
            <a:r>
              <a:rPr lang="en-US" sz="3600" dirty="0"/>
              <a:t>Rapid </a:t>
            </a:r>
            <a:r>
              <a:rPr lang="en-US" sz="3600" dirty="0" smtClean="0"/>
              <a:t>Report</a:t>
            </a:r>
            <a:endParaRPr lang="en-US" sz="3600" dirty="0"/>
          </a:p>
        </p:txBody>
      </p:sp>
      <p:sp>
        <p:nvSpPr>
          <p:cNvPr id="3" name="Content Placeholder 2"/>
          <p:cNvSpPr>
            <a:spLocks noGrp="1"/>
          </p:cNvSpPr>
          <p:nvPr>
            <p:ph sz="half" idx="1"/>
          </p:nvPr>
        </p:nvSpPr>
        <p:spPr/>
        <p:txBody>
          <a:bodyPr>
            <a:noAutofit/>
          </a:bodyPr>
          <a:lstStyle/>
          <a:p>
            <a:r>
              <a:rPr lang="en-US" sz="2000" dirty="0" smtClean="0"/>
              <a:t>27 studies / 8 reviews</a:t>
            </a:r>
          </a:p>
          <a:p>
            <a:endParaRPr lang="en-US" sz="2000" dirty="0"/>
          </a:p>
          <a:p>
            <a:r>
              <a:rPr lang="en-US" sz="2000" dirty="0" smtClean="0"/>
              <a:t>Firm conclusions cannot be drawn for</a:t>
            </a:r>
          </a:p>
          <a:p>
            <a:pPr lvl="1"/>
            <a:r>
              <a:rPr lang="en-US" sz="1600" dirty="0" smtClean="0"/>
              <a:t>Different regiments for acute bleed and surgery</a:t>
            </a:r>
          </a:p>
          <a:p>
            <a:pPr lvl="1"/>
            <a:r>
              <a:rPr lang="en-US" sz="1600" dirty="0" smtClean="0"/>
              <a:t>Optimum time to start, dose, dose interval, discontinuation</a:t>
            </a:r>
          </a:p>
          <a:p>
            <a:pPr lvl="1"/>
            <a:r>
              <a:rPr lang="en-US" sz="1600" dirty="0" smtClean="0"/>
              <a:t>[Need for registries]</a:t>
            </a:r>
          </a:p>
          <a:p>
            <a:pPr lvl="1"/>
            <a:endParaRPr lang="en-US" sz="1600" dirty="0"/>
          </a:p>
          <a:p>
            <a:r>
              <a:rPr lang="en-US" sz="2000" dirty="0" smtClean="0"/>
              <a:t>16 studies</a:t>
            </a:r>
          </a:p>
          <a:p>
            <a:pPr marL="0" indent="0">
              <a:buNone/>
            </a:pPr>
            <a:endParaRPr lang="en-US" sz="2000" dirty="0" smtClean="0"/>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4083367306"/>
              </p:ext>
            </p:extLst>
          </p:nvPr>
        </p:nvGraphicFramePr>
        <p:xfrm>
          <a:off x="4648200" y="1200150"/>
          <a:ext cx="4038600" cy="3708400"/>
        </p:xfrm>
        <a:graphic>
          <a:graphicData uri="http://schemas.openxmlformats.org/drawingml/2006/table">
            <a:tbl>
              <a:tblPr firstRow="1" bandRow="1">
                <a:tableStyleId>{5C22544A-7EE6-4342-B048-85BDC9FD1C3A}</a:tableStyleId>
              </a:tblPr>
              <a:tblGrid>
                <a:gridCol w="2457095"/>
                <a:gridCol w="818630"/>
                <a:gridCol w="762875"/>
              </a:tblGrid>
              <a:tr h="370840">
                <a:tc>
                  <a:txBody>
                    <a:bodyPr/>
                    <a:lstStyle/>
                    <a:p>
                      <a:r>
                        <a:rPr lang="en-US" dirty="0" smtClean="0"/>
                        <a:t>Domain</a:t>
                      </a:r>
                      <a:endParaRPr lang="en-US" dirty="0"/>
                    </a:p>
                  </a:txBody>
                  <a:tcPr/>
                </a:tc>
                <a:tc>
                  <a:txBody>
                    <a:bodyPr/>
                    <a:lstStyle/>
                    <a:p>
                      <a:pPr algn="ctr"/>
                      <a:r>
                        <a:rPr lang="en-US" dirty="0" smtClean="0"/>
                        <a:t>A+A</a:t>
                      </a:r>
                      <a:endParaRPr lang="en-US" dirty="0"/>
                    </a:p>
                  </a:txBody>
                  <a:tcPr/>
                </a:tc>
                <a:tc>
                  <a:txBody>
                    <a:bodyPr/>
                    <a:lstStyle/>
                    <a:p>
                      <a:pPr algn="ctr"/>
                      <a:r>
                        <a:rPr lang="en-US" dirty="0" smtClean="0"/>
                        <a:t>C</a:t>
                      </a:r>
                      <a:endParaRPr lang="en-US" dirty="0"/>
                    </a:p>
                  </a:txBody>
                  <a:tcPr/>
                </a:tc>
              </a:tr>
              <a:tr h="370840">
                <a:tc>
                  <a:txBody>
                    <a:bodyPr/>
                    <a:lstStyle/>
                    <a:p>
                      <a:r>
                        <a:rPr lang="en-US" dirty="0" smtClean="0"/>
                        <a:t>Mortality</a:t>
                      </a:r>
                      <a:endParaRPr lang="en-US" dirty="0"/>
                    </a:p>
                  </a:txBody>
                  <a:tcPr/>
                </a:tc>
                <a:tc>
                  <a:txBody>
                    <a:bodyPr/>
                    <a:lstStyle/>
                    <a:p>
                      <a:pPr algn="ctr"/>
                      <a:endParaRPr lang="en-US"/>
                    </a:p>
                  </a:txBody>
                  <a:tcPr/>
                </a:tc>
                <a:tc>
                  <a:txBody>
                    <a:bodyPr/>
                    <a:lstStyle/>
                    <a:p>
                      <a:pPr algn="ctr"/>
                      <a:endParaRPr lang="en-US"/>
                    </a:p>
                  </a:txBody>
                  <a:tcPr/>
                </a:tc>
              </a:tr>
              <a:tr h="370840">
                <a:tc>
                  <a:txBody>
                    <a:bodyPr/>
                    <a:lstStyle/>
                    <a:p>
                      <a:r>
                        <a:rPr lang="en-US" dirty="0" smtClean="0"/>
                        <a:t>EQ5D</a:t>
                      </a:r>
                      <a:endParaRPr lang="en-US" dirty="0"/>
                    </a:p>
                  </a:txBody>
                  <a:tcPr/>
                </a:tc>
                <a:tc>
                  <a:txBody>
                    <a:bodyPr/>
                    <a:lstStyle/>
                    <a:p>
                      <a:pPr algn="ctr"/>
                      <a:r>
                        <a:rPr lang="en-US" dirty="0" smtClean="0">
                          <a:latin typeface="Zapf Dingbats"/>
                          <a:ea typeface="Zapf Dingbats"/>
                          <a:cs typeface="Zapf Dingbats"/>
                          <a:sym typeface="Zapf Dingbats"/>
                        </a:rPr>
                        <a:t>✔</a:t>
                      </a:r>
                      <a:endParaRPr lang="en-US" dirty="0"/>
                    </a:p>
                  </a:txBody>
                  <a:tcPr/>
                </a:tc>
                <a:tc>
                  <a:txBody>
                    <a:bodyPr/>
                    <a:lstStyle/>
                    <a:p>
                      <a:pPr algn="ctr"/>
                      <a:endParaRPr lang="en-US"/>
                    </a:p>
                  </a:txBody>
                  <a:tcPr/>
                </a:tc>
              </a:tr>
              <a:tr h="370840">
                <a:tc>
                  <a:txBody>
                    <a:bodyPr/>
                    <a:lstStyle/>
                    <a:p>
                      <a:r>
                        <a:rPr lang="en-US" dirty="0" smtClean="0"/>
                        <a:t>Chronic</a:t>
                      </a:r>
                      <a:r>
                        <a:rPr lang="en-US" baseline="0" dirty="0" smtClean="0"/>
                        <a:t> pain</a:t>
                      </a:r>
                      <a:endParaRPr lang="en-US" dirty="0"/>
                    </a:p>
                  </a:txBody>
                  <a:tcPr/>
                </a:tc>
                <a:tc>
                  <a:txBody>
                    <a:bodyPr/>
                    <a:lstStyle/>
                    <a:p>
                      <a:pPr algn="ctr"/>
                      <a:r>
                        <a:rPr lang="en-US" dirty="0" smtClean="0">
                          <a:latin typeface="Zapf Dingbats"/>
                          <a:ea typeface="Zapf Dingbats"/>
                          <a:cs typeface="Zapf Dingbats"/>
                          <a:sym typeface="Zapf Dingbats"/>
                        </a:rPr>
                        <a:t>✔</a:t>
                      </a:r>
                      <a:endParaRPr lang="en-US" dirty="0"/>
                    </a:p>
                  </a:txBody>
                  <a:tcPr/>
                </a:tc>
                <a:tc rowSpan="2">
                  <a:txBody>
                    <a:bodyPr/>
                    <a:lstStyle/>
                    <a:p>
                      <a:pPr algn="ctr"/>
                      <a:endParaRPr lang="en-US" dirty="0"/>
                    </a:p>
                  </a:txBody>
                  <a:tcPr/>
                </a:tc>
              </a:tr>
              <a:tr h="370840">
                <a:tc>
                  <a:txBody>
                    <a:bodyPr/>
                    <a:lstStyle/>
                    <a:p>
                      <a:r>
                        <a:rPr lang="en-US" dirty="0" smtClean="0"/>
                        <a:t>Acute pain</a:t>
                      </a:r>
                      <a:endParaRPr lang="en-US" dirty="0"/>
                    </a:p>
                  </a:txBody>
                  <a:tcPr/>
                </a:tc>
                <a:tc>
                  <a:txBody>
                    <a:bodyPr/>
                    <a:lstStyle/>
                    <a:p>
                      <a:pPr algn="ctr"/>
                      <a:endParaRPr lang="en-US" dirty="0"/>
                    </a:p>
                  </a:txBody>
                  <a:tcPr/>
                </a:tc>
                <a:tc vMerge="1">
                  <a:txBody>
                    <a:bodyPr/>
                    <a:lstStyle/>
                    <a:p>
                      <a:pPr algn="ctr"/>
                      <a:endParaRPr lang="en-US" dirty="0"/>
                    </a:p>
                  </a:txBody>
                  <a:tcPr/>
                </a:tc>
              </a:tr>
              <a:tr h="370840">
                <a:tc>
                  <a:txBody>
                    <a:bodyPr/>
                    <a:lstStyle/>
                    <a:p>
                      <a:r>
                        <a:rPr lang="en-US" dirty="0" smtClean="0"/>
                        <a:t>Joint function</a:t>
                      </a:r>
                      <a:endParaRPr lang="en-US" dirty="0"/>
                    </a:p>
                  </a:txBody>
                  <a:tcPr/>
                </a:tc>
                <a:tc>
                  <a:txBody>
                    <a:bodyPr/>
                    <a:lstStyle/>
                    <a:p>
                      <a:pPr algn="ctr"/>
                      <a:endParaRPr lang="en-US" dirty="0"/>
                    </a:p>
                  </a:txBody>
                  <a:tcPr/>
                </a:tc>
                <a:tc>
                  <a:txBody>
                    <a:bodyPr/>
                    <a:lstStyle/>
                    <a:p>
                      <a:pPr algn="ctr"/>
                      <a:endParaRPr lang="en-US" dirty="0"/>
                    </a:p>
                  </a:txBody>
                  <a:tcPr/>
                </a:tc>
              </a:tr>
              <a:tr h="370840">
                <a:tc>
                  <a:txBody>
                    <a:bodyPr/>
                    <a:lstStyle/>
                    <a:p>
                      <a:r>
                        <a:rPr lang="en-US" dirty="0" smtClean="0"/>
                        <a:t>Severe bleeds</a:t>
                      </a:r>
                      <a:endParaRPr lang="en-US" dirty="0"/>
                    </a:p>
                  </a:txBody>
                  <a:tcPr/>
                </a:tc>
                <a:tc>
                  <a:txBody>
                    <a:bodyPr/>
                    <a:lstStyle/>
                    <a:p>
                      <a:pPr algn="ctr"/>
                      <a:r>
                        <a:rPr lang="en-US" dirty="0" smtClean="0">
                          <a:latin typeface="Zapf Dingbats"/>
                          <a:ea typeface="Zapf Dingbats"/>
                          <a:cs typeface="Zapf Dingbats"/>
                          <a:sym typeface="Zapf Dingbats"/>
                        </a:rPr>
                        <a:t>✔</a:t>
                      </a:r>
                      <a:endParaRPr lang="en-US" dirty="0"/>
                    </a:p>
                  </a:txBody>
                  <a:tcPr/>
                </a:tc>
                <a:tc>
                  <a:txBody>
                    <a:bodyPr/>
                    <a:lstStyle/>
                    <a:p>
                      <a:pPr algn="ctr"/>
                      <a:r>
                        <a:rPr lang="en-US" dirty="0" smtClean="0">
                          <a:latin typeface="Zapf Dingbats"/>
                          <a:ea typeface="Zapf Dingbats"/>
                          <a:cs typeface="Zapf Dingbats"/>
                          <a:sym typeface="Zapf Dingbats"/>
                        </a:rPr>
                        <a:t>✔</a:t>
                      </a:r>
                      <a:endParaRPr lang="en-US" dirty="0"/>
                    </a:p>
                  </a:txBody>
                  <a:tcPr/>
                </a:tc>
              </a:tr>
              <a:tr h="370840">
                <a:tc>
                  <a:txBody>
                    <a:bodyPr/>
                    <a:lstStyle/>
                    <a:p>
                      <a:r>
                        <a:rPr lang="en-US" dirty="0" smtClean="0"/>
                        <a:t>Life threatening</a:t>
                      </a:r>
                      <a:r>
                        <a:rPr lang="en-US" baseline="0" dirty="0" smtClean="0"/>
                        <a:t> bleeds</a:t>
                      </a:r>
                      <a:endParaRPr lang="en-US" dirty="0"/>
                    </a:p>
                  </a:txBody>
                  <a:tcPr/>
                </a:tc>
                <a:tc>
                  <a:txBody>
                    <a:bodyPr/>
                    <a:lstStyle/>
                    <a:p>
                      <a:pPr algn="ctr"/>
                      <a:endParaRPr lang="en-US"/>
                    </a:p>
                  </a:txBody>
                  <a:tcPr/>
                </a:tc>
                <a:tc>
                  <a:txBody>
                    <a:bodyPr/>
                    <a:lstStyle/>
                    <a:p>
                      <a:pPr algn="ctr"/>
                      <a:endParaRPr lang="en-US" dirty="0"/>
                    </a:p>
                  </a:txBody>
                  <a:tcPr/>
                </a:tc>
              </a:tr>
              <a:tr h="370840">
                <a:tc>
                  <a:txBody>
                    <a:bodyPr/>
                    <a:lstStyle/>
                    <a:p>
                      <a:r>
                        <a:rPr lang="en-US" dirty="0" smtClean="0"/>
                        <a:t>Inhibitor</a:t>
                      </a:r>
                      <a:endParaRPr lang="en-US" dirty="0"/>
                    </a:p>
                  </a:txBody>
                  <a:tcPr/>
                </a:tc>
                <a:tc>
                  <a:txBody>
                    <a:bodyPr/>
                    <a:lstStyle/>
                    <a:p>
                      <a:pPr algn="ctr"/>
                      <a:endParaRPr lang="en-US" dirty="0"/>
                    </a:p>
                  </a:txBody>
                  <a:tcPr/>
                </a:tc>
                <a:tc>
                  <a:txBody>
                    <a:bodyPr/>
                    <a:lstStyle/>
                    <a:p>
                      <a:pPr algn="ctr"/>
                      <a:endParaRPr lang="en-US" dirty="0"/>
                    </a:p>
                  </a:txBody>
                  <a:tcPr/>
                </a:tc>
              </a:tr>
              <a:tr h="370840">
                <a:tc>
                  <a:txBody>
                    <a:bodyPr/>
                    <a:lstStyle/>
                    <a:p>
                      <a:r>
                        <a:rPr lang="en-US" dirty="0" smtClean="0"/>
                        <a:t>HR-</a:t>
                      </a:r>
                      <a:r>
                        <a:rPr lang="en-US" dirty="0" err="1" smtClean="0"/>
                        <a:t>QoL</a:t>
                      </a:r>
                      <a:endParaRPr lang="en-US" dirty="0"/>
                    </a:p>
                  </a:txBody>
                  <a:tcPr/>
                </a:tc>
                <a:tc>
                  <a:txBody>
                    <a:bodyPr/>
                    <a:lstStyle/>
                    <a:p>
                      <a:pPr algn="ctr"/>
                      <a:endParaRPr lang="en-US" dirty="0"/>
                    </a:p>
                  </a:txBody>
                  <a:tcPr/>
                </a:tc>
                <a:tc>
                  <a:txBody>
                    <a:bodyPr/>
                    <a:lstStyle/>
                    <a:p>
                      <a:pPr algn="ctr"/>
                      <a:endParaRPr lang="en-US" dirty="0"/>
                    </a:p>
                  </a:txBody>
                  <a:tcPr/>
                </a:tc>
              </a:tr>
            </a:tbl>
          </a:graphicData>
        </a:graphic>
      </p:graphicFrame>
      <p:cxnSp>
        <p:nvCxnSpPr>
          <p:cNvPr id="7" name="Straight Arrow Connector 6"/>
          <p:cNvCxnSpPr/>
          <p:nvPr/>
        </p:nvCxnSpPr>
        <p:spPr>
          <a:xfrm flipV="1">
            <a:off x="2340444" y="3883867"/>
            <a:ext cx="2067567" cy="587829"/>
          </a:xfrm>
          <a:prstGeom prst="straightConnector1">
            <a:avLst/>
          </a:prstGeom>
          <a:ln w="5715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9" name="Rounded Rectangle 8"/>
          <p:cNvSpPr/>
          <p:nvPr/>
        </p:nvSpPr>
        <p:spPr>
          <a:xfrm>
            <a:off x="356839" y="4146291"/>
            <a:ext cx="1983605" cy="640313"/>
          </a:xfrm>
          <a:prstGeom prst="roundRect">
            <a:avLst/>
          </a:prstGeom>
          <a:noFill/>
          <a:ln w="381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57896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fontScale="92500" lnSpcReduction="20000"/>
          </a:bodyPr>
          <a:lstStyle/>
          <a:p>
            <a:r>
              <a:rPr lang="en-CA" b="1" dirty="0">
                <a:solidFill>
                  <a:srgbClr val="000000"/>
                </a:solidFill>
              </a:rPr>
              <a:t>What is evidence based </a:t>
            </a:r>
            <a:r>
              <a:rPr lang="en-CA" b="1" dirty="0" smtClean="0">
                <a:solidFill>
                  <a:srgbClr val="000000"/>
                </a:solidFill>
              </a:rPr>
              <a:t>care (EBC) ? </a:t>
            </a:r>
            <a:endParaRPr lang="en-CA" dirty="0">
              <a:solidFill>
                <a:srgbClr val="000000"/>
              </a:solidFill>
            </a:endParaRPr>
          </a:p>
          <a:p>
            <a:r>
              <a:rPr lang="en-CA" b="1" dirty="0">
                <a:solidFill>
                  <a:srgbClr val="000000"/>
                </a:solidFill>
              </a:rPr>
              <a:t>What are the </a:t>
            </a:r>
            <a:r>
              <a:rPr lang="en-CA" b="1" dirty="0" smtClean="0">
                <a:solidFill>
                  <a:srgbClr val="000000"/>
                </a:solidFill>
              </a:rPr>
              <a:t>key components of </a:t>
            </a:r>
            <a:r>
              <a:rPr lang="en-CA" b="1" dirty="0">
                <a:solidFill>
                  <a:srgbClr val="000000"/>
                </a:solidFill>
              </a:rPr>
              <a:t>EBC? </a:t>
            </a:r>
            <a:endParaRPr lang="en-CA" dirty="0">
              <a:solidFill>
                <a:srgbClr val="000000"/>
              </a:solidFill>
            </a:endParaRPr>
          </a:p>
          <a:p>
            <a:r>
              <a:rPr lang="en-CA" b="1" dirty="0" smtClean="0"/>
              <a:t>Is the EBC framework a value for </a:t>
            </a:r>
            <a:r>
              <a:rPr lang="en-CA" b="1" dirty="0" err="1" smtClean="0"/>
              <a:t>hemophilia</a:t>
            </a:r>
            <a:r>
              <a:rPr lang="en-CA" b="1" dirty="0" smtClean="0"/>
              <a:t>?</a:t>
            </a:r>
            <a:r>
              <a:rPr lang="en-CA" b="1" dirty="0" smtClean="0">
                <a:solidFill>
                  <a:srgbClr val="FF0000"/>
                </a:solidFill>
              </a:rPr>
              <a:t> </a:t>
            </a:r>
            <a:endParaRPr lang="en-CA" dirty="0">
              <a:solidFill>
                <a:srgbClr val="FF0000"/>
              </a:solidFill>
            </a:endParaRPr>
          </a:p>
          <a:p>
            <a:r>
              <a:rPr lang="en-CA" b="1" dirty="0" smtClean="0"/>
              <a:t>Can the EBC framework </a:t>
            </a:r>
            <a:r>
              <a:rPr lang="en-CA" b="1" dirty="0"/>
              <a:t>be applied to haemophilia</a:t>
            </a:r>
            <a:r>
              <a:rPr lang="en-CA" b="1" dirty="0" smtClean="0"/>
              <a:t>?</a:t>
            </a:r>
            <a:r>
              <a:rPr lang="en-CA" dirty="0" smtClean="0"/>
              <a:t> </a:t>
            </a:r>
            <a:endParaRPr lang="en-CA" dirty="0"/>
          </a:p>
          <a:p>
            <a:r>
              <a:rPr lang="en-CA" b="1" dirty="0" smtClean="0">
                <a:solidFill>
                  <a:srgbClr val="FF0000"/>
                </a:solidFill>
              </a:rPr>
              <a:t>Can EBC guidelines be issued in </a:t>
            </a:r>
            <a:r>
              <a:rPr lang="en-CA" b="1" dirty="0" err="1" smtClean="0">
                <a:solidFill>
                  <a:srgbClr val="FF0000"/>
                </a:solidFill>
              </a:rPr>
              <a:t>hemophilia</a:t>
            </a:r>
            <a:r>
              <a:rPr lang="en-CA" b="1" dirty="0" smtClean="0">
                <a:solidFill>
                  <a:srgbClr val="FF0000"/>
                </a:solidFill>
              </a:rPr>
              <a:t>? </a:t>
            </a:r>
            <a:endParaRPr lang="en-CA" dirty="0">
              <a:solidFill>
                <a:srgbClr val="FF0000"/>
              </a:solidFill>
            </a:endParaRPr>
          </a:p>
          <a:p>
            <a:r>
              <a:rPr lang="en-CA" b="1" dirty="0" smtClean="0"/>
              <a:t>Is the </a:t>
            </a:r>
            <a:r>
              <a:rPr lang="en-CA" b="1" dirty="0" err="1" smtClean="0"/>
              <a:t>hemophilia</a:t>
            </a:r>
            <a:r>
              <a:rPr lang="en-CA" b="1" dirty="0" smtClean="0"/>
              <a:t> community going toward EBC? </a:t>
            </a:r>
            <a:endParaRPr lang="en-US" dirty="0" smtClean="0"/>
          </a:p>
          <a:p>
            <a:pPr>
              <a:lnSpc>
                <a:spcPct val="150000"/>
              </a:lnSpc>
            </a:pPr>
            <a:endParaRPr lang="en-US" dirty="0"/>
          </a:p>
        </p:txBody>
      </p:sp>
    </p:spTree>
    <p:extLst>
      <p:ext uri="{BB962C8B-B14F-4D97-AF65-F5344CB8AC3E}">
        <p14:creationId xmlns:p14="http://schemas.microsoft.com/office/powerpoint/2010/main" val="36871204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WFH guidelines</a:t>
            </a:r>
            <a:endParaRPr lang="en-US" dirty="0"/>
          </a:p>
        </p:txBody>
      </p:sp>
      <p:sp>
        <p:nvSpPr>
          <p:cNvPr id="3" name="Content Placeholder 2"/>
          <p:cNvSpPr>
            <a:spLocks noGrp="1"/>
          </p:cNvSpPr>
          <p:nvPr>
            <p:ph idx="1"/>
          </p:nvPr>
        </p:nvSpPr>
        <p:spPr/>
        <p:txBody>
          <a:bodyPr>
            <a:normAutofit fontScale="92500" lnSpcReduction="10000"/>
          </a:bodyPr>
          <a:lstStyle/>
          <a:p>
            <a:r>
              <a:rPr lang="en-US" sz="2400" dirty="0" err="1"/>
              <a:t>Srivastava</a:t>
            </a:r>
            <a:r>
              <a:rPr lang="en-US" sz="2400" dirty="0"/>
              <a:t>, </a:t>
            </a:r>
            <a:r>
              <a:rPr lang="en-US" sz="2400" dirty="0" smtClean="0"/>
              <a:t>A, </a:t>
            </a:r>
            <a:r>
              <a:rPr lang="en-US" sz="2400" dirty="0"/>
              <a:t>Brewer, </a:t>
            </a:r>
            <a:r>
              <a:rPr lang="en-US" sz="2400" dirty="0" smtClean="0"/>
              <a:t>A, </a:t>
            </a:r>
            <a:r>
              <a:rPr lang="en-US" sz="2400" dirty="0" err="1"/>
              <a:t>Mauser-Bunschoten</a:t>
            </a:r>
            <a:r>
              <a:rPr lang="en-US" sz="2400" dirty="0"/>
              <a:t>, E.P., Key, N.S., Kitchen, S., </a:t>
            </a:r>
            <a:r>
              <a:rPr lang="en-US" sz="2400" dirty="0" err="1"/>
              <a:t>Llinas</a:t>
            </a:r>
            <a:r>
              <a:rPr lang="en-US" sz="2400" dirty="0"/>
              <a:t>, A., </a:t>
            </a:r>
            <a:r>
              <a:rPr lang="en-US" sz="2400" dirty="0" err="1"/>
              <a:t>Ludlam</a:t>
            </a:r>
            <a:r>
              <a:rPr lang="en-US" sz="2400" dirty="0"/>
              <a:t>, C</a:t>
            </a:r>
            <a:r>
              <a:rPr lang="en-US" sz="2400" dirty="0" smtClean="0"/>
              <a:t>., </a:t>
            </a:r>
            <a:r>
              <a:rPr lang="en-US" sz="2400" dirty="0" err="1"/>
              <a:t>Mahlangu</a:t>
            </a:r>
            <a:r>
              <a:rPr lang="en-US" sz="2400" dirty="0"/>
              <a:t>, J.N., Mulder, K., Poon, M.C. &amp; Street, </a:t>
            </a:r>
            <a:r>
              <a:rPr lang="en-US" sz="2400" dirty="0" smtClean="0"/>
              <a:t>A.</a:t>
            </a:r>
          </a:p>
          <a:p>
            <a:pPr lvl="1"/>
            <a:r>
              <a:rPr lang="en-US" sz="2000" dirty="0" err="1" smtClean="0"/>
              <a:t>Haemophilia</a:t>
            </a:r>
            <a:r>
              <a:rPr lang="en-US" sz="2000" dirty="0" smtClean="0"/>
              <a:t> 2013, 19</a:t>
            </a:r>
            <a:r>
              <a:rPr lang="en-US" sz="2000" dirty="0"/>
              <a:t>, e1–e47</a:t>
            </a:r>
            <a:r>
              <a:rPr lang="en-US" sz="2000" dirty="0" smtClean="0"/>
              <a:t>.</a:t>
            </a:r>
          </a:p>
          <a:p>
            <a:pPr marL="0" indent="0">
              <a:buNone/>
            </a:pPr>
            <a:endParaRPr lang="en-US" sz="2400" dirty="0"/>
          </a:p>
          <a:p>
            <a:r>
              <a:rPr lang="en-US" sz="2400" b="1" dirty="0"/>
              <a:t>3. Examination of </a:t>
            </a:r>
            <a:r>
              <a:rPr lang="en-US" sz="2400" b="1" dirty="0" smtClean="0"/>
              <a:t>Guidelines [</a:t>
            </a:r>
            <a:r>
              <a:rPr lang="en-US" sz="2200" i="1" dirty="0" smtClean="0"/>
              <a:t>from the </a:t>
            </a:r>
            <a:r>
              <a:rPr lang="en-US" sz="2200" i="1" dirty="0"/>
              <a:t>IQWIG Rapid </a:t>
            </a:r>
            <a:r>
              <a:rPr lang="en-US" sz="2200" i="1" dirty="0" smtClean="0"/>
              <a:t>Report</a:t>
            </a:r>
            <a:r>
              <a:rPr lang="en-US" sz="2400" dirty="0" smtClean="0"/>
              <a:t>]</a:t>
            </a:r>
            <a:endParaRPr lang="en-US" sz="2400" dirty="0"/>
          </a:p>
          <a:p>
            <a:pPr lvl="1"/>
            <a:r>
              <a:rPr lang="en-US" sz="2000" dirty="0"/>
              <a:t>There are 13 treatment guidelines. Only three are evidence based. But most of the guidelines are in line with the results of the report.</a:t>
            </a:r>
          </a:p>
          <a:p>
            <a:pPr lvl="1"/>
            <a:r>
              <a:rPr lang="en-US" sz="2000" dirty="0">
                <a:solidFill>
                  <a:srgbClr val="FF0000"/>
                </a:solidFill>
              </a:rPr>
              <a:t>The WFH treatment guidelines from 2012 were considered as “not evidence based</a:t>
            </a:r>
            <a:r>
              <a:rPr lang="en-US" sz="2000" dirty="0" smtClean="0">
                <a:solidFill>
                  <a:srgbClr val="FF0000"/>
                </a:solidFill>
              </a:rPr>
              <a:t>”</a:t>
            </a:r>
            <a:endParaRPr lang="en-US" sz="2000" dirty="0">
              <a:solidFill>
                <a:srgbClr val="FF0000"/>
              </a:solidFill>
            </a:endParaRPr>
          </a:p>
        </p:txBody>
      </p:sp>
    </p:spTree>
    <p:extLst>
      <p:ext uri="{BB962C8B-B14F-4D97-AF65-F5344CB8AC3E}">
        <p14:creationId xmlns:p14="http://schemas.microsoft.com/office/powerpoint/2010/main" val="3347716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Guidelines in rare diseases</a:t>
            </a:r>
            <a:endParaRPr lang="en-US" dirty="0"/>
          </a:p>
        </p:txBody>
      </p:sp>
      <p:sp>
        <p:nvSpPr>
          <p:cNvPr id="3" name="Content Placeholder 2"/>
          <p:cNvSpPr>
            <a:spLocks noGrp="1"/>
          </p:cNvSpPr>
          <p:nvPr>
            <p:ph idx="1"/>
          </p:nvPr>
        </p:nvSpPr>
        <p:spPr/>
        <p:txBody>
          <a:bodyPr>
            <a:normAutofit/>
          </a:bodyPr>
          <a:lstStyle/>
          <a:p>
            <a:r>
              <a:rPr lang="en-US" dirty="0" smtClean="0"/>
              <a:t>Developing </a:t>
            </a:r>
            <a:r>
              <a:rPr lang="en-US" dirty="0"/>
              <a:t>methodology for the creation of clinical practice guidelines for rare diseases: A report from RARE-</a:t>
            </a:r>
            <a:r>
              <a:rPr lang="en-US" dirty="0" smtClean="0"/>
              <a:t>Best Practices.</a:t>
            </a:r>
          </a:p>
          <a:p>
            <a:pPr lvl="1"/>
            <a:r>
              <a:rPr lang="en-US" sz="2400" dirty="0" err="1" smtClean="0"/>
              <a:t>Pai</a:t>
            </a:r>
            <a:r>
              <a:rPr lang="en-US" sz="2400" dirty="0"/>
              <a:t>, M., Iorio, A., </a:t>
            </a:r>
            <a:r>
              <a:rPr lang="en-US" sz="2400" dirty="0" err="1"/>
              <a:t>Meerpohl</a:t>
            </a:r>
            <a:r>
              <a:rPr lang="en-US" sz="2400" dirty="0"/>
              <a:t>, J., </a:t>
            </a:r>
            <a:r>
              <a:rPr lang="en-US" sz="2400" dirty="0" err="1"/>
              <a:t>Taruscio</a:t>
            </a:r>
            <a:r>
              <a:rPr lang="en-US" sz="2400" dirty="0"/>
              <a:t>, D., </a:t>
            </a:r>
            <a:r>
              <a:rPr lang="en-US" sz="2400" dirty="0" err="1"/>
              <a:t>Laricchiuta</a:t>
            </a:r>
            <a:r>
              <a:rPr lang="en-US" sz="2400" dirty="0"/>
              <a:t>, P., </a:t>
            </a:r>
            <a:r>
              <a:rPr lang="en-US" sz="2400" dirty="0" err="1"/>
              <a:t>Mincarone</a:t>
            </a:r>
            <a:r>
              <a:rPr lang="en-US" sz="2400" dirty="0"/>
              <a:t>, P., </a:t>
            </a:r>
            <a:r>
              <a:rPr lang="en-US" sz="2400" dirty="0" err="1"/>
              <a:t>Morciano</a:t>
            </a:r>
            <a:r>
              <a:rPr lang="en-US" sz="2400" dirty="0"/>
              <a:t>, C., Leo, C.G., Sabina, S., </a:t>
            </a:r>
            <a:r>
              <a:rPr lang="en-US" sz="2400" dirty="0" err="1"/>
              <a:t>Akl</a:t>
            </a:r>
            <a:r>
              <a:rPr lang="en-US" sz="2400" dirty="0"/>
              <a:t>, E., </a:t>
            </a:r>
            <a:r>
              <a:rPr lang="en-US" sz="2400" dirty="0" err="1"/>
              <a:t>Treweek</a:t>
            </a:r>
            <a:r>
              <a:rPr lang="en-US" sz="2400" dirty="0"/>
              <a:t>, S., </a:t>
            </a:r>
            <a:r>
              <a:rPr lang="en-US" sz="2400" dirty="0" err="1"/>
              <a:t>Djulbegovic</a:t>
            </a:r>
            <a:r>
              <a:rPr lang="en-US" sz="2400" dirty="0"/>
              <a:t>, B. &amp; </a:t>
            </a:r>
            <a:r>
              <a:rPr lang="en-US" sz="2400" dirty="0" err="1"/>
              <a:t>Schunemann</a:t>
            </a:r>
            <a:r>
              <a:rPr lang="en-US" sz="2400" dirty="0"/>
              <a:t>, </a:t>
            </a:r>
            <a:r>
              <a:rPr lang="en-US" sz="2400" dirty="0" smtClean="0"/>
              <a:t>H.</a:t>
            </a:r>
          </a:p>
          <a:p>
            <a:pPr lvl="1"/>
            <a:r>
              <a:rPr lang="en-US" dirty="0" smtClean="0"/>
              <a:t>Rare </a:t>
            </a:r>
            <a:r>
              <a:rPr lang="en-US" dirty="0"/>
              <a:t>Diseases, </a:t>
            </a:r>
            <a:r>
              <a:rPr lang="en-US" dirty="0" smtClean="0"/>
              <a:t>2015, 3</a:t>
            </a:r>
            <a:r>
              <a:rPr lang="en-US" dirty="0"/>
              <a:t>, e1058463.</a:t>
            </a:r>
          </a:p>
        </p:txBody>
      </p:sp>
    </p:spTree>
    <p:extLst>
      <p:ext uri="{BB962C8B-B14F-4D97-AF65-F5344CB8AC3E}">
        <p14:creationId xmlns:p14="http://schemas.microsoft.com/office/powerpoint/2010/main" val="2863274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fontScale="92500" lnSpcReduction="20000"/>
          </a:bodyPr>
          <a:lstStyle/>
          <a:p>
            <a:r>
              <a:rPr lang="en-CA" b="1" dirty="0">
                <a:solidFill>
                  <a:srgbClr val="000000"/>
                </a:solidFill>
              </a:rPr>
              <a:t>What is evidence based </a:t>
            </a:r>
            <a:r>
              <a:rPr lang="en-CA" b="1" dirty="0" smtClean="0">
                <a:solidFill>
                  <a:srgbClr val="000000"/>
                </a:solidFill>
              </a:rPr>
              <a:t>care (EBC) ? </a:t>
            </a:r>
            <a:endParaRPr lang="en-CA" dirty="0">
              <a:solidFill>
                <a:srgbClr val="000000"/>
              </a:solidFill>
            </a:endParaRPr>
          </a:p>
          <a:p>
            <a:r>
              <a:rPr lang="en-CA" b="1" dirty="0">
                <a:solidFill>
                  <a:srgbClr val="000000"/>
                </a:solidFill>
              </a:rPr>
              <a:t>What are the </a:t>
            </a:r>
            <a:r>
              <a:rPr lang="en-CA" b="1" dirty="0" smtClean="0">
                <a:solidFill>
                  <a:srgbClr val="000000"/>
                </a:solidFill>
              </a:rPr>
              <a:t>key components of </a:t>
            </a:r>
            <a:r>
              <a:rPr lang="en-CA" b="1" dirty="0">
                <a:solidFill>
                  <a:srgbClr val="000000"/>
                </a:solidFill>
              </a:rPr>
              <a:t>EBC? </a:t>
            </a:r>
            <a:endParaRPr lang="en-CA" dirty="0">
              <a:solidFill>
                <a:srgbClr val="000000"/>
              </a:solidFill>
            </a:endParaRPr>
          </a:p>
          <a:p>
            <a:r>
              <a:rPr lang="en-CA" b="1" dirty="0" smtClean="0"/>
              <a:t>Is the EBC framework a value for </a:t>
            </a:r>
            <a:r>
              <a:rPr lang="en-CA" b="1" dirty="0" err="1" smtClean="0"/>
              <a:t>hemophilia</a:t>
            </a:r>
            <a:r>
              <a:rPr lang="en-CA" b="1" dirty="0" smtClean="0"/>
              <a:t>?</a:t>
            </a:r>
            <a:r>
              <a:rPr lang="en-CA" b="1" dirty="0" smtClean="0">
                <a:solidFill>
                  <a:srgbClr val="FF0000"/>
                </a:solidFill>
              </a:rPr>
              <a:t> </a:t>
            </a:r>
            <a:endParaRPr lang="en-CA" dirty="0">
              <a:solidFill>
                <a:srgbClr val="FF0000"/>
              </a:solidFill>
            </a:endParaRPr>
          </a:p>
          <a:p>
            <a:r>
              <a:rPr lang="en-CA" b="1" dirty="0" smtClean="0"/>
              <a:t>Can the EBC framework </a:t>
            </a:r>
            <a:r>
              <a:rPr lang="en-CA" b="1" dirty="0"/>
              <a:t>be applied to haemophilia</a:t>
            </a:r>
            <a:r>
              <a:rPr lang="en-CA" b="1" dirty="0" smtClean="0"/>
              <a:t>?</a:t>
            </a:r>
            <a:r>
              <a:rPr lang="en-CA" dirty="0" smtClean="0"/>
              <a:t> </a:t>
            </a:r>
            <a:endParaRPr lang="en-CA" dirty="0"/>
          </a:p>
          <a:p>
            <a:r>
              <a:rPr lang="en-CA" b="1" dirty="0" smtClean="0"/>
              <a:t>Can EBC guidelines be issued in </a:t>
            </a:r>
            <a:r>
              <a:rPr lang="en-CA" b="1" dirty="0" err="1" smtClean="0"/>
              <a:t>hemophilia</a:t>
            </a:r>
            <a:r>
              <a:rPr lang="en-CA" b="1" dirty="0" smtClean="0"/>
              <a:t>? </a:t>
            </a:r>
            <a:endParaRPr lang="en-CA" dirty="0"/>
          </a:p>
          <a:p>
            <a:r>
              <a:rPr lang="en-CA" b="1" dirty="0" smtClean="0">
                <a:solidFill>
                  <a:srgbClr val="FF0000"/>
                </a:solidFill>
              </a:rPr>
              <a:t>Is the </a:t>
            </a:r>
            <a:r>
              <a:rPr lang="en-CA" b="1" dirty="0" err="1" smtClean="0">
                <a:solidFill>
                  <a:srgbClr val="FF0000"/>
                </a:solidFill>
              </a:rPr>
              <a:t>hemophilia</a:t>
            </a:r>
            <a:r>
              <a:rPr lang="en-CA" b="1" dirty="0" smtClean="0">
                <a:solidFill>
                  <a:srgbClr val="FF0000"/>
                </a:solidFill>
              </a:rPr>
              <a:t> community going toward EBC? </a:t>
            </a:r>
            <a:endParaRPr lang="en-US" dirty="0" smtClean="0">
              <a:solidFill>
                <a:srgbClr val="FF0000"/>
              </a:solidFill>
            </a:endParaRPr>
          </a:p>
          <a:p>
            <a:pPr>
              <a:lnSpc>
                <a:spcPct val="150000"/>
              </a:lnSpc>
            </a:pPr>
            <a:endParaRPr lang="en-US" dirty="0"/>
          </a:p>
        </p:txBody>
      </p:sp>
    </p:spTree>
    <p:extLst>
      <p:ext uri="{BB962C8B-B14F-4D97-AF65-F5344CB8AC3E}">
        <p14:creationId xmlns:p14="http://schemas.microsoft.com/office/powerpoint/2010/main" val="36871204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home message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23570990"/>
              </p:ext>
            </p:extLst>
          </p:nvPr>
        </p:nvGraphicFramePr>
        <p:xfrm>
          <a:off x="457201" y="1355372"/>
          <a:ext cx="8229599" cy="2926080"/>
        </p:xfrm>
        <a:graphic>
          <a:graphicData uri="http://schemas.openxmlformats.org/drawingml/2006/table">
            <a:tbl>
              <a:tblPr firstRow="1" bandRow="1">
                <a:tableStyleId>{5C22544A-7EE6-4342-B048-85BDC9FD1C3A}</a:tableStyleId>
              </a:tblPr>
              <a:tblGrid>
                <a:gridCol w="2012243"/>
                <a:gridCol w="1749778"/>
                <a:gridCol w="1599072"/>
                <a:gridCol w="1456266"/>
                <a:gridCol w="1412240"/>
              </a:tblGrid>
              <a:tr h="370840">
                <a:tc>
                  <a:txBody>
                    <a:bodyPr/>
                    <a:lstStyle/>
                    <a:p>
                      <a:r>
                        <a:rPr lang="en-US" sz="2400" dirty="0" smtClean="0"/>
                        <a:t>Item</a:t>
                      </a:r>
                      <a:endParaRPr lang="en-US" sz="2400" dirty="0"/>
                    </a:p>
                  </a:txBody>
                  <a:tcPr/>
                </a:tc>
                <a:tc>
                  <a:txBody>
                    <a:bodyPr/>
                    <a:lstStyle/>
                    <a:p>
                      <a:pPr algn="ctr"/>
                      <a:r>
                        <a:rPr lang="en-US" sz="2400" dirty="0" smtClean="0"/>
                        <a:t>Adopted</a:t>
                      </a:r>
                      <a:endParaRPr lang="en-US" sz="2400" dirty="0"/>
                    </a:p>
                  </a:txBody>
                  <a:tcPr/>
                </a:tc>
                <a:tc>
                  <a:txBody>
                    <a:bodyPr/>
                    <a:lstStyle/>
                    <a:p>
                      <a:pPr algn="ctr"/>
                      <a:r>
                        <a:rPr lang="en-US" sz="2400" dirty="0" smtClean="0"/>
                        <a:t>Feasible</a:t>
                      </a:r>
                      <a:endParaRPr lang="en-US" sz="2400" dirty="0"/>
                    </a:p>
                  </a:txBody>
                  <a:tcPr/>
                </a:tc>
                <a:tc>
                  <a:txBody>
                    <a:bodyPr/>
                    <a:lstStyle/>
                    <a:p>
                      <a:pPr algn="ctr"/>
                      <a:r>
                        <a:rPr lang="en-US" sz="2400" dirty="0" smtClean="0"/>
                        <a:t>Value</a:t>
                      </a:r>
                      <a:endParaRPr lang="en-US" sz="2400" dirty="0"/>
                    </a:p>
                  </a:txBody>
                  <a:tcPr/>
                </a:tc>
                <a:tc>
                  <a:txBody>
                    <a:bodyPr/>
                    <a:lstStyle/>
                    <a:p>
                      <a:pPr algn="ctr"/>
                      <a:r>
                        <a:rPr lang="en-US" sz="2400" dirty="0" smtClean="0"/>
                        <a:t>Potential</a:t>
                      </a:r>
                      <a:endParaRPr lang="en-US" sz="2400" dirty="0"/>
                    </a:p>
                  </a:txBody>
                  <a:tcPr/>
                </a:tc>
              </a:tr>
              <a:tr h="370840">
                <a:tc>
                  <a:txBody>
                    <a:bodyPr/>
                    <a:lstStyle/>
                    <a:p>
                      <a:r>
                        <a:rPr lang="en-US" sz="2400" dirty="0" smtClean="0"/>
                        <a:t>Robust study</a:t>
                      </a:r>
                      <a:r>
                        <a:rPr lang="en-US" sz="2400" baseline="0" dirty="0" smtClean="0"/>
                        <a:t> design</a:t>
                      </a:r>
                      <a:endParaRPr lang="en-US" sz="2400"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r>
              <a:tr h="370840">
                <a:tc>
                  <a:txBody>
                    <a:bodyPr/>
                    <a:lstStyle/>
                    <a:p>
                      <a:r>
                        <a:rPr lang="en-US" sz="2400" dirty="0" smtClean="0"/>
                        <a:t>Comparative effectiveness</a:t>
                      </a:r>
                      <a:endParaRPr lang="en-US" sz="2400"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r>
              <a:tr h="370840">
                <a:tc>
                  <a:txBody>
                    <a:bodyPr/>
                    <a:lstStyle/>
                    <a:p>
                      <a:r>
                        <a:rPr lang="en-US" sz="2400" dirty="0" smtClean="0"/>
                        <a:t>Rigorous</a:t>
                      </a:r>
                      <a:r>
                        <a:rPr lang="en-US" sz="2400" baseline="0" dirty="0" smtClean="0"/>
                        <a:t> </a:t>
                      </a:r>
                      <a:r>
                        <a:rPr lang="en-US" sz="2400" dirty="0" smtClean="0"/>
                        <a:t>EBP guidelines</a:t>
                      </a:r>
                      <a:endParaRPr lang="en-US" sz="2400"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32704100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home message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95475332"/>
              </p:ext>
            </p:extLst>
          </p:nvPr>
        </p:nvGraphicFramePr>
        <p:xfrm>
          <a:off x="457201" y="1355372"/>
          <a:ext cx="8229599" cy="2926080"/>
        </p:xfrm>
        <a:graphic>
          <a:graphicData uri="http://schemas.openxmlformats.org/drawingml/2006/table">
            <a:tbl>
              <a:tblPr firstRow="1" bandRow="1">
                <a:tableStyleId>{5C22544A-7EE6-4342-B048-85BDC9FD1C3A}</a:tableStyleId>
              </a:tblPr>
              <a:tblGrid>
                <a:gridCol w="2012243"/>
                <a:gridCol w="1749778"/>
                <a:gridCol w="1599072"/>
                <a:gridCol w="1456266"/>
                <a:gridCol w="1412240"/>
              </a:tblGrid>
              <a:tr h="370840">
                <a:tc>
                  <a:txBody>
                    <a:bodyPr/>
                    <a:lstStyle/>
                    <a:p>
                      <a:r>
                        <a:rPr lang="en-US" sz="2400" dirty="0" smtClean="0"/>
                        <a:t>Item</a:t>
                      </a:r>
                      <a:endParaRPr lang="en-US" sz="2400" dirty="0"/>
                    </a:p>
                  </a:txBody>
                  <a:tcPr/>
                </a:tc>
                <a:tc>
                  <a:txBody>
                    <a:bodyPr/>
                    <a:lstStyle/>
                    <a:p>
                      <a:pPr algn="ctr"/>
                      <a:r>
                        <a:rPr lang="en-US" sz="2400" dirty="0" smtClean="0"/>
                        <a:t>Adopted</a:t>
                      </a:r>
                      <a:endParaRPr lang="en-US" sz="2400" dirty="0"/>
                    </a:p>
                  </a:txBody>
                  <a:tcPr/>
                </a:tc>
                <a:tc>
                  <a:txBody>
                    <a:bodyPr/>
                    <a:lstStyle/>
                    <a:p>
                      <a:pPr algn="ctr"/>
                      <a:r>
                        <a:rPr lang="en-US" sz="2400" dirty="0" smtClean="0"/>
                        <a:t>Feasible</a:t>
                      </a:r>
                      <a:endParaRPr lang="en-US" sz="2400" dirty="0"/>
                    </a:p>
                  </a:txBody>
                  <a:tcPr/>
                </a:tc>
                <a:tc>
                  <a:txBody>
                    <a:bodyPr/>
                    <a:lstStyle/>
                    <a:p>
                      <a:pPr algn="ctr"/>
                      <a:r>
                        <a:rPr lang="en-US" sz="2400" dirty="0" smtClean="0"/>
                        <a:t>Value</a:t>
                      </a:r>
                      <a:endParaRPr lang="en-US" sz="2400" dirty="0"/>
                    </a:p>
                  </a:txBody>
                  <a:tcPr/>
                </a:tc>
                <a:tc>
                  <a:txBody>
                    <a:bodyPr/>
                    <a:lstStyle/>
                    <a:p>
                      <a:pPr algn="ctr"/>
                      <a:r>
                        <a:rPr lang="en-US" sz="2400" dirty="0" smtClean="0"/>
                        <a:t>Potential</a:t>
                      </a:r>
                      <a:endParaRPr lang="en-US" sz="2400" dirty="0"/>
                    </a:p>
                  </a:txBody>
                  <a:tcPr/>
                </a:tc>
              </a:tr>
              <a:tr h="370840">
                <a:tc>
                  <a:txBody>
                    <a:bodyPr/>
                    <a:lstStyle/>
                    <a:p>
                      <a:r>
                        <a:rPr lang="en-US" sz="2400" dirty="0" smtClean="0"/>
                        <a:t>Robust study</a:t>
                      </a:r>
                      <a:r>
                        <a:rPr lang="en-US" sz="2400" baseline="0" dirty="0" smtClean="0"/>
                        <a:t> design</a:t>
                      </a:r>
                      <a:endParaRPr lang="en-US" sz="2400" dirty="0"/>
                    </a:p>
                  </a:txBody>
                  <a:tcPr/>
                </a:tc>
                <a:tc>
                  <a:txBody>
                    <a:bodyPr/>
                    <a:lstStyle/>
                    <a:p>
                      <a:pPr algn="ctr"/>
                      <a:r>
                        <a:rPr lang="en-US" sz="2400" dirty="0" smtClean="0"/>
                        <a:t>Sometimes</a:t>
                      </a:r>
                      <a:endParaRPr lang="en-US" sz="2400" dirty="0"/>
                    </a:p>
                  </a:txBody>
                  <a:tcPr/>
                </a:tc>
                <a:tc>
                  <a:txBody>
                    <a:bodyPr/>
                    <a:lstStyle/>
                    <a:p>
                      <a:pPr algn="ctr"/>
                      <a:r>
                        <a:rPr lang="en-US" sz="2400" dirty="0" smtClean="0"/>
                        <a:t>Sometimes</a:t>
                      </a:r>
                      <a:endParaRPr lang="en-US" sz="2400" dirty="0"/>
                    </a:p>
                  </a:txBody>
                  <a:tcPr/>
                </a:tc>
                <a:tc>
                  <a:txBody>
                    <a:bodyPr/>
                    <a:lstStyle/>
                    <a:p>
                      <a:pPr algn="ctr"/>
                      <a:r>
                        <a:rPr lang="en-US" sz="2400" dirty="0" smtClean="0"/>
                        <a:t>Moderate</a:t>
                      </a:r>
                      <a:endParaRPr lang="en-US" sz="2400" dirty="0"/>
                    </a:p>
                  </a:txBody>
                  <a:tcPr/>
                </a:tc>
                <a:tc>
                  <a:txBody>
                    <a:bodyPr/>
                    <a:lstStyle/>
                    <a:p>
                      <a:pPr algn="ctr"/>
                      <a:r>
                        <a:rPr lang="en-US" sz="2400" dirty="0" smtClean="0"/>
                        <a:t>High</a:t>
                      </a:r>
                      <a:endParaRPr lang="en-US" sz="2400" dirty="0"/>
                    </a:p>
                  </a:txBody>
                  <a:tcPr/>
                </a:tc>
              </a:tr>
              <a:tr h="370840">
                <a:tc>
                  <a:txBody>
                    <a:bodyPr/>
                    <a:lstStyle/>
                    <a:p>
                      <a:r>
                        <a:rPr lang="en-US" sz="2400" dirty="0" smtClean="0"/>
                        <a:t>Comparative effectiveness</a:t>
                      </a:r>
                      <a:endParaRPr lang="en-US" sz="2400"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r>
              <a:tr h="370840">
                <a:tc>
                  <a:txBody>
                    <a:bodyPr/>
                    <a:lstStyle/>
                    <a:p>
                      <a:r>
                        <a:rPr lang="en-US" sz="2400" dirty="0" smtClean="0"/>
                        <a:t>Rigorous</a:t>
                      </a:r>
                      <a:r>
                        <a:rPr lang="en-US" sz="2400" baseline="0" dirty="0" smtClean="0"/>
                        <a:t> </a:t>
                      </a:r>
                      <a:r>
                        <a:rPr lang="en-US" sz="2400" dirty="0" smtClean="0"/>
                        <a:t>EBP guidelines</a:t>
                      </a:r>
                      <a:endParaRPr lang="en-US" sz="2400"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10514403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home message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75598936"/>
              </p:ext>
            </p:extLst>
          </p:nvPr>
        </p:nvGraphicFramePr>
        <p:xfrm>
          <a:off x="457201" y="1355372"/>
          <a:ext cx="8229599" cy="2926080"/>
        </p:xfrm>
        <a:graphic>
          <a:graphicData uri="http://schemas.openxmlformats.org/drawingml/2006/table">
            <a:tbl>
              <a:tblPr firstRow="1" bandRow="1">
                <a:tableStyleId>{5C22544A-7EE6-4342-B048-85BDC9FD1C3A}</a:tableStyleId>
              </a:tblPr>
              <a:tblGrid>
                <a:gridCol w="2012243"/>
                <a:gridCol w="1749778"/>
                <a:gridCol w="1599072"/>
                <a:gridCol w="1456266"/>
                <a:gridCol w="1412240"/>
              </a:tblGrid>
              <a:tr h="370840">
                <a:tc>
                  <a:txBody>
                    <a:bodyPr/>
                    <a:lstStyle/>
                    <a:p>
                      <a:r>
                        <a:rPr lang="en-US" sz="2400" dirty="0" smtClean="0"/>
                        <a:t>Item</a:t>
                      </a:r>
                      <a:endParaRPr lang="en-US" sz="2400" dirty="0"/>
                    </a:p>
                  </a:txBody>
                  <a:tcPr/>
                </a:tc>
                <a:tc>
                  <a:txBody>
                    <a:bodyPr/>
                    <a:lstStyle/>
                    <a:p>
                      <a:pPr algn="ctr"/>
                      <a:r>
                        <a:rPr lang="en-US" sz="2400" dirty="0" smtClean="0"/>
                        <a:t>Adopted</a:t>
                      </a:r>
                      <a:endParaRPr lang="en-US" sz="2400" dirty="0"/>
                    </a:p>
                  </a:txBody>
                  <a:tcPr/>
                </a:tc>
                <a:tc>
                  <a:txBody>
                    <a:bodyPr/>
                    <a:lstStyle/>
                    <a:p>
                      <a:pPr algn="ctr"/>
                      <a:r>
                        <a:rPr lang="en-US" sz="2400" dirty="0" smtClean="0"/>
                        <a:t>Feasible</a:t>
                      </a:r>
                      <a:endParaRPr lang="en-US" sz="2400" dirty="0"/>
                    </a:p>
                  </a:txBody>
                  <a:tcPr/>
                </a:tc>
                <a:tc>
                  <a:txBody>
                    <a:bodyPr/>
                    <a:lstStyle/>
                    <a:p>
                      <a:pPr algn="ctr"/>
                      <a:r>
                        <a:rPr lang="en-US" sz="2400" dirty="0" smtClean="0"/>
                        <a:t>Value</a:t>
                      </a:r>
                      <a:endParaRPr lang="en-US" sz="2400" dirty="0"/>
                    </a:p>
                  </a:txBody>
                  <a:tcPr/>
                </a:tc>
                <a:tc>
                  <a:txBody>
                    <a:bodyPr/>
                    <a:lstStyle/>
                    <a:p>
                      <a:pPr algn="ctr"/>
                      <a:r>
                        <a:rPr lang="en-US" sz="2400" dirty="0" smtClean="0"/>
                        <a:t>Potential</a:t>
                      </a:r>
                      <a:endParaRPr lang="en-US" sz="2400" dirty="0"/>
                    </a:p>
                  </a:txBody>
                  <a:tcPr/>
                </a:tc>
              </a:tr>
              <a:tr h="370840">
                <a:tc>
                  <a:txBody>
                    <a:bodyPr/>
                    <a:lstStyle/>
                    <a:p>
                      <a:r>
                        <a:rPr lang="en-US" sz="2400" dirty="0" smtClean="0"/>
                        <a:t>Robust study</a:t>
                      </a:r>
                      <a:r>
                        <a:rPr lang="en-US" sz="2400" baseline="0" dirty="0" smtClean="0"/>
                        <a:t> design</a:t>
                      </a:r>
                      <a:endParaRPr lang="en-US" sz="2400" dirty="0"/>
                    </a:p>
                  </a:txBody>
                  <a:tcPr/>
                </a:tc>
                <a:tc>
                  <a:txBody>
                    <a:bodyPr/>
                    <a:lstStyle/>
                    <a:p>
                      <a:pPr algn="ctr"/>
                      <a:r>
                        <a:rPr lang="en-US" sz="2400" dirty="0" smtClean="0"/>
                        <a:t>Sometimes</a:t>
                      </a:r>
                      <a:endParaRPr lang="en-US" sz="2400" dirty="0"/>
                    </a:p>
                  </a:txBody>
                  <a:tcPr/>
                </a:tc>
                <a:tc>
                  <a:txBody>
                    <a:bodyPr/>
                    <a:lstStyle/>
                    <a:p>
                      <a:pPr algn="ctr"/>
                      <a:r>
                        <a:rPr lang="en-US" sz="2400" dirty="0" smtClean="0"/>
                        <a:t>Sometimes</a:t>
                      </a:r>
                      <a:endParaRPr lang="en-US" sz="2400" dirty="0"/>
                    </a:p>
                  </a:txBody>
                  <a:tcPr/>
                </a:tc>
                <a:tc>
                  <a:txBody>
                    <a:bodyPr/>
                    <a:lstStyle/>
                    <a:p>
                      <a:pPr algn="ctr"/>
                      <a:r>
                        <a:rPr lang="en-US" sz="2400" dirty="0" smtClean="0"/>
                        <a:t>Moderate</a:t>
                      </a:r>
                      <a:endParaRPr lang="en-US" sz="2400" dirty="0"/>
                    </a:p>
                  </a:txBody>
                  <a:tcPr/>
                </a:tc>
                <a:tc>
                  <a:txBody>
                    <a:bodyPr/>
                    <a:lstStyle/>
                    <a:p>
                      <a:pPr algn="ctr"/>
                      <a:r>
                        <a:rPr lang="en-US" sz="2400" dirty="0" smtClean="0"/>
                        <a:t>High</a:t>
                      </a:r>
                      <a:endParaRPr lang="en-US" sz="2400" dirty="0"/>
                    </a:p>
                  </a:txBody>
                  <a:tcPr/>
                </a:tc>
              </a:tr>
              <a:tr h="370840">
                <a:tc>
                  <a:txBody>
                    <a:bodyPr/>
                    <a:lstStyle/>
                    <a:p>
                      <a:r>
                        <a:rPr lang="en-US" sz="2400" dirty="0" smtClean="0"/>
                        <a:t>Comparative effectiveness</a:t>
                      </a:r>
                      <a:endParaRPr lang="en-US" sz="2400" dirty="0"/>
                    </a:p>
                  </a:txBody>
                  <a:tcPr/>
                </a:tc>
                <a:tc>
                  <a:txBody>
                    <a:bodyPr/>
                    <a:lstStyle/>
                    <a:p>
                      <a:pPr algn="ctr"/>
                      <a:r>
                        <a:rPr lang="en-US" sz="2400" dirty="0" smtClean="0"/>
                        <a:t>Rarely</a:t>
                      </a:r>
                      <a:endParaRPr lang="en-US" sz="2400" dirty="0"/>
                    </a:p>
                  </a:txBody>
                  <a:tcPr/>
                </a:tc>
                <a:tc>
                  <a:txBody>
                    <a:bodyPr/>
                    <a:lstStyle/>
                    <a:p>
                      <a:pPr algn="ctr"/>
                      <a:r>
                        <a:rPr lang="en-US" sz="2400" dirty="0" smtClean="0"/>
                        <a:t>Yes</a:t>
                      </a:r>
                      <a:endParaRPr lang="en-US" sz="2400" dirty="0"/>
                    </a:p>
                  </a:txBody>
                  <a:tcPr/>
                </a:tc>
                <a:tc>
                  <a:txBody>
                    <a:bodyPr/>
                    <a:lstStyle/>
                    <a:p>
                      <a:pPr algn="ctr"/>
                      <a:r>
                        <a:rPr lang="en-US" sz="2400" dirty="0" smtClean="0"/>
                        <a:t>High</a:t>
                      </a:r>
                      <a:endParaRPr lang="en-US" sz="2400" dirty="0"/>
                    </a:p>
                  </a:txBody>
                  <a:tcPr/>
                </a:tc>
                <a:tc>
                  <a:txBody>
                    <a:bodyPr/>
                    <a:lstStyle/>
                    <a:p>
                      <a:pPr algn="ctr"/>
                      <a:r>
                        <a:rPr lang="en-US" sz="2400" dirty="0" smtClean="0"/>
                        <a:t>High</a:t>
                      </a:r>
                      <a:endParaRPr lang="en-US" sz="2400" dirty="0"/>
                    </a:p>
                  </a:txBody>
                  <a:tcPr/>
                </a:tc>
              </a:tr>
              <a:tr h="370840">
                <a:tc>
                  <a:txBody>
                    <a:bodyPr/>
                    <a:lstStyle/>
                    <a:p>
                      <a:r>
                        <a:rPr lang="en-US" sz="2400" dirty="0" smtClean="0"/>
                        <a:t>Rigorous</a:t>
                      </a:r>
                      <a:r>
                        <a:rPr lang="en-US" sz="2400" baseline="0" dirty="0" smtClean="0"/>
                        <a:t> </a:t>
                      </a:r>
                      <a:r>
                        <a:rPr lang="en-US" sz="2400" dirty="0" smtClean="0"/>
                        <a:t>EBP guidelines</a:t>
                      </a:r>
                      <a:endParaRPr lang="en-US" sz="2400"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4073864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home message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96445131"/>
              </p:ext>
            </p:extLst>
          </p:nvPr>
        </p:nvGraphicFramePr>
        <p:xfrm>
          <a:off x="457201" y="1355372"/>
          <a:ext cx="8229599" cy="2926080"/>
        </p:xfrm>
        <a:graphic>
          <a:graphicData uri="http://schemas.openxmlformats.org/drawingml/2006/table">
            <a:tbl>
              <a:tblPr firstRow="1" bandRow="1">
                <a:tableStyleId>{5C22544A-7EE6-4342-B048-85BDC9FD1C3A}</a:tableStyleId>
              </a:tblPr>
              <a:tblGrid>
                <a:gridCol w="2012243"/>
                <a:gridCol w="1749778"/>
                <a:gridCol w="1599072"/>
                <a:gridCol w="1456266"/>
                <a:gridCol w="1412240"/>
              </a:tblGrid>
              <a:tr h="370840">
                <a:tc>
                  <a:txBody>
                    <a:bodyPr/>
                    <a:lstStyle/>
                    <a:p>
                      <a:r>
                        <a:rPr lang="en-US" sz="2400" dirty="0" smtClean="0"/>
                        <a:t>Item</a:t>
                      </a:r>
                      <a:endParaRPr lang="en-US" sz="2400" dirty="0"/>
                    </a:p>
                  </a:txBody>
                  <a:tcPr/>
                </a:tc>
                <a:tc>
                  <a:txBody>
                    <a:bodyPr/>
                    <a:lstStyle/>
                    <a:p>
                      <a:pPr algn="ctr"/>
                      <a:r>
                        <a:rPr lang="en-US" sz="2400" dirty="0" smtClean="0"/>
                        <a:t>Adopted</a:t>
                      </a:r>
                      <a:endParaRPr lang="en-US" sz="2400" dirty="0"/>
                    </a:p>
                  </a:txBody>
                  <a:tcPr/>
                </a:tc>
                <a:tc>
                  <a:txBody>
                    <a:bodyPr/>
                    <a:lstStyle/>
                    <a:p>
                      <a:pPr algn="ctr"/>
                      <a:r>
                        <a:rPr lang="en-US" sz="2400" dirty="0" smtClean="0"/>
                        <a:t>Feasible</a:t>
                      </a:r>
                      <a:endParaRPr lang="en-US" sz="2400" dirty="0"/>
                    </a:p>
                  </a:txBody>
                  <a:tcPr/>
                </a:tc>
                <a:tc>
                  <a:txBody>
                    <a:bodyPr/>
                    <a:lstStyle/>
                    <a:p>
                      <a:pPr algn="ctr"/>
                      <a:r>
                        <a:rPr lang="en-US" sz="2400" dirty="0" smtClean="0"/>
                        <a:t>Value</a:t>
                      </a:r>
                      <a:endParaRPr lang="en-US" sz="2400" dirty="0"/>
                    </a:p>
                  </a:txBody>
                  <a:tcPr/>
                </a:tc>
                <a:tc>
                  <a:txBody>
                    <a:bodyPr/>
                    <a:lstStyle/>
                    <a:p>
                      <a:pPr algn="ctr"/>
                      <a:r>
                        <a:rPr lang="en-US" sz="2400" dirty="0" smtClean="0"/>
                        <a:t>Potential</a:t>
                      </a:r>
                      <a:endParaRPr lang="en-US" sz="2400" dirty="0"/>
                    </a:p>
                  </a:txBody>
                  <a:tcPr/>
                </a:tc>
              </a:tr>
              <a:tr h="370840">
                <a:tc>
                  <a:txBody>
                    <a:bodyPr/>
                    <a:lstStyle/>
                    <a:p>
                      <a:r>
                        <a:rPr lang="en-US" sz="2400" dirty="0" smtClean="0"/>
                        <a:t>Robust study</a:t>
                      </a:r>
                      <a:r>
                        <a:rPr lang="en-US" sz="2400" baseline="0" dirty="0" smtClean="0"/>
                        <a:t> design</a:t>
                      </a:r>
                      <a:endParaRPr lang="en-US" sz="2400" dirty="0"/>
                    </a:p>
                  </a:txBody>
                  <a:tcPr/>
                </a:tc>
                <a:tc>
                  <a:txBody>
                    <a:bodyPr/>
                    <a:lstStyle/>
                    <a:p>
                      <a:pPr algn="ctr"/>
                      <a:r>
                        <a:rPr lang="en-US" sz="2400" dirty="0" smtClean="0"/>
                        <a:t>Sometimes</a:t>
                      </a:r>
                      <a:endParaRPr lang="en-US" sz="2400" dirty="0"/>
                    </a:p>
                  </a:txBody>
                  <a:tcPr/>
                </a:tc>
                <a:tc>
                  <a:txBody>
                    <a:bodyPr/>
                    <a:lstStyle/>
                    <a:p>
                      <a:pPr algn="ctr"/>
                      <a:r>
                        <a:rPr lang="en-US" sz="2400" dirty="0" smtClean="0"/>
                        <a:t>Sometimes</a:t>
                      </a:r>
                      <a:endParaRPr lang="en-US" sz="2400" dirty="0"/>
                    </a:p>
                  </a:txBody>
                  <a:tcPr/>
                </a:tc>
                <a:tc>
                  <a:txBody>
                    <a:bodyPr/>
                    <a:lstStyle/>
                    <a:p>
                      <a:pPr algn="ctr"/>
                      <a:r>
                        <a:rPr lang="en-US" sz="2400" dirty="0" smtClean="0"/>
                        <a:t>Moderate</a:t>
                      </a:r>
                      <a:endParaRPr lang="en-US" sz="2400" dirty="0"/>
                    </a:p>
                  </a:txBody>
                  <a:tcPr/>
                </a:tc>
                <a:tc>
                  <a:txBody>
                    <a:bodyPr/>
                    <a:lstStyle/>
                    <a:p>
                      <a:pPr algn="ctr"/>
                      <a:r>
                        <a:rPr lang="en-US" sz="2400" dirty="0" smtClean="0"/>
                        <a:t>High</a:t>
                      </a:r>
                      <a:endParaRPr lang="en-US" sz="2400" dirty="0"/>
                    </a:p>
                  </a:txBody>
                  <a:tcPr/>
                </a:tc>
              </a:tr>
              <a:tr h="370840">
                <a:tc>
                  <a:txBody>
                    <a:bodyPr/>
                    <a:lstStyle/>
                    <a:p>
                      <a:r>
                        <a:rPr lang="en-US" sz="2400" dirty="0" smtClean="0"/>
                        <a:t>Comparative effectiveness</a:t>
                      </a:r>
                      <a:endParaRPr lang="en-US" sz="2400" dirty="0"/>
                    </a:p>
                  </a:txBody>
                  <a:tcPr/>
                </a:tc>
                <a:tc>
                  <a:txBody>
                    <a:bodyPr/>
                    <a:lstStyle/>
                    <a:p>
                      <a:pPr algn="ctr"/>
                      <a:r>
                        <a:rPr lang="en-US" sz="2400" dirty="0" smtClean="0"/>
                        <a:t>Rarely</a:t>
                      </a:r>
                      <a:endParaRPr lang="en-US" sz="2400" dirty="0"/>
                    </a:p>
                  </a:txBody>
                  <a:tcPr/>
                </a:tc>
                <a:tc>
                  <a:txBody>
                    <a:bodyPr/>
                    <a:lstStyle/>
                    <a:p>
                      <a:pPr algn="ctr"/>
                      <a:r>
                        <a:rPr lang="en-US" sz="2400" dirty="0" smtClean="0"/>
                        <a:t>Yes</a:t>
                      </a:r>
                      <a:endParaRPr lang="en-US" sz="2400" dirty="0"/>
                    </a:p>
                  </a:txBody>
                  <a:tcPr/>
                </a:tc>
                <a:tc>
                  <a:txBody>
                    <a:bodyPr/>
                    <a:lstStyle/>
                    <a:p>
                      <a:pPr algn="ctr"/>
                      <a:r>
                        <a:rPr lang="en-US" sz="2400" dirty="0" smtClean="0"/>
                        <a:t>High</a:t>
                      </a:r>
                      <a:endParaRPr lang="en-US" sz="2400" dirty="0"/>
                    </a:p>
                  </a:txBody>
                  <a:tcPr/>
                </a:tc>
                <a:tc>
                  <a:txBody>
                    <a:bodyPr/>
                    <a:lstStyle/>
                    <a:p>
                      <a:pPr algn="ctr"/>
                      <a:r>
                        <a:rPr lang="en-US" sz="2400" dirty="0" smtClean="0"/>
                        <a:t>High</a:t>
                      </a:r>
                      <a:endParaRPr lang="en-US" sz="2400" dirty="0"/>
                    </a:p>
                  </a:txBody>
                  <a:tcPr/>
                </a:tc>
              </a:tr>
              <a:tr h="370840">
                <a:tc>
                  <a:txBody>
                    <a:bodyPr/>
                    <a:lstStyle/>
                    <a:p>
                      <a:r>
                        <a:rPr lang="en-US" sz="2400" dirty="0" smtClean="0"/>
                        <a:t>Rigorous</a:t>
                      </a:r>
                      <a:r>
                        <a:rPr lang="en-US" sz="2400" baseline="0" dirty="0" smtClean="0"/>
                        <a:t> </a:t>
                      </a:r>
                      <a:r>
                        <a:rPr lang="en-US" sz="2400" dirty="0" smtClean="0"/>
                        <a:t>EBP guidelines</a:t>
                      </a:r>
                      <a:endParaRPr lang="en-US" sz="2400" dirty="0"/>
                    </a:p>
                  </a:txBody>
                  <a:tcPr/>
                </a:tc>
                <a:tc>
                  <a:txBody>
                    <a:bodyPr/>
                    <a:lstStyle/>
                    <a:p>
                      <a:pPr algn="ctr"/>
                      <a:r>
                        <a:rPr lang="en-US" sz="2400" dirty="0" smtClean="0"/>
                        <a:t>Rarely</a:t>
                      </a:r>
                      <a:endParaRPr lang="en-US" sz="2400" dirty="0"/>
                    </a:p>
                  </a:txBody>
                  <a:tcPr/>
                </a:tc>
                <a:tc>
                  <a:txBody>
                    <a:bodyPr/>
                    <a:lstStyle/>
                    <a:p>
                      <a:pPr algn="ctr"/>
                      <a:r>
                        <a:rPr lang="en-US" sz="2400" dirty="0" smtClean="0"/>
                        <a:t>YES</a:t>
                      </a:r>
                      <a:endParaRPr lang="en-US" sz="2400" dirty="0"/>
                    </a:p>
                  </a:txBody>
                  <a:tcPr/>
                </a:tc>
                <a:tc>
                  <a:txBody>
                    <a:bodyPr/>
                    <a:lstStyle/>
                    <a:p>
                      <a:pPr algn="ctr"/>
                      <a:r>
                        <a:rPr lang="en-US" sz="2400" dirty="0" smtClean="0"/>
                        <a:t>High</a:t>
                      </a:r>
                      <a:endParaRPr lang="en-US" sz="2400" dirty="0"/>
                    </a:p>
                  </a:txBody>
                  <a:tcPr/>
                </a:tc>
                <a:tc>
                  <a:txBody>
                    <a:bodyPr/>
                    <a:lstStyle/>
                    <a:p>
                      <a:pPr algn="ctr"/>
                      <a:r>
                        <a:rPr lang="en-US" sz="2400" dirty="0" smtClean="0"/>
                        <a:t>High</a:t>
                      </a:r>
                      <a:endParaRPr lang="en-US" sz="2400" dirty="0"/>
                    </a:p>
                  </a:txBody>
                  <a:tcPr/>
                </a:tc>
              </a:tr>
            </a:tbl>
          </a:graphicData>
        </a:graphic>
      </p:graphicFrame>
    </p:spTree>
    <p:extLst>
      <p:ext uri="{BB962C8B-B14F-4D97-AF65-F5344CB8AC3E}">
        <p14:creationId xmlns:p14="http://schemas.microsoft.com/office/powerpoint/2010/main" val="38312080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home message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01414727"/>
              </p:ext>
            </p:extLst>
          </p:nvPr>
        </p:nvGraphicFramePr>
        <p:xfrm>
          <a:off x="457201" y="1355372"/>
          <a:ext cx="8229599" cy="2926080"/>
        </p:xfrm>
        <a:graphic>
          <a:graphicData uri="http://schemas.openxmlformats.org/drawingml/2006/table">
            <a:tbl>
              <a:tblPr firstRow="1" bandRow="1">
                <a:tableStyleId>{5C22544A-7EE6-4342-B048-85BDC9FD1C3A}</a:tableStyleId>
              </a:tblPr>
              <a:tblGrid>
                <a:gridCol w="2012243"/>
                <a:gridCol w="6217356"/>
              </a:tblGrid>
              <a:tr h="370840">
                <a:tc>
                  <a:txBody>
                    <a:bodyPr/>
                    <a:lstStyle/>
                    <a:p>
                      <a:r>
                        <a:rPr lang="en-US" sz="2400" dirty="0" smtClean="0"/>
                        <a:t>Item</a:t>
                      </a:r>
                      <a:endParaRPr lang="en-US" sz="2400" dirty="0"/>
                    </a:p>
                  </a:txBody>
                  <a:tcPr/>
                </a:tc>
                <a:tc>
                  <a:txBody>
                    <a:bodyPr/>
                    <a:lstStyle/>
                    <a:p>
                      <a:pPr algn="ctr"/>
                      <a:r>
                        <a:rPr lang="en-US" sz="2400" dirty="0" smtClean="0"/>
                        <a:t>Examples</a:t>
                      </a:r>
                      <a:endParaRPr lang="en-US" sz="2400" dirty="0"/>
                    </a:p>
                  </a:txBody>
                  <a:tcPr/>
                </a:tc>
              </a:tr>
              <a:tr h="370840">
                <a:tc>
                  <a:txBody>
                    <a:bodyPr/>
                    <a:lstStyle/>
                    <a:p>
                      <a:r>
                        <a:rPr lang="en-US" sz="2400" dirty="0" smtClean="0"/>
                        <a:t>Robust study</a:t>
                      </a:r>
                      <a:r>
                        <a:rPr lang="en-US" sz="2400" baseline="0" dirty="0" smtClean="0"/>
                        <a:t> design</a:t>
                      </a:r>
                      <a:endParaRPr lang="en-US" sz="2400" dirty="0"/>
                    </a:p>
                  </a:txBody>
                  <a:tcPr/>
                </a:tc>
                <a:tc>
                  <a:txBody>
                    <a:bodyPr/>
                    <a:lstStyle/>
                    <a:p>
                      <a:pPr algn="ctr"/>
                      <a:r>
                        <a:rPr lang="en-US" sz="3200" dirty="0" smtClean="0">
                          <a:solidFill>
                            <a:srgbClr val="FF0000"/>
                          </a:solidFill>
                        </a:rPr>
                        <a:t>Registry</a:t>
                      </a:r>
                      <a:r>
                        <a:rPr lang="en-US" sz="3200" baseline="0" dirty="0" smtClean="0">
                          <a:solidFill>
                            <a:srgbClr val="FF0000"/>
                          </a:solidFill>
                        </a:rPr>
                        <a:t> based CCT</a:t>
                      </a:r>
                      <a:endParaRPr lang="en-US" sz="3200" dirty="0">
                        <a:solidFill>
                          <a:srgbClr val="FF0000"/>
                        </a:solidFill>
                      </a:endParaRPr>
                    </a:p>
                  </a:txBody>
                  <a:tcPr/>
                </a:tc>
              </a:tr>
              <a:tr h="370840">
                <a:tc>
                  <a:txBody>
                    <a:bodyPr/>
                    <a:lstStyle/>
                    <a:p>
                      <a:r>
                        <a:rPr lang="en-US" sz="2400" dirty="0" smtClean="0"/>
                        <a:t>Comparative effectiveness</a:t>
                      </a:r>
                      <a:endParaRPr lang="en-US" sz="2400" dirty="0"/>
                    </a:p>
                  </a:txBody>
                  <a:tcPr/>
                </a:tc>
                <a:tc>
                  <a:txBody>
                    <a:bodyPr/>
                    <a:lstStyle/>
                    <a:p>
                      <a:pPr algn="ctr"/>
                      <a:r>
                        <a:rPr lang="en-US" sz="3200" dirty="0" smtClean="0">
                          <a:solidFill>
                            <a:srgbClr val="FF0000"/>
                          </a:solidFill>
                        </a:rPr>
                        <a:t>PROBE</a:t>
                      </a:r>
                    </a:p>
                  </a:txBody>
                  <a:tcPr/>
                </a:tc>
              </a:tr>
              <a:tr h="370840">
                <a:tc>
                  <a:txBody>
                    <a:bodyPr/>
                    <a:lstStyle/>
                    <a:p>
                      <a:r>
                        <a:rPr lang="en-US" sz="2400" dirty="0" smtClean="0"/>
                        <a:t>Rigorous</a:t>
                      </a:r>
                      <a:r>
                        <a:rPr lang="en-US" sz="2400" baseline="0" dirty="0" smtClean="0"/>
                        <a:t> </a:t>
                      </a:r>
                      <a:r>
                        <a:rPr lang="en-US" sz="2400" dirty="0" smtClean="0"/>
                        <a:t>EBP guidelines</a:t>
                      </a:r>
                      <a:endParaRPr lang="en-US" sz="2400" dirty="0"/>
                    </a:p>
                  </a:txBody>
                  <a:tcPr/>
                </a:tc>
                <a:tc>
                  <a:txBody>
                    <a:bodyPr/>
                    <a:lstStyle/>
                    <a:p>
                      <a:pPr algn="ctr"/>
                      <a:r>
                        <a:rPr lang="en-US" sz="3200" dirty="0" smtClean="0">
                          <a:solidFill>
                            <a:srgbClr val="FF0000"/>
                          </a:solidFill>
                        </a:rPr>
                        <a:t>GRADE /</a:t>
                      </a:r>
                      <a:r>
                        <a:rPr lang="en-US" sz="3200" baseline="0" dirty="0" smtClean="0">
                          <a:solidFill>
                            <a:srgbClr val="FF0000"/>
                          </a:solidFill>
                        </a:rPr>
                        <a:t> RARE </a:t>
                      </a:r>
                      <a:r>
                        <a:rPr lang="en-US" sz="3200" baseline="0" dirty="0" err="1" smtClean="0">
                          <a:solidFill>
                            <a:srgbClr val="FF0000"/>
                          </a:solidFill>
                        </a:rPr>
                        <a:t>BestPractice</a:t>
                      </a:r>
                      <a:endParaRPr lang="en-US" sz="3200" dirty="0" smtClean="0">
                        <a:solidFill>
                          <a:srgbClr val="FF0000"/>
                        </a:solidFill>
                      </a:endParaRPr>
                    </a:p>
                  </a:txBody>
                  <a:tcPr/>
                </a:tc>
              </a:tr>
            </a:tbl>
          </a:graphicData>
        </a:graphic>
      </p:graphicFrame>
    </p:spTree>
    <p:extLst>
      <p:ext uri="{BB962C8B-B14F-4D97-AF65-F5344CB8AC3E}">
        <p14:creationId xmlns:p14="http://schemas.microsoft.com/office/powerpoint/2010/main" val="25243695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fontScale="92500" lnSpcReduction="20000"/>
          </a:bodyPr>
          <a:lstStyle/>
          <a:p>
            <a:r>
              <a:rPr lang="en-CA" b="1" dirty="0">
                <a:solidFill>
                  <a:srgbClr val="FF0000"/>
                </a:solidFill>
              </a:rPr>
              <a:t>What is evidence based </a:t>
            </a:r>
            <a:r>
              <a:rPr lang="en-CA" b="1" dirty="0" smtClean="0">
                <a:solidFill>
                  <a:srgbClr val="FF0000"/>
                </a:solidFill>
              </a:rPr>
              <a:t>care (EBC) ?</a:t>
            </a:r>
            <a:r>
              <a:rPr lang="en-CA" b="1" dirty="0" smtClean="0">
                <a:solidFill>
                  <a:srgbClr val="000000"/>
                </a:solidFill>
              </a:rPr>
              <a:t> </a:t>
            </a:r>
            <a:endParaRPr lang="en-CA" dirty="0">
              <a:solidFill>
                <a:srgbClr val="000000"/>
              </a:solidFill>
            </a:endParaRPr>
          </a:p>
          <a:p>
            <a:r>
              <a:rPr lang="en-CA" b="1" dirty="0">
                <a:solidFill>
                  <a:srgbClr val="000000"/>
                </a:solidFill>
              </a:rPr>
              <a:t>What are the </a:t>
            </a:r>
            <a:r>
              <a:rPr lang="en-CA" b="1" dirty="0" smtClean="0">
                <a:solidFill>
                  <a:srgbClr val="000000"/>
                </a:solidFill>
              </a:rPr>
              <a:t>key components of </a:t>
            </a:r>
            <a:r>
              <a:rPr lang="en-CA" b="1" dirty="0">
                <a:solidFill>
                  <a:srgbClr val="000000"/>
                </a:solidFill>
              </a:rPr>
              <a:t>EBC? </a:t>
            </a:r>
            <a:endParaRPr lang="en-CA" dirty="0">
              <a:solidFill>
                <a:srgbClr val="000000"/>
              </a:solidFill>
            </a:endParaRPr>
          </a:p>
          <a:p>
            <a:r>
              <a:rPr lang="en-CA" b="1" dirty="0" smtClean="0"/>
              <a:t>Is the EBC framework a value for </a:t>
            </a:r>
            <a:r>
              <a:rPr lang="en-CA" b="1" dirty="0" err="1" smtClean="0"/>
              <a:t>hemophilia</a:t>
            </a:r>
            <a:r>
              <a:rPr lang="en-CA" b="1" dirty="0" smtClean="0"/>
              <a:t>?</a:t>
            </a:r>
            <a:r>
              <a:rPr lang="en-CA" b="1" dirty="0" smtClean="0">
                <a:solidFill>
                  <a:srgbClr val="FF0000"/>
                </a:solidFill>
              </a:rPr>
              <a:t> </a:t>
            </a:r>
            <a:endParaRPr lang="en-CA" dirty="0">
              <a:solidFill>
                <a:srgbClr val="FF0000"/>
              </a:solidFill>
            </a:endParaRPr>
          </a:p>
          <a:p>
            <a:r>
              <a:rPr lang="en-CA" b="1" dirty="0" smtClean="0"/>
              <a:t>Can the EBC framework </a:t>
            </a:r>
            <a:r>
              <a:rPr lang="en-CA" b="1" dirty="0"/>
              <a:t>be applied to haemophilia</a:t>
            </a:r>
            <a:r>
              <a:rPr lang="en-CA" b="1" dirty="0" smtClean="0"/>
              <a:t>?</a:t>
            </a:r>
            <a:r>
              <a:rPr lang="en-CA" dirty="0" smtClean="0"/>
              <a:t> </a:t>
            </a:r>
            <a:endParaRPr lang="en-CA" dirty="0"/>
          </a:p>
          <a:p>
            <a:r>
              <a:rPr lang="en-CA" b="1" dirty="0" smtClean="0"/>
              <a:t>Can EBC guidelines be issued in </a:t>
            </a:r>
            <a:r>
              <a:rPr lang="en-CA" b="1" dirty="0" err="1" smtClean="0"/>
              <a:t>hemophilia</a:t>
            </a:r>
            <a:r>
              <a:rPr lang="en-CA" b="1" dirty="0" smtClean="0"/>
              <a:t>? </a:t>
            </a:r>
            <a:endParaRPr lang="en-CA" dirty="0"/>
          </a:p>
          <a:p>
            <a:r>
              <a:rPr lang="en-CA" b="1" dirty="0" smtClean="0"/>
              <a:t>Is the </a:t>
            </a:r>
            <a:r>
              <a:rPr lang="en-CA" b="1" dirty="0" err="1" smtClean="0"/>
              <a:t>hemophilia</a:t>
            </a:r>
            <a:r>
              <a:rPr lang="en-CA" b="1" dirty="0" smtClean="0"/>
              <a:t> community going toward EBC? </a:t>
            </a:r>
            <a:endParaRPr lang="en-US" dirty="0" smtClean="0"/>
          </a:p>
          <a:p>
            <a:pPr>
              <a:lnSpc>
                <a:spcPct val="150000"/>
              </a:lnSpc>
            </a:pPr>
            <a:endParaRPr lang="en-US" dirty="0"/>
          </a:p>
        </p:txBody>
      </p:sp>
    </p:spTree>
    <p:extLst>
      <p:ext uri="{BB962C8B-B14F-4D97-AF65-F5344CB8AC3E}">
        <p14:creationId xmlns:p14="http://schemas.microsoft.com/office/powerpoint/2010/main" val="16202952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9130" y="473787"/>
            <a:ext cx="3674315" cy="726363"/>
          </a:xfrm>
        </p:spPr>
        <p:txBody>
          <a:bodyPr>
            <a:normAutofit fontScale="90000"/>
          </a:bodyPr>
          <a:lstStyle/>
          <a:p>
            <a:r>
              <a:rPr lang="en-US" dirty="0" smtClean="0"/>
              <a:t>Thank you !!!</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1200151"/>
            <a:ext cx="4525963" cy="3394472"/>
          </a:xfrm>
        </p:spPr>
      </p:pic>
      <p:sp>
        <p:nvSpPr>
          <p:cNvPr id="5" name="Title 1"/>
          <p:cNvSpPr txBox="1">
            <a:spLocks/>
          </p:cNvSpPr>
          <p:nvPr/>
        </p:nvSpPr>
        <p:spPr>
          <a:xfrm>
            <a:off x="3406641" y="1683434"/>
            <a:ext cx="5556738" cy="254989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200" kern="1200">
                <a:solidFill>
                  <a:schemeClr val="accent2">
                    <a:lumMod val="75000"/>
                  </a:schemeClr>
                </a:solidFill>
                <a:latin typeface="+mj-lt"/>
                <a:ea typeface="+mj-ea"/>
                <a:cs typeface="+mj-cs"/>
              </a:defRPr>
            </a:lvl1pPr>
          </a:lstStyle>
          <a:p>
            <a:r>
              <a:rPr lang="en-US" dirty="0" smtClean="0"/>
              <a:t>Download these slides at:</a:t>
            </a:r>
          </a:p>
          <a:p>
            <a:r>
              <a:rPr lang="en-US" dirty="0" smtClean="0">
                <a:hlinkClick r:id="rId3"/>
              </a:rPr>
              <a:t>Hemophilia.mcmaster.ca</a:t>
            </a:r>
            <a:endParaRPr lang="en-US" dirty="0" smtClean="0"/>
          </a:p>
          <a:p>
            <a:endParaRPr lang="en-US" dirty="0"/>
          </a:p>
          <a:p>
            <a:endParaRPr lang="en-US" dirty="0" smtClean="0"/>
          </a:p>
        </p:txBody>
      </p:sp>
    </p:spTree>
    <p:extLst>
      <p:ext uri="{BB962C8B-B14F-4D97-AF65-F5344CB8AC3E}">
        <p14:creationId xmlns:p14="http://schemas.microsoft.com/office/powerpoint/2010/main" val="1918712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pillan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66141" cy="5143500"/>
          </a:xfrm>
          <a:prstGeom prst="rect">
            <a:avLst/>
          </a:prstGeom>
        </p:spPr>
      </p:pic>
    </p:spTree>
    <p:extLst>
      <p:ext uri="{BB962C8B-B14F-4D97-AF65-F5344CB8AC3E}">
        <p14:creationId xmlns:p14="http://schemas.microsoft.com/office/powerpoint/2010/main" val="17940089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 y="-1"/>
            <a:ext cx="9144002" cy="5143501"/>
            <a:chOff x="-2" y="-1"/>
            <a:chExt cx="9144002" cy="5143501"/>
          </a:xfrm>
        </p:grpSpPr>
        <p:pic>
          <p:nvPicPr>
            <p:cNvPr id="2" name="Picture 1" descr="latajace-wyspy,-avatar-172421.jpg"/>
            <p:cNvPicPr>
              <a:picLocks noChangeAspect="1"/>
            </p:cNvPicPr>
            <p:nvPr/>
          </p:nvPicPr>
          <p:blipFill rotWithShape="1">
            <a:blip r:embed="rId3">
              <a:extLst>
                <a:ext uri="{28A0092B-C50C-407E-A947-70E740481C1C}">
                  <a14:useLocalDpi xmlns:a14="http://schemas.microsoft.com/office/drawing/2010/main" val="0"/>
                </a:ext>
              </a:extLst>
            </a:blip>
            <a:srcRect r="8210"/>
            <a:stretch/>
          </p:blipFill>
          <p:spPr>
            <a:xfrm>
              <a:off x="-2" y="-1"/>
              <a:ext cx="9144001" cy="5143501"/>
            </a:xfrm>
            <a:prstGeom prst="rect">
              <a:avLst/>
            </a:prstGeom>
          </p:spPr>
        </p:pic>
        <p:pic>
          <p:nvPicPr>
            <p:cNvPr id="9" name="Picture 8" descr="latajace-wyspy,-avatar-172421.jpg"/>
            <p:cNvPicPr>
              <a:picLocks noChangeAspect="1"/>
            </p:cNvPicPr>
            <p:nvPr/>
          </p:nvPicPr>
          <p:blipFill rotWithShape="1">
            <a:blip r:embed="rId3">
              <a:extLst>
                <a:ext uri="{28A0092B-C50C-407E-A947-70E740481C1C}">
                  <a14:useLocalDpi xmlns:a14="http://schemas.microsoft.com/office/drawing/2010/main" val="0"/>
                </a:ext>
              </a:extLst>
            </a:blip>
            <a:srcRect l="76981" t="62103" r="8210" b="17514"/>
            <a:stretch/>
          </p:blipFill>
          <p:spPr>
            <a:xfrm>
              <a:off x="7668757" y="4095143"/>
              <a:ext cx="1475243" cy="1048357"/>
            </a:xfrm>
            <a:prstGeom prst="rect">
              <a:avLst/>
            </a:prstGeom>
          </p:spPr>
        </p:pic>
      </p:grpSp>
      <p:grpSp>
        <p:nvGrpSpPr>
          <p:cNvPr id="7" name="Group 6"/>
          <p:cNvGrpSpPr/>
          <p:nvPr/>
        </p:nvGrpSpPr>
        <p:grpSpPr>
          <a:xfrm>
            <a:off x="4433100" y="1799270"/>
            <a:ext cx="1893179" cy="1387672"/>
            <a:chOff x="4433100" y="1799270"/>
            <a:chExt cx="1893179" cy="1387672"/>
          </a:xfrm>
        </p:grpSpPr>
        <p:pic>
          <p:nvPicPr>
            <p:cNvPr id="5" name="Picture 4" descr="latajace-wyspy,-avatar-172421.jpg"/>
            <p:cNvPicPr>
              <a:picLocks noChangeAspect="1"/>
            </p:cNvPicPr>
            <p:nvPr/>
          </p:nvPicPr>
          <p:blipFill rotWithShape="1">
            <a:blip r:embed="rId3">
              <a:extLst>
                <a:ext uri="{28A0092B-C50C-407E-A947-70E740481C1C}">
                  <a14:useLocalDpi xmlns:a14="http://schemas.microsoft.com/office/drawing/2010/main" val="0"/>
                </a:ext>
              </a:extLst>
            </a:blip>
            <a:srcRect l="52253" t="44340" r="40875" b="45904"/>
            <a:stretch/>
          </p:blipFill>
          <p:spPr>
            <a:xfrm>
              <a:off x="4433100" y="1799270"/>
              <a:ext cx="1893179" cy="1387672"/>
            </a:xfrm>
            <a:prstGeom prst="rect">
              <a:avLst/>
            </a:prstGeom>
          </p:spPr>
        </p:pic>
        <p:sp>
          <p:nvSpPr>
            <p:cNvPr id="6" name="Rectangle 5"/>
            <p:cNvSpPr/>
            <p:nvPr/>
          </p:nvSpPr>
          <p:spPr>
            <a:xfrm>
              <a:off x="4433100" y="1799270"/>
              <a:ext cx="1893179" cy="1387672"/>
            </a:xfrm>
            <a:prstGeom prst="rect">
              <a:avLst/>
            </a:prstGeom>
            <a:noFill/>
            <a:ln w="38100" cmpd="sng">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 name="Right Arrow 7"/>
          <p:cNvSpPr/>
          <p:nvPr/>
        </p:nvSpPr>
        <p:spPr>
          <a:xfrm rot="18115864">
            <a:off x="4411172" y="3010543"/>
            <a:ext cx="1152370" cy="587997"/>
          </a:xfrm>
          <a:prstGeom prst="righ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12291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20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par>
                          <p:cTn id="8" fill="hold">
                            <p:stCondLst>
                              <p:cond delay="2000"/>
                            </p:stCondLst>
                            <p:childTnLst>
                              <p:par>
                                <p:cTn id="9" presetID="55"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2000" fill="hold"/>
                                        <p:tgtEl>
                                          <p:spTgt spid="7"/>
                                        </p:tgtEl>
                                        <p:attrNameLst>
                                          <p:attrName>ppt_w</p:attrName>
                                        </p:attrNameLst>
                                      </p:cBhvr>
                                      <p:tavLst>
                                        <p:tav tm="0">
                                          <p:val>
                                            <p:strVal val="#ppt_w*0.70"/>
                                          </p:val>
                                        </p:tav>
                                        <p:tav tm="100000">
                                          <p:val>
                                            <p:strVal val="#ppt_w"/>
                                          </p:val>
                                        </p:tav>
                                      </p:tavLst>
                                    </p:anim>
                                    <p:anim calcmode="lin" valueType="num">
                                      <p:cBhvr>
                                        <p:cTn id="12" dur="2000" fill="hold"/>
                                        <p:tgtEl>
                                          <p:spTgt spid="7"/>
                                        </p:tgtEl>
                                        <p:attrNameLst>
                                          <p:attrName>ppt_h</p:attrName>
                                        </p:attrNameLst>
                                      </p:cBhvr>
                                      <p:tavLst>
                                        <p:tav tm="0">
                                          <p:val>
                                            <p:strVal val="#ppt_h"/>
                                          </p:val>
                                        </p:tav>
                                        <p:tav tm="100000">
                                          <p:val>
                                            <p:strVal val="#ppt_h"/>
                                          </p:val>
                                        </p:tav>
                                      </p:tavLst>
                                    </p:anim>
                                    <p:animEffect transition="in" filter="fade">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maxresdefault.jpg"/>
          <p:cNvPicPr>
            <a:picLocks noChangeAspect="1"/>
          </p:cNvPicPr>
          <p:nvPr/>
        </p:nvPicPr>
        <p:blipFill rotWithShape="1">
          <a:blip r:embed="rId3">
            <a:extLst>
              <a:ext uri="{28A0092B-C50C-407E-A947-70E740481C1C}">
                <a14:useLocalDpi xmlns:a14="http://schemas.microsoft.com/office/drawing/2010/main" val="0"/>
              </a:ext>
            </a:extLst>
          </a:blip>
          <a:srcRect t="5039" b="3136"/>
          <a:stretch/>
        </p:blipFill>
        <p:spPr>
          <a:xfrm>
            <a:off x="152865" y="0"/>
            <a:ext cx="8866196" cy="5143500"/>
          </a:xfrm>
          <a:prstGeom prst="rect">
            <a:avLst/>
          </a:prstGeom>
        </p:spPr>
      </p:pic>
      <p:sp>
        <p:nvSpPr>
          <p:cNvPr id="3" name="TextBox 2"/>
          <p:cNvSpPr txBox="1"/>
          <p:nvPr/>
        </p:nvSpPr>
        <p:spPr>
          <a:xfrm>
            <a:off x="934255" y="1362518"/>
            <a:ext cx="2377574" cy="584776"/>
          </a:xfrm>
          <a:prstGeom prst="rect">
            <a:avLst/>
          </a:prstGeom>
          <a:noFill/>
          <a:scene3d>
            <a:camera prst="perspectiveContrastingLeftFacing"/>
            <a:lightRig rig="threePt" dir="t"/>
          </a:scene3d>
        </p:spPr>
        <p:txBody>
          <a:bodyPr wrap="none" rtlCol="0">
            <a:spAutoFit/>
            <a:scene3d>
              <a:camera prst="isometricOffAxis1Left"/>
              <a:lightRig rig="threePt" dir="t"/>
            </a:scene3d>
          </a:bodyPr>
          <a:lstStyle/>
          <a:p>
            <a:pPr algn="ctr"/>
            <a:r>
              <a:rPr lang="en-US" sz="3200" dirty="0" smtClean="0">
                <a:solidFill>
                  <a:schemeClr val="bg1"/>
                </a:solidFill>
                <a:latin typeface="Copperplate Gothic Light"/>
                <a:cs typeface="Copperplate Gothic Light"/>
              </a:rPr>
              <a:t>FDA/EMA</a:t>
            </a:r>
            <a:endParaRPr lang="en-US" sz="3200" dirty="0">
              <a:solidFill>
                <a:schemeClr val="bg1"/>
              </a:solidFill>
              <a:latin typeface="Copperplate Gothic Light"/>
              <a:cs typeface="Copperplate Gothic Light"/>
            </a:endParaRPr>
          </a:p>
        </p:txBody>
      </p:sp>
      <p:sp>
        <p:nvSpPr>
          <p:cNvPr id="4" name="TextBox 3"/>
          <p:cNvSpPr txBox="1"/>
          <p:nvPr/>
        </p:nvSpPr>
        <p:spPr>
          <a:xfrm>
            <a:off x="5908018" y="2279612"/>
            <a:ext cx="1184940" cy="646331"/>
          </a:xfrm>
          <a:prstGeom prst="rect">
            <a:avLst/>
          </a:prstGeom>
          <a:noFill/>
          <a:scene3d>
            <a:camera prst="perspectiveContrastingLeftFacing"/>
            <a:lightRig rig="threePt" dir="t"/>
          </a:scene3d>
        </p:spPr>
        <p:txBody>
          <a:bodyPr wrap="none" rtlCol="0">
            <a:spAutoFit/>
          </a:bodyPr>
          <a:lstStyle/>
          <a:p>
            <a:pPr algn="ctr"/>
            <a:r>
              <a:rPr lang="en-US" sz="3600" dirty="0" smtClean="0">
                <a:solidFill>
                  <a:schemeClr val="bg1"/>
                </a:solidFill>
                <a:latin typeface="Copperplate Gothic Light"/>
                <a:cs typeface="Copperplate Gothic Light"/>
              </a:rPr>
              <a:t>HTA</a:t>
            </a:r>
            <a:endParaRPr lang="en-US" sz="3600" dirty="0">
              <a:solidFill>
                <a:schemeClr val="bg1"/>
              </a:solidFill>
              <a:latin typeface="Copperplate Gothic Light"/>
              <a:cs typeface="Copperplate Gothic Light"/>
            </a:endParaRPr>
          </a:p>
        </p:txBody>
      </p:sp>
    </p:spTree>
    <p:extLst>
      <p:ext uri="{BB962C8B-B14F-4D97-AF65-F5344CB8AC3E}">
        <p14:creationId xmlns:p14="http://schemas.microsoft.com/office/powerpoint/2010/main" val="3621261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fontScale="92500" lnSpcReduction="20000"/>
          </a:bodyPr>
          <a:lstStyle/>
          <a:p>
            <a:r>
              <a:rPr lang="en-CA" b="1" dirty="0">
                <a:solidFill>
                  <a:srgbClr val="000000"/>
                </a:solidFill>
              </a:rPr>
              <a:t>What is evidence based </a:t>
            </a:r>
            <a:r>
              <a:rPr lang="en-CA" b="1" dirty="0" smtClean="0">
                <a:solidFill>
                  <a:srgbClr val="000000"/>
                </a:solidFill>
              </a:rPr>
              <a:t>care (EBC) ? </a:t>
            </a:r>
            <a:endParaRPr lang="en-CA" dirty="0">
              <a:solidFill>
                <a:srgbClr val="000000"/>
              </a:solidFill>
            </a:endParaRPr>
          </a:p>
          <a:p>
            <a:r>
              <a:rPr lang="en-CA" b="1" dirty="0">
                <a:solidFill>
                  <a:srgbClr val="FF0000"/>
                </a:solidFill>
              </a:rPr>
              <a:t>What are the </a:t>
            </a:r>
            <a:r>
              <a:rPr lang="en-CA" b="1" dirty="0" smtClean="0">
                <a:solidFill>
                  <a:srgbClr val="FF0000"/>
                </a:solidFill>
              </a:rPr>
              <a:t>key components of </a:t>
            </a:r>
            <a:r>
              <a:rPr lang="en-CA" b="1" dirty="0">
                <a:solidFill>
                  <a:srgbClr val="FF0000"/>
                </a:solidFill>
              </a:rPr>
              <a:t>EBC? </a:t>
            </a:r>
            <a:endParaRPr lang="en-CA" dirty="0">
              <a:solidFill>
                <a:srgbClr val="FF0000"/>
              </a:solidFill>
            </a:endParaRPr>
          </a:p>
          <a:p>
            <a:r>
              <a:rPr lang="en-CA" b="1" dirty="0" smtClean="0"/>
              <a:t>Is the EBC framework a value for </a:t>
            </a:r>
            <a:r>
              <a:rPr lang="en-CA" b="1" dirty="0" err="1" smtClean="0"/>
              <a:t>hemophilia</a:t>
            </a:r>
            <a:r>
              <a:rPr lang="en-CA" b="1" dirty="0" smtClean="0"/>
              <a:t>?</a:t>
            </a:r>
            <a:r>
              <a:rPr lang="en-CA" b="1" dirty="0" smtClean="0">
                <a:solidFill>
                  <a:srgbClr val="FF0000"/>
                </a:solidFill>
              </a:rPr>
              <a:t> </a:t>
            </a:r>
            <a:endParaRPr lang="en-CA" dirty="0">
              <a:solidFill>
                <a:srgbClr val="FF0000"/>
              </a:solidFill>
            </a:endParaRPr>
          </a:p>
          <a:p>
            <a:r>
              <a:rPr lang="en-CA" b="1" dirty="0" smtClean="0"/>
              <a:t>Can the EBC framework </a:t>
            </a:r>
            <a:r>
              <a:rPr lang="en-CA" b="1" dirty="0"/>
              <a:t>be applied to haemophilia</a:t>
            </a:r>
            <a:r>
              <a:rPr lang="en-CA" b="1" dirty="0" smtClean="0"/>
              <a:t>?</a:t>
            </a:r>
            <a:r>
              <a:rPr lang="en-CA" dirty="0" smtClean="0"/>
              <a:t> </a:t>
            </a:r>
            <a:endParaRPr lang="en-CA" dirty="0"/>
          </a:p>
          <a:p>
            <a:r>
              <a:rPr lang="en-CA" b="1" dirty="0" smtClean="0"/>
              <a:t>Can EBC guidelines be issued in </a:t>
            </a:r>
            <a:r>
              <a:rPr lang="en-CA" b="1" dirty="0" err="1" smtClean="0"/>
              <a:t>hemophilia</a:t>
            </a:r>
            <a:r>
              <a:rPr lang="en-CA" b="1" dirty="0" smtClean="0"/>
              <a:t>? </a:t>
            </a:r>
            <a:endParaRPr lang="en-CA" dirty="0"/>
          </a:p>
          <a:p>
            <a:r>
              <a:rPr lang="en-CA" b="1" dirty="0" smtClean="0"/>
              <a:t>Is the </a:t>
            </a:r>
            <a:r>
              <a:rPr lang="en-CA" b="1" dirty="0" err="1" smtClean="0"/>
              <a:t>hemophilia</a:t>
            </a:r>
            <a:r>
              <a:rPr lang="en-CA" b="1" dirty="0" smtClean="0"/>
              <a:t> community going toward EBC? </a:t>
            </a:r>
            <a:endParaRPr lang="en-US" dirty="0" smtClean="0"/>
          </a:p>
          <a:p>
            <a:pPr>
              <a:lnSpc>
                <a:spcPct val="150000"/>
              </a:lnSpc>
            </a:pPr>
            <a:endParaRPr lang="en-US" dirty="0"/>
          </a:p>
        </p:txBody>
      </p:sp>
    </p:spTree>
    <p:extLst>
      <p:ext uri="{BB962C8B-B14F-4D97-AF65-F5344CB8AC3E}">
        <p14:creationId xmlns:p14="http://schemas.microsoft.com/office/powerpoint/2010/main" val="3499498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“concept” of comparison</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574207845"/>
              </p:ext>
            </p:extLst>
          </p:nvPr>
        </p:nvGraphicFramePr>
        <p:xfrm>
          <a:off x="457200" y="1148601"/>
          <a:ext cx="8229600" cy="3505199"/>
        </p:xfrm>
        <a:graphic>
          <a:graphicData uri="http://schemas.openxmlformats.org/drawingml/2006/table">
            <a:tbl>
              <a:tblPr firstRow="1" bandRow="1">
                <a:tableStyleId>{5C22544A-7EE6-4342-B048-85BDC9FD1C3A}</a:tableStyleId>
              </a:tblPr>
              <a:tblGrid>
                <a:gridCol w="1673578"/>
                <a:gridCol w="2074333"/>
                <a:gridCol w="1086556"/>
                <a:gridCol w="987777"/>
                <a:gridCol w="1199445"/>
                <a:gridCol w="1207911"/>
              </a:tblGrid>
              <a:tr h="370840">
                <a:tc>
                  <a:txBody>
                    <a:bodyPr/>
                    <a:lstStyle/>
                    <a:p>
                      <a:r>
                        <a:rPr lang="en-US" sz="2000" dirty="0" smtClean="0"/>
                        <a:t>Dimension</a:t>
                      </a:r>
                      <a:endParaRPr lang="en-US" sz="2000" dirty="0"/>
                    </a:p>
                  </a:txBody>
                  <a:tcPr/>
                </a:tc>
                <a:tc>
                  <a:txBody>
                    <a:bodyPr/>
                    <a:lstStyle/>
                    <a:p>
                      <a:r>
                        <a:rPr lang="en-US" sz="2000" dirty="0" smtClean="0"/>
                        <a:t>Country</a:t>
                      </a:r>
                      <a:endParaRPr lang="en-US" sz="2000" dirty="0"/>
                    </a:p>
                  </a:txBody>
                  <a:tcPr/>
                </a:tc>
                <a:tc>
                  <a:txBody>
                    <a:bodyPr/>
                    <a:lstStyle/>
                    <a:p>
                      <a:pPr algn="ctr"/>
                      <a:r>
                        <a:rPr lang="en-US" sz="2000" dirty="0" smtClean="0"/>
                        <a:t>Control</a:t>
                      </a:r>
                      <a:endParaRPr lang="en-US" sz="2000" dirty="0"/>
                    </a:p>
                  </a:txBody>
                  <a:tcPr/>
                </a:tc>
                <a:tc>
                  <a:txBody>
                    <a:bodyPr/>
                    <a:lstStyle/>
                    <a:p>
                      <a:pPr algn="ctr"/>
                      <a:r>
                        <a:rPr lang="en-US" sz="2000" dirty="0" smtClean="0"/>
                        <a:t>Mild</a:t>
                      </a:r>
                      <a:endParaRPr lang="en-US" sz="2000" dirty="0"/>
                    </a:p>
                  </a:txBody>
                  <a:tcPr/>
                </a:tc>
                <a:tc>
                  <a:txBody>
                    <a:bodyPr/>
                    <a:lstStyle/>
                    <a:p>
                      <a:pPr algn="ctr"/>
                      <a:r>
                        <a:rPr lang="en-US" sz="2000" dirty="0" smtClean="0"/>
                        <a:t>Mod</a:t>
                      </a:r>
                      <a:endParaRPr lang="en-US" sz="2000" dirty="0"/>
                    </a:p>
                  </a:txBody>
                  <a:tcPr/>
                </a:tc>
                <a:tc>
                  <a:txBody>
                    <a:bodyPr/>
                    <a:lstStyle/>
                    <a:p>
                      <a:pPr algn="ctr"/>
                      <a:r>
                        <a:rPr lang="en-US" sz="2000" dirty="0" smtClean="0"/>
                        <a:t>Severe</a:t>
                      </a:r>
                      <a:endParaRPr lang="en-US" sz="2000" dirty="0"/>
                    </a:p>
                  </a:txBody>
                  <a:tcPr/>
                </a:tc>
              </a:tr>
              <a:tr h="370840">
                <a:tc>
                  <a:txBody>
                    <a:bodyPr/>
                    <a:lstStyle/>
                    <a:p>
                      <a:r>
                        <a:rPr lang="en-US" sz="2000" dirty="0" smtClean="0"/>
                        <a:t>EQ5D-5L</a:t>
                      </a:r>
                      <a:endParaRPr lang="en-US" sz="2000" dirty="0"/>
                    </a:p>
                  </a:txBody>
                  <a:tcPr/>
                </a:tc>
                <a:tc>
                  <a:txBody>
                    <a:bodyPr/>
                    <a:lstStyle/>
                    <a:p>
                      <a:r>
                        <a:rPr lang="en-US" sz="2000" dirty="0" smtClean="0"/>
                        <a:t>A</a:t>
                      </a:r>
                      <a:r>
                        <a:rPr lang="en-US" sz="2000" baseline="0" dirty="0" smtClean="0"/>
                        <a:t> (</a:t>
                      </a:r>
                      <a:r>
                        <a:rPr lang="en-US" sz="2000" dirty="0" smtClean="0"/>
                        <a:t>some </a:t>
                      </a:r>
                      <a:r>
                        <a:rPr lang="en-US" sz="2000" dirty="0" err="1" smtClean="0"/>
                        <a:t>prophy</a:t>
                      </a:r>
                      <a:r>
                        <a:rPr lang="en-US" sz="2000" dirty="0" smtClean="0"/>
                        <a:t>)</a:t>
                      </a:r>
                      <a:endParaRPr lang="en-US" sz="2000" dirty="0"/>
                    </a:p>
                  </a:txBody>
                  <a:tcPr/>
                </a:tc>
                <a:tc>
                  <a:txBody>
                    <a:bodyPr/>
                    <a:lstStyle/>
                    <a:p>
                      <a:pPr algn="ctr"/>
                      <a:r>
                        <a:rPr lang="en-US" sz="2800" dirty="0" smtClean="0"/>
                        <a:t>.897</a:t>
                      </a:r>
                      <a:endParaRPr lang="en-US" sz="2800" dirty="0"/>
                    </a:p>
                  </a:txBody>
                  <a:tcPr/>
                </a:tc>
                <a:tc>
                  <a:txBody>
                    <a:bodyPr/>
                    <a:lstStyle/>
                    <a:p>
                      <a:pPr algn="ctr"/>
                      <a:r>
                        <a:rPr lang="en-US" sz="2800" dirty="0" smtClean="0"/>
                        <a:t>.788</a:t>
                      </a:r>
                      <a:endParaRPr lang="en-US" sz="2800" dirty="0"/>
                    </a:p>
                  </a:txBody>
                  <a:tcPr/>
                </a:tc>
                <a:tc>
                  <a:txBody>
                    <a:bodyPr/>
                    <a:lstStyle/>
                    <a:p>
                      <a:pPr algn="ctr"/>
                      <a:r>
                        <a:rPr lang="en-US" sz="2800" dirty="0" smtClean="0"/>
                        <a:t>.788</a:t>
                      </a:r>
                      <a:endParaRPr lang="en-US" sz="2800" dirty="0"/>
                    </a:p>
                  </a:txBody>
                  <a:tcPr/>
                </a:tc>
                <a:tc>
                  <a:txBody>
                    <a:bodyPr/>
                    <a:lstStyle/>
                    <a:p>
                      <a:pPr algn="ctr"/>
                      <a:r>
                        <a:rPr lang="en-US" sz="2800" dirty="0" smtClean="0">
                          <a:solidFill>
                            <a:schemeClr val="tx1"/>
                          </a:solidFill>
                        </a:rPr>
                        <a:t>.676</a:t>
                      </a:r>
                      <a:endParaRPr lang="en-US" sz="2800" dirty="0">
                        <a:solidFill>
                          <a:schemeClr val="tx1"/>
                        </a:solidFill>
                      </a:endParaRPr>
                    </a:p>
                  </a:txBody>
                  <a:tcPr/>
                </a:tc>
              </a:tr>
              <a:tr h="370840">
                <a:tc>
                  <a:txBody>
                    <a:bodyPr/>
                    <a:lstStyle/>
                    <a:p>
                      <a:endParaRPr lang="en-US" sz="2000"/>
                    </a:p>
                  </a:txBody>
                  <a:tcPr/>
                </a:tc>
                <a:tc>
                  <a:txBody>
                    <a:bodyPr/>
                    <a:lstStyle/>
                    <a:p>
                      <a:r>
                        <a:rPr lang="en-US" sz="2000" dirty="0" smtClean="0"/>
                        <a:t>B (no </a:t>
                      </a:r>
                      <a:r>
                        <a:rPr lang="en-US" sz="2000" dirty="0" err="1" smtClean="0"/>
                        <a:t>prophy</a:t>
                      </a:r>
                      <a:r>
                        <a:rPr lang="en-US" sz="2000" dirty="0" smtClean="0"/>
                        <a:t>)</a:t>
                      </a:r>
                      <a:endParaRPr lang="en-US" sz="2000" dirty="0"/>
                    </a:p>
                  </a:txBody>
                  <a:tcPr/>
                </a:tc>
                <a:tc>
                  <a:txBody>
                    <a:bodyPr/>
                    <a:lstStyle/>
                    <a:p>
                      <a:pPr algn="ctr"/>
                      <a:r>
                        <a:rPr lang="en-US" sz="2800" dirty="0" smtClean="0"/>
                        <a:t>.894</a:t>
                      </a:r>
                      <a:endParaRPr lang="en-US" sz="2800" dirty="0"/>
                    </a:p>
                  </a:txBody>
                  <a:tcPr/>
                </a:tc>
                <a:tc>
                  <a:txBody>
                    <a:bodyPr/>
                    <a:lstStyle/>
                    <a:p>
                      <a:pPr algn="ctr"/>
                      <a:r>
                        <a:rPr lang="en-US" sz="2800" dirty="0" smtClean="0"/>
                        <a:t>.788</a:t>
                      </a:r>
                      <a:endParaRPr lang="en-US" sz="2800" dirty="0"/>
                    </a:p>
                  </a:txBody>
                  <a:tcPr/>
                </a:tc>
                <a:tc>
                  <a:txBody>
                    <a:bodyPr/>
                    <a:lstStyle/>
                    <a:p>
                      <a:pPr algn="ctr"/>
                      <a:r>
                        <a:rPr lang="en-US" sz="2800" dirty="0" smtClean="0"/>
                        <a:t>.801</a:t>
                      </a:r>
                      <a:endParaRPr lang="en-US" sz="2800" dirty="0"/>
                    </a:p>
                  </a:txBody>
                  <a:tcPr/>
                </a:tc>
                <a:tc>
                  <a:txBody>
                    <a:bodyPr/>
                    <a:lstStyle/>
                    <a:p>
                      <a:pPr algn="ctr"/>
                      <a:r>
                        <a:rPr lang="en-US" sz="2800" dirty="0" smtClean="0">
                          <a:solidFill>
                            <a:schemeClr val="tx1"/>
                          </a:solidFill>
                        </a:rPr>
                        <a:t>.590</a:t>
                      </a:r>
                      <a:endParaRPr lang="en-US" sz="2800" dirty="0">
                        <a:solidFill>
                          <a:schemeClr val="tx1"/>
                        </a:solidFill>
                      </a:endParaRPr>
                    </a:p>
                  </a:txBody>
                  <a:tcPr/>
                </a:tc>
              </a:tr>
              <a:tr h="370840">
                <a:tc>
                  <a:txBody>
                    <a:bodyPr/>
                    <a:lstStyle/>
                    <a:p>
                      <a:endParaRPr lang="en-US" sz="2000" dirty="0"/>
                    </a:p>
                  </a:txBody>
                  <a:tcPr/>
                </a:tc>
                <a:tc>
                  <a:txBody>
                    <a:bodyPr/>
                    <a:lstStyle/>
                    <a:p>
                      <a:endParaRPr lang="en-US" sz="2000" dirty="0"/>
                    </a:p>
                  </a:txBody>
                  <a:tcPr/>
                </a:tc>
                <a:tc>
                  <a:txBody>
                    <a:bodyPr/>
                    <a:lstStyle/>
                    <a:p>
                      <a:pPr algn="ctr"/>
                      <a:endParaRPr lang="en-US" sz="2800" b="0" dirty="0">
                        <a:solidFill>
                          <a:srgbClr val="000000"/>
                        </a:solidFill>
                      </a:endParaRPr>
                    </a:p>
                  </a:txBody>
                  <a:tcPr/>
                </a:tc>
                <a:tc>
                  <a:txBody>
                    <a:bodyPr/>
                    <a:lstStyle/>
                    <a:p>
                      <a:pPr algn="ctr"/>
                      <a:endParaRPr lang="en-US" sz="2800" b="0" dirty="0">
                        <a:solidFill>
                          <a:srgbClr val="000000"/>
                        </a:solidFill>
                      </a:endParaRPr>
                    </a:p>
                  </a:txBody>
                  <a:tcPr/>
                </a:tc>
                <a:tc>
                  <a:txBody>
                    <a:bodyPr/>
                    <a:lstStyle/>
                    <a:p>
                      <a:pPr algn="ctr"/>
                      <a:endParaRPr lang="en-US" sz="2800" b="0" dirty="0">
                        <a:solidFill>
                          <a:srgbClr val="000000"/>
                        </a:solidFill>
                      </a:endParaRPr>
                    </a:p>
                  </a:txBody>
                  <a:tcPr/>
                </a:tc>
                <a:tc>
                  <a:txBody>
                    <a:bodyPr/>
                    <a:lstStyle/>
                    <a:p>
                      <a:pPr algn="ctr"/>
                      <a:endParaRPr lang="en-US" sz="2800" b="0" dirty="0">
                        <a:solidFill>
                          <a:srgbClr val="000000"/>
                        </a:solidFill>
                      </a:endParaRPr>
                    </a:p>
                  </a:txBody>
                  <a:tcPr/>
                </a:tc>
              </a:tr>
              <a:tr h="370840">
                <a:tc>
                  <a:txBody>
                    <a:bodyPr/>
                    <a:lstStyle/>
                    <a:p>
                      <a:r>
                        <a:rPr lang="en-US" sz="2000" dirty="0" smtClean="0"/>
                        <a:t>Chroni</a:t>
                      </a:r>
                      <a:r>
                        <a:rPr lang="en-US" sz="2000" baseline="0" dirty="0" smtClean="0"/>
                        <a:t>c pain</a:t>
                      </a:r>
                      <a:endParaRPr lang="en-US" sz="2000" dirty="0"/>
                    </a:p>
                  </a:txBody>
                  <a:tcPr/>
                </a:tc>
                <a:tc>
                  <a:txBody>
                    <a:bodyPr/>
                    <a:lstStyle/>
                    <a:p>
                      <a:r>
                        <a:rPr lang="en-US" sz="2000" dirty="0" smtClean="0"/>
                        <a:t>A (some </a:t>
                      </a:r>
                      <a:r>
                        <a:rPr lang="en-US" sz="2000" dirty="0" err="1" smtClean="0"/>
                        <a:t>prophy</a:t>
                      </a:r>
                      <a:r>
                        <a:rPr lang="en-US" sz="2000" dirty="0" smtClean="0"/>
                        <a:t>)</a:t>
                      </a:r>
                      <a:endParaRPr lang="en-US" sz="2000" dirty="0"/>
                    </a:p>
                  </a:txBody>
                  <a:tcPr/>
                </a:tc>
                <a:tc>
                  <a:txBody>
                    <a:bodyPr/>
                    <a:lstStyle/>
                    <a:p>
                      <a:pPr algn="ctr"/>
                      <a:r>
                        <a:rPr lang="en-US" sz="2800" b="0" dirty="0" smtClean="0">
                          <a:solidFill>
                            <a:srgbClr val="000000"/>
                          </a:solidFill>
                        </a:rPr>
                        <a:t>28%</a:t>
                      </a:r>
                      <a:endParaRPr lang="en-US" sz="2800" b="0" dirty="0">
                        <a:solidFill>
                          <a:srgbClr val="000000"/>
                        </a:solidFill>
                      </a:endParaRPr>
                    </a:p>
                  </a:txBody>
                  <a:tcPr/>
                </a:tc>
                <a:tc>
                  <a:txBody>
                    <a:bodyPr/>
                    <a:lstStyle/>
                    <a:p>
                      <a:pPr algn="ctr"/>
                      <a:r>
                        <a:rPr lang="en-US" sz="2800" b="0" dirty="0" smtClean="0">
                          <a:solidFill>
                            <a:srgbClr val="000000"/>
                          </a:solidFill>
                        </a:rPr>
                        <a:t>53%</a:t>
                      </a:r>
                      <a:endParaRPr lang="en-US" sz="2800" b="0" dirty="0">
                        <a:solidFill>
                          <a:srgbClr val="000000"/>
                        </a:solidFill>
                      </a:endParaRPr>
                    </a:p>
                  </a:txBody>
                  <a:tcPr/>
                </a:tc>
                <a:tc>
                  <a:txBody>
                    <a:bodyPr/>
                    <a:lstStyle/>
                    <a:p>
                      <a:pPr algn="ctr"/>
                      <a:r>
                        <a:rPr lang="en-US" sz="2800" b="0" dirty="0" smtClean="0">
                          <a:solidFill>
                            <a:srgbClr val="000000"/>
                          </a:solidFill>
                        </a:rPr>
                        <a:t>68%</a:t>
                      </a:r>
                      <a:endParaRPr lang="en-US" sz="2800" b="0" dirty="0">
                        <a:solidFill>
                          <a:srgbClr val="000000"/>
                        </a:solidFill>
                      </a:endParaRPr>
                    </a:p>
                  </a:txBody>
                  <a:tcPr/>
                </a:tc>
                <a:tc>
                  <a:txBody>
                    <a:bodyPr/>
                    <a:lstStyle/>
                    <a:p>
                      <a:pPr algn="ctr"/>
                      <a:r>
                        <a:rPr lang="en-US" sz="2800" b="0" dirty="0" smtClean="0">
                          <a:solidFill>
                            <a:srgbClr val="000000"/>
                          </a:solidFill>
                        </a:rPr>
                        <a:t>78%</a:t>
                      </a:r>
                      <a:endParaRPr lang="en-US" sz="2800" b="0" dirty="0">
                        <a:solidFill>
                          <a:srgbClr val="000000"/>
                        </a:solidFill>
                      </a:endParaRPr>
                    </a:p>
                  </a:txBody>
                  <a:tcPr/>
                </a:tc>
              </a:tr>
              <a:tr h="370840">
                <a:tc>
                  <a:txBody>
                    <a:bodyPr/>
                    <a:lstStyle/>
                    <a:p>
                      <a:endParaRPr lang="en-US" sz="2000" dirty="0"/>
                    </a:p>
                  </a:txBody>
                  <a:tcPr/>
                </a:tc>
                <a:tc>
                  <a:txBody>
                    <a:bodyPr/>
                    <a:lstStyle/>
                    <a:p>
                      <a:r>
                        <a:rPr lang="en-US" sz="2000" dirty="0" smtClean="0"/>
                        <a:t>B (no </a:t>
                      </a:r>
                      <a:r>
                        <a:rPr lang="en-US" sz="2000" dirty="0" err="1" smtClean="0"/>
                        <a:t>prophy</a:t>
                      </a:r>
                      <a:r>
                        <a:rPr lang="en-US" sz="2000" dirty="0" smtClean="0"/>
                        <a:t>)</a:t>
                      </a:r>
                      <a:endParaRPr lang="en-US" sz="2000" dirty="0"/>
                    </a:p>
                  </a:txBody>
                  <a:tcPr/>
                </a:tc>
                <a:tc>
                  <a:txBody>
                    <a:bodyPr/>
                    <a:lstStyle/>
                    <a:p>
                      <a:pPr algn="ctr"/>
                      <a:r>
                        <a:rPr lang="en-US" sz="2800" b="0" dirty="0" smtClean="0">
                          <a:solidFill>
                            <a:srgbClr val="000000"/>
                          </a:solidFill>
                        </a:rPr>
                        <a:t>30%</a:t>
                      </a:r>
                      <a:endParaRPr lang="en-US" sz="2800" b="0" dirty="0">
                        <a:solidFill>
                          <a:srgbClr val="000000"/>
                        </a:solidFill>
                      </a:endParaRPr>
                    </a:p>
                  </a:txBody>
                  <a:tcPr/>
                </a:tc>
                <a:tc>
                  <a:txBody>
                    <a:bodyPr/>
                    <a:lstStyle/>
                    <a:p>
                      <a:pPr algn="ctr"/>
                      <a:r>
                        <a:rPr lang="en-US" sz="2800" b="0" dirty="0" smtClean="0">
                          <a:solidFill>
                            <a:srgbClr val="000000"/>
                          </a:solidFill>
                        </a:rPr>
                        <a:t>56%</a:t>
                      </a:r>
                      <a:endParaRPr lang="en-US" sz="2800" b="0" dirty="0">
                        <a:solidFill>
                          <a:srgbClr val="000000"/>
                        </a:solidFill>
                      </a:endParaRPr>
                    </a:p>
                  </a:txBody>
                  <a:tcPr/>
                </a:tc>
                <a:tc>
                  <a:txBody>
                    <a:bodyPr/>
                    <a:lstStyle/>
                    <a:p>
                      <a:pPr algn="ctr"/>
                      <a:r>
                        <a:rPr lang="en-US" sz="2800" b="0" dirty="0" smtClean="0">
                          <a:solidFill>
                            <a:srgbClr val="000000"/>
                          </a:solidFill>
                        </a:rPr>
                        <a:t>70%</a:t>
                      </a:r>
                      <a:endParaRPr lang="en-US" sz="2800" b="0" dirty="0">
                        <a:solidFill>
                          <a:srgbClr val="000000"/>
                        </a:solidFill>
                      </a:endParaRPr>
                    </a:p>
                  </a:txBody>
                  <a:tcPr/>
                </a:tc>
                <a:tc>
                  <a:txBody>
                    <a:bodyPr/>
                    <a:lstStyle/>
                    <a:p>
                      <a:pPr algn="ctr"/>
                      <a:r>
                        <a:rPr lang="en-US" sz="2800" b="0" dirty="0" smtClean="0">
                          <a:solidFill>
                            <a:srgbClr val="000000"/>
                          </a:solidFill>
                        </a:rPr>
                        <a:t>86%</a:t>
                      </a:r>
                      <a:endParaRPr lang="en-US" sz="2800" b="0" dirty="0">
                        <a:solidFill>
                          <a:srgbClr val="000000"/>
                        </a:solidFill>
                      </a:endParaRPr>
                    </a:p>
                  </a:txBody>
                  <a:tcPr/>
                </a:tc>
              </a:tr>
              <a:tr h="370840">
                <a:tc>
                  <a:txBody>
                    <a:bodyPr/>
                    <a:lstStyle/>
                    <a:p>
                      <a:endParaRPr lang="en-US" sz="2000" dirty="0"/>
                    </a:p>
                  </a:txBody>
                  <a:tcPr/>
                </a:tc>
                <a:tc>
                  <a:txBody>
                    <a:bodyPr/>
                    <a:lstStyle/>
                    <a:p>
                      <a:endParaRPr lang="en-US" sz="2000"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pPr algn="ctr"/>
                      <a:endParaRPr lang="en-US" sz="2800" b="1" dirty="0"/>
                    </a:p>
                  </a:txBody>
                  <a:tcPr/>
                </a:tc>
              </a:tr>
            </a:tbl>
          </a:graphicData>
        </a:graphic>
      </p:graphicFrame>
      <p:sp>
        <p:nvSpPr>
          <p:cNvPr id="11" name="Rounded Rectangle 10"/>
          <p:cNvSpPr/>
          <p:nvPr/>
        </p:nvSpPr>
        <p:spPr>
          <a:xfrm>
            <a:off x="310444" y="4543778"/>
            <a:ext cx="5343566" cy="599722"/>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stretch>
            <a:fillRect/>
          </a:stretch>
        </p:blipFill>
        <p:spPr>
          <a:xfrm>
            <a:off x="457199" y="4643845"/>
            <a:ext cx="1772357" cy="421990"/>
          </a:xfrm>
          <a:prstGeom prst="rect">
            <a:avLst/>
          </a:prstGeom>
        </p:spPr>
      </p:pic>
      <p:sp>
        <p:nvSpPr>
          <p:cNvPr id="10" name="TextBox 9"/>
          <p:cNvSpPr txBox="1"/>
          <p:nvPr/>
        </p:nvSpPr>
        <p:spPr>
          <a:xfrm>
            <a:off x="2384778" y="4711889"/>
            <a:ext cx="3269232" cy="369332"/>
          </a:xfrm>
          <a:prstGeom prst="rect">
            <a:avLst/>
          </a:prstGeom>
          <a:noFill/>
        </p:spPr>
        <p:txBody>
          <a:bodyPr wrap="none" rtlCol="0">
            <a:spAutoFit/>
          </a:bodyPr>
          <a:lstStyle/>
          <a:p>
            <a:r>
              <a:rPr lang="en-US" dirty="0" smtClean="0"/>
              <a:t>Investigators – Unpublished data</a:t>
            </a:r>
            <a:endParaRPr lang="en-US" dirty="0"/>
          </a:p>
        </p:txBody>
      </p:sp>
      <p:sp>
        <p:nvSpPr>
          <p:cNvPr id="7" name="TextBox 6"/>
          <p:cNvSpPr txBox="1"/>
          <p:nvPr/>
        </p:nvSpPr>
        <p:spPr>
          <a:xfrm>
            <a:off x="6512670" y="4633639"/>
            <a:ext cx="2174130" cy="369332"/>
          </a:xfrm>
          <a:prstGeom prst="rect">
            <a:avLst/>
          </a:prstGeom>
          <a:noFill/>
        </p:spPr>
        <p:txBody>
          <a:bodyPr wrap="none" rtlCol="0">
            <a:spAutoFit/>
          </a:bodyPr>
          <a:lstStyle/>
          <a:p>
            <a:r>
              <a:rPr lang="en-US" dirty="0" smtClean="0"/>
              <a:t>* % patient reporting</a:t>
            </a:r>
            <a:endParaRPr lang="en-US" dirty="0"/>
          </a:p>
        </p:txBody>
      </p:sp>
    </p:spTree>
    <p:extLst>
      <p:ext uri="{BB962C8B-B14F-4D97-AF65-F5344CB8AC3E}">
        <p14:creationId xmlns:p14="http://schemas.microsoft.com/office/powerpoint/2010/main" val="4090193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4472</TotalTime>
  <Words>3480</Words>
  <Application>Microsoft Office PowerPoint</Application>
  <PresentationFormat>On-screen Show (16:9)</PresentationFormat>
  <Paragraphs>508</Paragraphs>
  <Slides>40</Slides>
  <Notes>29</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EVIDENCE BASED HAEMOPHILIA CARE – CURRENT STATUS AND WHERE TO GO?  </vt:lpstr>
      <vt:lpstr>PowerPoint Presentation</vt:lpstr>
      <vt:lpstr>Overview</vt:lpstr>
      <vt:lpstr>Overview</vt:lpstr>
      <vt:lpstr>PowerPoint Presentation</vt:lpstr>
      <vt:lpstr>PowerPoint Presentation</vt:lpstr>
      <vt:lpstr>PowerPoint Presentation</vt:lpstr>
      <vt:lpstr>Overview</vt:lpstr>
      <vt:lpstr>The “concept” of comparison</vt:lpstr>
      <vt:lpstr>The “concept” of comparison</vt:lpstr>
      <vt:lpstr>The “concept” of comparison</vt:lpstr>
      <vt:lpstr>Components of a comparison</vt:lpstr>
      <vt:lpstr>PowerPoint Presentation</vt:lpstr>
      <vt:lpstr>The concept of comparable sample</vt:lpstr>
      <vt:lpstr>PowerPoint Presentation</vt:lpstr>
      <vt:lpstr>The concept of comparable sample</vt:lpstr>
      <vt:lpstr>PowerPoint Presentation</vt:lpstr>
      <vt:lpstr>PowerPoint Presentation</vt:lpstr>
      <vt:lpstr>Overview</vt:lpstr>
      <vt:lpstr>PowerPoint Presentation</vt:lpstr>
      <vt:lpstr>Why would the hemophilia community embrace EBC?</vt:lpstr>
      <vt:lpstr>Why would the hemophilia community embrace EBC?</vt:lpstr>
      <vt:lpstr>PowerPoint Presentation</vt:lpstr>
      <vt:lpstr>PowerPoint Presentation</vt:lpstr>
      <vt:lpstr>Overview</vt:lpstr>
      <vt:lpstr>Cochrane Collaboration data</vt:lpstr>
      <vt:lpstr>List of Cochrane Reviews and trials</vt:lpstr>
      <vt:lpstr>RCTs on secondary prophylaxis</vt:lpstr>
      <vt:lpstr>HTA in hemophilia</vt:lpstr>
      <vt:lpstr>SBU report                    IQWIG Rapid Report</vt:lpstr>
      <vt:lpstr>Overview</vt:lpstr>
      <vt:lpstr>WFH guidelines</vt:lpstr>
      <vt:lpstr>Guidelines in rare diseases</vt:lpstr>
      <vt:lpstr>Overview</vt:lpstr>
      <vt:lpstr>Take home message</vt:lpstr>
      <vt:lpstr>Take home message</vt:lpstr>
      <vt:lpstr>Take home message</vt:lpstr>
      <vt:lpstr>Take home message</vt:lpstr>
      <vt:lpstr>Take home message</vt:lpstr>
      <vt:lpstr>Thank you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Inhibitor development according to FVIII concentrate in PUPs: how to interpret current evidence?</dc:title>
  <dc:creator>Alfonso Iorio</dc:creator>
  <cp:lastModifiedBy>dawn</cp:lastModifiedBy>
  <cp:revision>196</cp:revision>
  <cp:lastPrinted>2015-02-01T20:25:58Z</cp:lastPrinted>
  <dcterms:created xsi:type="dcterms:W3CDTF">2015-01-26T19:07:09Z</dcterms:created>
  <dcterms:modified xsi:type="dcterms:W3CDTF">2016-02-03T12:38:21Z</dcterms:modified>
</cp:coreProperties>
</file>