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5"/>
  </p:notesMasterIdLst>
  <p:handoutMasterIdLst>
    <p:handoutMasterId r:id="rId96"/>
  </p:handoutMasterIdLst>
  <p:sldIdLst>
    <p:sldId id="325" r:id="rId2"/>
    <p:sldId id="361" r:id="rId3"/>
    <p:sldId id="392" r:id="rId4"/>
    <p:sldId id="362" r:id="rId5"/>
    <p:sldId id="366" r:id="rId6"/>
    <p:sldId id="364" r:id="rId7"/>
    <p:sldId id="365" r:id="rId8"/>
    <p:sldId id="373" r:id="rId9"/>
    <p:sldId id="372" r:id="rId10"/>
    <p:sldId id="369" r:id="rId11"/>
    <p:sldId id="371" r:id="rId12"/>
    <p:sldId id="386" r:id="rId13"/>
    <p:sldId id="360" r:id="rId14"/>
    <p:sldId id="326" r:id="rId15"/>
    <p:sldId id="327" r:id="rId16"/>
    <p:sldId id="295" r:id="rId17"/>
    <p:sldId id="335" r:id="rId18"/>
    <p:sldId id="336" r:id="rId19"/>
    <p:sldId id="377" r:id="rId20"/>
    <p:sldId id="334" r:id="rId21"/>
    <p:sldId id="328" r:id="rId22"/>
    <p:sldId id="330" r:id="rId23"/>
    <p:sldId id="329" r:id="rId24"/>
    <p:sldId id="331" r:id="rId25"/>
    <p:sldId id="332" r:id="rId26"/>
    <p:sldId id="333" r:id="rId27"/>
    <p:sldId id="393" r:id="rId28"/>
    <p:sldId id="388" r:id="rId29"/>
    <p:sldId id="389" r:id="rId30"/>
    <p:sldId id="390" r:id="rId31"/>
    <p:sldId id="283" r:id="rId32"/>
    <p:sldId id="284" r:id="rId33"/>
    <p:sldId id="281" r:id="rId34"/>
    <p:sldId id="282" r:id="rId35"/>
    <p:sldId id="396" r:id="rId36"/>
    <p:sldId id="376" r:id="rId37"/>
    <p:sldId id="267" r:id="rId38"/>
    <p:sldId id="337" r:id="rId39"/>
    <p:sldId id="293" r:id="rId40"/>
    <p:sldId id="402" r:id="rId41"/>
    <p:sldId id="374" r:id="rId42"/>
    <p:sldId id="403" r:id="rId43"/>
    <p:sldId id="375" r:id="rId44"/>
    <p:sldId id="397" r:id="rId45"/>
    <p:sldId id="398" r:id="rId46"/>
    <p:sldId id="399" r:id="rId47"/>
    <p:sldId id="400" r:id="rId48"/>
    <p:sldId id="404" r:id="rId49"/>
    <p:sldId id="338" r:id="rId50"/>
    <p:sldId id="268" r:id="rId51"/>
    <p:sldId id="379" r:id="rId52"/>
    <p:sldId id="381" r:id="rId53"/>
    <p:sldId id="383" r:id="rId54"/>
    <p:sldId id="406" r:id="rId55"/>
    <p:sldId id="380" r:id="rId56"/>
    <p:sldId id="382" r:id="rId57"/>
    <p:sldId id="378" r:id="rId58"/>
    <p:sldId id="384" r:id="rId59"/>
    <p:sldId id="385" r:id="rId60"/>
    <p:sldId id="401" r:id="rId61"/>
    <p:sldId id="407" r:id="rId62"/>
    <p:sldId id="394" r:id="rId63"/>
    <p:sldId id="339" r:id="rId64"/>
    <p:sldId id="343" r:id="rId65"/>
    <p:sldId id="341" r:id="rId66"/>
    <p:sldId id="342" r:id="rId67"/>
    <p:sldId id="340" r:id="rId68"/>
    <p:sldId id="344" r:id="rId69"/>
    <p:sldId id="345" r:id="rId70"/>
    <p:sldId id="346" r:id="rId71"/>
    <p:sldId id="347" r:id="rId72"/>
    <p:sldId id="395" r:id="rId73"/>
    <p:sldId id="405" r:id="rId74"/>
    <p:sldId id="323" r:id="rId75"/>
    <p:sldId id="324" r:id="rId76"/>
    <p:sldId id="294" r:id="rId77"/>
    <p:sldId id="298" r:id="rId78"/>
    <p:sldId id="322" r:id="rId79"/>
    <p:sldId id="307" r:id="rId80"/>
    <p:sldId id="308" r:id="rId81"/>
    <p:sldId id="309" r:id="rId82"/>
    <p:sldId id="310" r:id="rId83"/>
    <p:sldId id="311" r:id="rId84"/>
    <p:sldId id="312" r:id="rId85"/>
    <p:sldId id="313" r:id="rId86"/>
    <p:sldId id="314" r:id="rId87"/>
    <p:sldId id="315" r:id="rId88"/>
    <p:sldId id="316" r:id="rId89"/>
    <p:sldId id="317" r:id="rId90"/>
    <p:sldId id="318" r:id="rId91"/>
    <p:sldId id="319" r:id="rId92"/>
    <p:sldId id="320" r:id="rId93"/>
    <p:sldId id="321" r:id="rId9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D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9" autoAdjust="0"/>
    <p:restoredTop sz="95964" autoAdjust="0"/>
  </p:normalViewPr>
  <p:slideViewPr>
    <p:cSldViewPr snapToGrid="0" snapToObjects="1">
      <p:cViewPr>
        <p:scale>
          <a:sx n="116" d="100"/>
          <a:sy n="116" d="100"/>
        </p:scale>
        <p:origin x="-762"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spPr>
            <a:ln w="47625">
              <a:noFill/>
            </a:ln>
          </c:spPr>
          <c:dPt>
            <c:idx val="86"/>
            <c:marker>
              <c:spPr>
                <a:noFill/>
              </c:spPr>
            </c:marker>
            <c:bubble3D val="0"/>
          </c:dPt>
          <c:xVal>
            <c:numRef>
              <c:f>Sheet1!$B$3:$B$90</c:f>
              <c:numCache>
                <c:formatCode>General</c:formatCode>
                <c:ptCount val="8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numCache>
            </c:numRef>
          </c:xVal>
          <c:yVal>
            <c:numRef>
              <c:f>Sheet1!$C$3:$C$90</c:f>
              <c:numCache>
                <c:formatCode>General</c:formatCode>
                <c:ptCount val="88"/>
                <c:pt idx="0">
                  <c:v>28.06929157778508</c:v>
                </c:pt>
                <c:pt idx="1">
                  <c:v>27.760837824183081</c:v>
                </c:pt>
                <c:pt idx="2">
                  <c:v>27.455773672268979</c:v>
                </c:pt>
                <c:pt idx="3">
                  <c:v>27.154061873672621</c:v>
                </c:pt>
                <c:pt idx="4">
                  <c:v>26.85566558934654</c:v>
                </c:pt>
                <c:pt idx="5">
                  <c:v>26.56054838506801</c:v>
                </c:pt>
                <c:pt idx="6">
                  <c:v>26.268674226990321</c:v>
                </c:pt>
                <c:pt idx="7">
                  <c:v>25.980007477243181</c:v>
                </c:pt>
                <c:pt idx="8">
                  <c:v>25.69451288958118</c:v>
                </c:pt>
                <c:pt idx="9">
                  <c:v>25.412155605080301</c:v>
                </c:pt>
                <c:pt idx="10">
                  <c:v>25.132901147881601</c:v>
                </c:pt>
                <c:pt idx="11">
                  <c:v>24.8567154209818</c:v>
                </c:pt>
                <c:pt idx="12">
                  <c:v>24.583564702069911</c:v>
                </c:pt>
                <c:pt idx="13">
                  <c:v>24.313415639409801</c:v>
                </c:pt>
                <c:pt idx="14">
                  <c:v>24.04623524776791</c:v>
                </c:pt>
                <c:pt idx="15">
                  <c:v>23.781990904385871</c:v>
                </c:pt>
                <c:pt idx="16">
                  <c:v>23.520650344997019</c:v>
                </c:pt>
                <c:pt idx="17">
                  <c:v>23.262181659887158</c:v>
                </c:pt>
                <c:pt idx="18">
                  <c:v>23.006553289998291</c:v>
                </c:pt>
                <c:pt idx="19">
                  <c:v>22.753734023075221</c:v>
                </c:pt>
                <c:pt idx="20">
                  <c:v>22.503692989854621</c:v>
                </c:pt>
                <c:pt idx="21">
                  <c:v>22.242022141135351</c:v>
                </c:pt>
                <c:pt idx="22">
                  <c:v>21.983393976703539</c:v>
                </c:pt>
                <c:pt idx="23">
                  <c:v>21.727773116509351</c:v>
                </c:pt>
                <c:pt idx="24">
                  <c:v>21.475124591898769</c:v>
                </c:pt>
                <c:pt idx="25">
                  <c:v>21.22541384083015</c:v>
                </c:pt>
                <c:pt idx="26">
                  <c:v>20.978606703146109</c:v>
                </c:pt>
                <c:pt idx="27">
                  <c:v>20.734669415900221</c:v>
                </c:pt>
                <c:pt idx="28">
                  <c:v>20.493568608738599</c:v>
                </c:pt>
                <c:pt idx="29">
                  <c:v>20.255271299334659</c:v>
                </c:pt>
                <c:pt idx="30">
                  <c:v>20.01974488887728</c:v>
                </c:pt>
                <c:pt idx="31">
                  <c:v>19.786957157611269</c:v>
                </c:pt>
                <c:pt idx="32">
                  <c:v>19.556876260429739</c:v>
                </c:pt>
                <c:pt idx="33">
                  <c:v>19.329470722517769</c:v>
                </c:pt>
                <c:pt idx="34">
                  <c:v>19.10470943504663</c:v>
                </c:pt>
                <c:pt idx="35">
                  <c:v>18.882561650918181</c:v>
                </c:pt>
                <c:pt idx="36">
                  <c:v>18.66299698055867</c:v>
                </c:pt>
                <c:pt idx="37">
                  <c:v>18.445985387761471</c:v>
                </c:pt>
                <c:pt idx="38">
                  <c:v>18.231497185578199</c:v>
                </c:pt>
                <c:pt idx="39">
                  <c:v>18.019503032257521</c:v>
                </c:pt>
                <c:pt idx="40">
                  <c:v>17.627774705469321</c:v>
                </c:pt>
                <c:pt idx="41">
                  <c:v>17.244562211872161</c:v>
                </c:pt>
                <c:pt idx="42">
                  <c:v>16.869680424657549</c:v>
                </c:pt>
                <c:pt idx="43">
                  <c:v>16.502948241512819</c:v>
                </c:pt>
                <c:pt idx="44">
                  <c:v>16.144188497132099</c:v>
                </c:pt>
                <c:pt idx="45">
                  <c:v>15.79322787762923</c:v>
                </c:pt>
                <c:pt idx="46">
                  <c:v>15.449896836811201</c:v>
                </c:pt>
                <c:pt idx="47">
                  <c:v>15.114029514271831</c:v>
                </c:pt>
                <c:pt idx="48">
                  <c:v>14.78546365526592</c:v>
                </c:pt>
                <c:pt idx="49">
                  <c:v>14.46404053232536</c:v>
                </c:pt>
                <c:pt idx="50">
                  <c:v>14.14960486857915</c:v>
                </c:pt>
                <c:pt idx="51">
                  <c:v>13.84200476274048</c:v>
                </c:pt>
                <c:pt idx="52">
                  <c:v>13.54109161572438</c:v>
                </c:pt>
                <c:pt idx="53">
                  <c:v>13.246720058860809</c:v>
                </c:pt>
                <c:pt idx="54">
                  <c:v>12.958747883668179</c:v>
                </c:pt>
                <c:pt idx="55">
                  <c:v>12.67703597315365</c:v>
                </c:pt>
                <c:pt idx="56">
                  <c:v>12.401448234606841</c:v>
                </c:pt>
                <c:pt idx="57">
                  <c:v>12.13185153385451</c:v>
                </c:pt>
                <c:pt idx="58">
                  <c:v>11.868115630944629</c:v>
                </c:pt>
                <c:pt idx="59">
                  <c:v>11.610113117228449</c:v>
                </c:pt>
                <c:pt idx="60">
                  <c:v>11.35771935381044</c:v>
                </c:pt>
                <c:pt idx="61">
                  <c:v>11.110812411336299</c:v>
                </c:pt>
                <c:pt idx="62">
                  <c:v>10.869273011089851</c:v>
                </c:pt>
                <c:pt idx="63">
                  <c:v>10.632984467370511</c:v>
                </c:pt>
                <c:pt idx="64">
                  <c:v>10.40183263112332</c:v>
                </c:pt>
                <c:pt idx="65">
                  <c:v>10.175705834794559</c:v>
                </c:pt>
                <c:pt idx="66">
                  <c:v>9.9544948383859797</c:v>
                </c:pt>
                <c:pt idx="67">
                  <c:v>9.6333821016638481</c:v>
                </c:pt>
                <c:pt idx="68">
                  <c:v>9.3226278403198553</c:v>
                </c:pt>
                <c:pt idx="69">
                  <c:v>9.0218979099869561</c:v>
                </c:pt>
                <c:pt idx="70">
                  <c:v>8.7308689451486678</c:v>
                </c:pt>
                <c:pt idx="71">
                  <c:v>8.4492280114341902</c:v>
                </c:pt>
                <c:pt idx="72">
                  <c:v>8.1766722691298668</c:v>
                </c:pt>
                <c:pt idx="73">
                  <c:v>7.9129086475450299</c:v>
                </c:pt>
                <c:pt idx="74">
                  <c:v>7.6576535298822872</c:v>
                </c:pt>
                <c:pt idx="75">
                  <c:v>7.4106324482731827</c:v>
                </c:pt>
                <c:pt idx="76">
                  <c:v>7.1715797886514681</c:v>
                </c:pt>
                <c:pt idx="77">
                  <c:v>6.9402385051465822</c:v>
                </c:pt>
                <c:pt idx="78">
                  <c:v>6.716359843690241</c:v>
                </c:pt>
                <c:pt idx="79">
                  <c:v>6.4997030745389432</c:v>
                </c:pt>
                <c:pt idx="80">
                  <c:v>6.290035233424784</c:v>
                </c:pt>
                <c:pt idx="81">
                  <c:v>6.0871308710562362</c:v>
                </c:pt>
                <c:pt idx="82">
                  <c:v>5.8907718106995857</c:v>
                </c:pt>
                <c:pt idx="83">
                  <c:v>5.7007469135802467</c:v>
                </c:pt>
                <c:pt idx="84">
                  <c:v>5.5168518518518486</c:v>
                </c:pt>
                <c:pt idx="85">
                  <c:v>5.3388888888888886</c:v>
                </c:pt>
                <c:pt idx="86">
                  <c:v>5.166666666666667</c:v>
                </c:pt>
                <c:pt idx="87">
                  <c:v>5</c:v>
                </c:pt>
              </c:numCache>
            </c:numRef>
          </c:yVal>
          <c:smooth val="0"/>
        </c:ser>
        <c:dLbls>
          <c:showLegendKey val="0"/>
          <c:showVal val="0"/>
          <c:showCatName val="0"/>
          <c:showSerName val="0"/>
          <c:showPercent val="0"/>
          <c:showBubbleSize val="0"/>
        </c:dLbls>
        <c:axId val="158274624"/>
        <c:axId val="158275200"/>
      </c:scatterChart>
      <c:valAx>
        <c:axId val="158274624"/>
        <c:scaling>
          <c:orientation val="minMax"/>
          <c:max val="88"/>
        </c:scaling>
        <c:delete val="0"/>
        <c:axPos val="b"/>
        <c:numFmt formatCode="General" sourceLinked="1"/>
        <c:majorTickMark val="out"/>
        <c:minorTickMark val="none"/>
        <c:tickLblPos val="nextTo"/>
        <c:crossAx val="158275200"/>
        <c:crosses val="autoZero"/>
        <c:crossBetween val="midCat"/>
      </c:valAx>
      <c:valAx>
        <c:axId val="158275200"/>
        <c:scaling>
          <c:orientation val="minMax"/>
        </c:scaling>
        <c:delete val="0"/>
        <c:axPos val="l"/>
        <c:majorGridlines/>
        <c:numFmt formatCode="General" sourceLinked="1"/>
        <c:majorTickMark val="out"/>
        <c:minorTickMark val="none"/>
        <c:tickLblPos val="nextTo"/>
        <c:crossAx val="158274624"/>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6376867563338"/>
          <c:y val="3.9661605547916298E-2"/>
          <c:w val="0.63805561659724597"/>
          <c:h val="0.86470323702121399"/>
        </c:manualLayout>
      </c:layout>
      <c:scatterChart>
        <c:scatterStyle val="lineMarker"/>
        <c:varyColors val="0"/>
        <c:ser>
          <c:idx val="0"/>
          <c:order val="0"/>
          <c:spPr>
            <a:ln w="47625">
              <a:noFill/>
            </a:ln>
          </c:spPr>
          <c:trendline>
            <c:spPr>
              <a:ln w="28575" cmpd="sng">
                <a:solidFill>
                  <a:srgbClr val="FF6600"/>
                </a:solidFill>
              </a:ln>
            </c:spPr>
            <c:trendlineType val="exp"/>
            <c:dispRSqr val="0"/>
            <c:dispEq val="0"/>
          </c:trendline>
          <c:xVal>
            <c:numRef>
              <c:f>Sheet1!$E$16:$E$22</c:f>
              <c:numCache>
                <c:formatCode>General</c:formatCode>
                <c:ptCount val="7"/>
                <c:pt idx="0">
                  <c:v>0.15</c:v>
                </c:pt>
                <c:pt idx="1">
                  <c:v>0.3</c:v>
                </c:pt>
                <c:pt idx="2">
                  <c:v>1</c:v>
                </c:pt>
                <c:pt idx="3">
                  <c:v>3</c:v>
                </c:pt>
                <c:pt idx="4">
                  <c:v>28</c:v>
                </c:pt>
                <c:pt idx="5">
                  <c:v>32</c:v>
                </c:pt>
                <c:pt idx="6">
                  <c:v>48</c:v>
                </c:pt>
              </c:numCache>
            </c:numRef>
          </c:xVal>
          <c:yVal>
            <c:numRef>
              <c:f>Sheet1!$F$16:$F$22</c:f>
              <c:numCache>
                <c:formatCode>General</c:formatCode>
                <c:ptCount val="7"/>
                <c:pt idx="0">
                  <c:v>1</c:v>
                </c:pt>
                <c:pt idx="1">
                  <c:v>0.94</c:v>
                </c:pt>
                <c:pt idx="2">
                  <c:v>0.93</c:v>
                </c:pt>
                <c:pt idx="3">
                  <c:v>0.79</c:v>
                </c:pt>
                <c:pt idx="4">
                  <c:v>0.22</c:v>
                </c:pt>
                <c:pt idx="5">
                  <c:v>0.15</c:v>
                </c:pt>
                <c:pt idx="6">
                  <c:v>0.03</c:v>
                </c:pt>
              </c:numCache>
            </c:numRef>
          </c:yVal>
          <c:smooth val="0"/>
        </c:ser>
        <c:dLbls>
          <c:showLegendKey val="0"/>
          <c:showVal val="0"/>
          <c:showCatName val="0"/>
          <c:showSerName val="0"/>
          <c:showPercent val="0"/>
          <c:showBubbleSize val="0"/>
        </c:dLbls>
        <c:axId val="161270016"/>
        <c:axId val="161270592"/>
      </c:scatterChart>
      <c:valAx>
        <c:axId val="161270016"/>
        <c:scaling>
          <c:orientation val="minMax"/>
        </c:scaling>
        <c:delete val="0"/>
        <c:axPos val="b"/>
        <c:numFmt formatCode="General" sourceLinked="1"/>
        <c:majorTickMark val="out"/>
        <c:minorTickMark val="none"/>
        <c:tickLblPos val="nextTo"/>
        <c:crossAx val="161270592"/>
        <c:crosses val="autoZero"/>
        <c:crossBetween val="midCat"/>
      </c:valAx>
      <c:valAx>
        <c:axId val="161270592"/>
        <c:scaling>
          <c:orientation val="minMax"/>
        </c:scaling>
        <c:delete val="0"/>
        <c:axPos val="l"/>
        <c:majorGridlines/>
        <c:numFmt formatCode="General" sourceLinked="1"/>
        <c:majorTickMark val="out"/>
        <c:minorTickMark val="none"/>
        <c:tickLblPos val="nextTo"/>
        <c:crossAx val="161270016"/>
        <c:crosses val="autoZero"/>
        <c:crossBetween val="midCat"/>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0.05236</cdr:x>
      <cdr:y>0.03228</cdr:y>
    </cdr:from>
    <cdr:to>
      <cdr:x>0.96915</cdr:x>
      <cdr:y>0.92344</cdr:y>
    </cdr:to>
    <cdr:sp macro="" textlink="">
      <cdr:nvSpPr>
        <cdr:cNvPr id="2" name="Rectangle 1"/>
        <cdr:cNvSpPr/>
      </cdr:nvSpPr>
      <cdr:spPr>
        <a:xfrm xmlns:a="http://schemas.openxmlformats.org/drawingml/2006/main">
          <a:off x="371990" y="143153"/>
          <a:ext cx="6513834" cy="3952486"/>
        </a:xfrm>
        <a:prstGeom xmlns:a="http://schemas.openxmlformats.org/drawingml/2006/main" prst="re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2180E-43F5-AB47-B73A-88B48DDC7B23}" type="datetimeFigureOut">
              <a:rPr lang="en-US" smtClean="0"/>
              <a:t>5/12/2015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FDC9F3-A964-5447-92D0-CAEA2AD3BB5D}" type="slidenum">
              <a:rPr lang="en-US" smtClean="0"/>
              <a:t>‹#›</a:t>
            </a:fld>
            <a:endParaRPr lang="en-US"/>
          </a:p>
        </p:txBody>
      </p:sp>
    </p:spTree>
    <p:extLst>
      <p:ext uri="{BB962C8B-B14F-4D97-AF65-F5344CB8AC3E}">
        <p14:creationId xmlns:p14="http://schemas.microsoft.com/office/powerpoint/2010/main" val="328593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9413C-661C-8948-990A-4A3A40A0CC60}" type="datetimeFigureOut">
              <a:rPr lang="en-US" smtClean="0"/>
              <a:t>5/12/2015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239B69-6ED3-B140-A6D3-09EFC8ABB76D}" type="slidenum">
              <a:rPr lang="en-US" smtClean="0"/>
              <a:t>‹#›</a:t>
            </a:fld>
            <a:endParaRPr lang="en-US"/>
          </a:p>
        </p:txBody>
      </p:sp>
    </p:spTree>
    <p:extLst>
      <p:ext uri="{BB962C8B-B14F-4D97-AF65-F5344CB8AC3E}">
        <p14:creationId xmlns:p14="http://schemas.microsoft.com/office/powerpoint/2010/main" val="1174403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noProof="0" dirty="0" smtClean="0">
                <a:solidFill>
                  <a:schemeClr val="tx1"/>
                </a:solidFill>
                <a:latin typeface="+mn-lt"/>
                <a:ea typeface="ＭＳ Ｐゴシック" charset="-128"/>
                <a:cs typeface="ＭＳ Ｐゴシック" charset="-128"/>
              </a:rPr>
              <a:t>Image slides</a:t>
            </a:r>
            <a:endParaRPr lang="en-US" sz="1200" kern="1200" noProof="0" dirty="0" smtClean="0">
              <a:solidFill>
                <a:schemeClr val="tx1"/>
              </a:solidFill>
              <a:latin typeface="+mn-lt"/>
              <a:ea typeface="ＭＳ Ｐゴシック" charset="-128"/>
              <a:cs typeface="ＭＳ Ｐゴシック" charset="-128"/>
            </a:endParaRPr>
          </a:p>
          <a:p>
            <a:r>
              <a:rPr lang="en-US" sz="1200" i="0" kern="1200" dirty="0" smtClean="0">
                <a:solidFill>
                  <a:schemeClr val="tx1"/>
                </a:solidFill>
                <a:latin typeface="+mn-lt"/>
                <a:ea typeface="ＭＳ Ｐゴシック" charset="-128"/>
                <a:cs typeface="ＭＳ Ｐゴシック" charset="-128"/>
              </a:rPr>
              <a:t>Try to emphasize your concepts with pictures.  And I tend to use real pictures – pictures of the companies and executives that are the subjects of my stories.</a:t>
            </a:r>
            <a:br>
              <a:rPr lang="en-US" sz="1200" i="0" kern="1200" dirty="0" smtClean="0">
                <a:solidFill>
                  <a:schemeClr val="tx1"/>
                </a:solidFill>
                <a:latin typeface="+mn-lt"/>
                <a:ea typeface="ＭＳ Ｐゴシック" charset="-128"/>
                <a:cs typeface="ＭＳ Ｐゴシック" charset="-128"/>
              </a:rPr>
            </a:br>
            <a:r>
              <a:rPr lang="en-US" sz="1200" i="0" kern="1200" dirty="0" smtClean="0">
                <a:solidFill>
                  <a:schemeClr val="tx1"/>
                </a:solidFill>
                <a:latin typeface="+mn-lt"/>
                <a:ea typeface="ＭＳ Ｐゴシック" charset="-128"/>
                <a:cs typeface="ＭＳ Ｐゴシック" charset="-128"/>
              </a:rPr>
              <a:t>Or I’ll choose a picture that elicits an emotional response to a key point I’m making.  It’s important to touch a listener’s heart and head.  </a:t>
            </a:r>
          </a:p>
          <a:p>
            <a:r>
              <a:rPr lang="en-US" sz="1200" b="1" kern="1200" dirty="0" smtClean="0">
                <a:solidFill>
                  <a:schemeClr val="tx1"/>
                </a:solidFill>
                <a:latin typeface="+mn-lt"/>
                <a:ea typeface="ＭＳ Ｐゴシック" charset="-128"/>
                <a:cs typeface="ＭＳ Ｐゴシック" charset="-128"/>
              </a:rPr>
              <a:t> </a:t>
            </a:r>
            <a:endParaRPr lang="en-US" sz="1200" kern="1200" dirty="0" smtClean="0">
              <a:solidFill>
                <a:schemeClr val="tx1"/>
              </a:solidFill>
              <a:latin typeface="+mn-lt"/>
              <a:ea typeface="ＭＳ Ｐゴシック" charset="-128"/>
              <a:cs typeface="ＭＳ Ｐゴシック" charset="-128"/>
            </a:endParaRPr>
          </a:p>
          <a:p>
            <a:r>
              <a:rPr lang="en-US" sz="1200" b="1" kern="1200" dirty="0" smtClean="0">
                <a:solidFill>
                  <a:schemeClr val="tx1"/>
                </a:solidFill>
                <a:latin typeface="+mn-lt"/>
                <a:ea typeface="ＭＳ Ｐゴシック" charset="-128"/>
                <a:cs typeface="ＭＳ Ｐゴシック" charset="-128"/>
              </a:rPr>
              <a:t>Slide Notes:</a:t>
            </a:r>
            <a:endParaRPr lang="en-US" sz="1200" kern="1200" dirty="0" smtClean="0">
              <a:solidFill>
                <a:schemeClr val="tx1"/>
              </a:solidFill>
              <a:latin typeface="+mn-lt"/>
              <a:ea typeface="ＭＳ Ｐゴシック" charset="-128"/>
              <a:cs typeface="ＭＳ Ｐゴシック" charset="-128"/>
            </a:endParaRPr>
          </a:p>
          <a:p>
            <a:pPr lvl="1"/>
            <a:r>
              <a:rPr lang="en-US" sz="1200" i="1" kern="1200" dirty="0" smtClean="0">
                <a:solidFill>
                  <a:schemeClr val="tx1"/>
                </a:solidFill>
                <a:latin typeface="+mn-lt"/>
                <a:ea typeface="ＭＳ Ｐゴシック" charset="-128"/>
                <a:cs typeface="ＭＳ Ｐゴシック" charset="-128"/>
              </a:rPr>
              <a:t>Note the left bar color aligns with the section color – visual clue that I’m still in Section 1.</a:t>
            </a:r>
          </a:p>
          <a:p>
            <a:pPr lvl="1"/>
            <a:r>
              <a:rPr lang="en-US" sz="1200" i="1" kern="1200" dirty="0" smtClean="0">
                <a:solidFill>
                  <a:schemeClr val="tx1"/>
                </a:solidFill>
                <a:latin typeface="+mn-lt"/>
                <a:ea typeface="ＭＳ Ｐゴシック" charset="-128"/>
                <a:cs typeface="ＭＳ Ｐゴシック" charset="-128"/>
              </a:rPr>
              <a:t>To set a picture as a slide background, as on this slide, hold down CONTROL, click the slide and then click Format Background</a:t>
            </a:r>
            <a:r>
              <a:rPr lang="en-US" sz="1200" i="1" kern="1200" baseline="0" dirty="0" smtClean="0">
                <a:solidFill>
                  <a:schemeClr val="tx1"/>
                </a:solidFill>
                <a:latin typeface="+mn-lt"/>
                <a:ea typeface="ＭＳ Ｐゴシック" charset="-128"/>
                <a:cs typeface="ＭＳ Ｐゴシック" charset="-128"/>
              </a:rPr>
              <a:t>.</a:t>
            </a:r>
            <a:endParaRPr lang="en-US" sz="1200" kern="1200" dirty="0" smtClean="0">
              <a:solidFill>
                <a:schemeClr val="tx1"/>
              </a:solidFill>
              <a:latin typeface="+mn-lt"/>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4</a:t>
            </a:fld>
            <a:endParaRPr lang="en-US"/>
          </a:p>
        </p:txBody>
      </p:sp>
    </p:spTree>
    <p:extLst>
      <p:ext uri="{BB962C8B-B14F-4D97-AF65-F5344CB8AC3E}">
        <p14:creationId xmlns:p14="http://schemas.microsoft.com/office/powerpoint/2010/main" val="59749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 will touch upon </a:t>
            </a:r>
            <a:r>
              <a:rPr lang="en-US" dirty="0" err="1" smtClean="0"/>
              <a:t>th</a:t>
            </a:r>
            <a:r>
              <a:rPr lang="en-US" dirty="0" smtClean="0"/>
              <a:t> goal of </a:t>
            </a:r>
            <a:r>
              <a:rPr lang="en-US" dirty="0" err="1" smtClean="0"/>
              <a:t>prohylaxis</a:t>
            </a:r>
            <a:r>
              <a:rPr lang="en-US" dirty="0" smtClean="0"/>
              <a:t> being different for different class of patients</a:t>
            </a:r>
          </a:p>
          <a:p>
            <a:pPr>
              <a:buNone/>
            </a:pPr>
            <a:endParaRPr lang="en-US" dirty="0" smtClean="0"/>
          </a:p>
          <a:p>
            <a:pPr>
              <a:buNone/>
            </a:pPr>
            <a:r>
              <a:rPr lang="en-US" dirty="0" smtClean="0"/>
              <a:t>Reference:</a:t>
            </a:r>
          </a:p>
          <a:p>
            <a:r>
              <a:rPr lang="en-US" dirty="0" smtClean="0"/>
              <a:t>Coppola A, Di Capua M, De Simone C. Primary prophylaxis in children with </a:t>
            </a:r>
            <a:r>
              <a:rPr lang="en-US" dirty="0" err="1" smtClean="0"/>
              <a:t>haemophilia</a:t>
            </a:r>
            <a:r>
              <a:rPr lang="en-US" dirty="0" smtClean="0"/>
              <a:t>. </a:t>
            </a:r>
            <a:r>
              <a:rPr lang="en-US" i="1" dirty="0" smtClean="0"/>
              <a:t>Blood </a:t>
            </a:r>
            <a:r>
              <a:rPr lang="en-US" i="1" dirty="0" err="1" smtClean="0"/>
              <a:t>Transfus</a:t>
            </a:r>
            <a:r>
              <a:rPr lang="en-US" dirty="0" smtClean="0"/>
              <a:t>. 2008;6 </a:t>
            </a:r>
            <a:r>
              <a:rPr lang="en-US" dirty="0" err="1" smtClean="0"/>
              <a:t>Suppl</a:t>
            </a:r>
            <a:r>
              <a:rPr lang="en-US" dirty="0" smtClean="0"/>
              <a:t> 2:s4-11.</a:t>
            </a:r>
            <a:endParaRPr lang="en-US" dirty="0"/>
          </a:p>
        </p:txBody>
      </p:sp>
      <p:sp>
        <p:nvSpPr>
          <p:cNvPr id="7" name="Slide Image Placeholder 6"/>
          <p:cNvSpPr>
            <a:spLocks noGrp="1" noRot="1" noChangeAspect="1"/>
          </p:cNvSpPr>
          <p:nvPr>
            <p:ph type="sldImg"/>
          </p:nvPr>
        </p:nvSpPr>
        <p:spPr>
          <a:xfrm>
            <a:off x="1316038" y="336550"/>
            <a:ext cx="4225925" cy="3170238"/>
          </a:xfrm>
        </p:spPr>
      </p:sp>
      <p:sp>
        <p:nvSpPr>
          <p:cNvPr id="8" name="Slide Number Placeholder 7"/>
          <p:cNvSpPr>
            <a:spLocks noGrp="1"/>
          </p:cNvSpPr>
          <p:nvPr>
            <p:ph type="sldNum" sz="quarter" idx="10"/>
          </p:nvPr>
        </p:nvSpPr>
        <p:spPr/>
        <p:txBody>
          <a:bodyPr/>
          <a:lstStyle/>
          <a:p>
            <a:fld id="{96F60F1F-DB1C-403A-A914-15FCFB38940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2949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I will make the point that while we talk a lot of PK tailored approach, this was actually there since the very beginning</a:t>
            </a:r>
          </a:p>
          <a:p>
            <a:r>
              <a:rPr lang="en-US" smtClean="0"/>
              <a:t>Will use two arguments</a:t>
            </a:r>
          </a:p>
          <a:p>
            <a:r>
              <a:rPr lang="en-US" smtClean="0"/>
              <a:t>The Swedish prophylactic regimen was based on the PK assumption of keeping the through level &gt; 1% all the time</a:t>
            </a:r>
          </a:p>
          <a:p>
            <a:r>
              <a:rPr lang="en-US" smtClean="0"/>
              <a:t>The development/approval process for new concentrates (both PD an Rec) was based on demonstration of PK equivalence</a:t>
            </a:r>
            <a:endParaRPr lang="en-US" dirty="0"/>
          </a:p>
        </p:txBody>
      </p:sp>
      <p:sp>
        <p:nvSpPr>
          <p:cNvPr id="7" name="Slide Image Placeholder 6"/>
          <p:cNvSpPr>
            <a:spLocks noGrp="1" noRot="1" noChangeAspect="1"/>
          </p:cNvSpPr>
          <p:nvPr>
            <p:ph type="sldImg"/>
          </p:nvPr>
        </p:nvSpPr>
        <p:spPr>
          <a:xfrm>
            <a:off x="1316038" y="336550"/>
            <a:ext cx="4225925" cy="3170238"/>
          </a:xfrm>
        </p:spPr>
      </p:sp>
      <p:sp>
        <p:nvSpPr>
          <p:cNvPr id="8" name="Slide Number Placeholder 7"/>
          <p:cNvSpPr>
            <a:spLocks noGrp="1"/>
          </p:cNvSpPr>
          <p:nvPr>
            <p:ph type="sldNum" sz="quarter" idx="10"/>
          </p:nvPr>
        </p:nvSpPr>
        <p:spPr/>
        <p:txBody>
          <a:bodyPr/>
          <a:lstStyle/>
          <a:p>
            <a:fld id="{96F60F1F-DB1C-403A-A914-15FCFB389407}"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351652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0">
              <a:buFont typeface="+mj-lt"/>
              <a:buNone/>
            </a:pPr>
            <a:r>
              <a:rPr lang="en-CA" sz="1200" dirty="0" smtClean="0"/>
              <a:t>Base</a:t>
            </a:r>
            <a:r>
              <a:rPr lang="en-CA" sz="1200" baseline="0" dirty="0" smtClean="0"/>
              <a:t> compartment model – using CONCENTRATION and DOSE – we are estimate our two parameters of interest – clearance and volume</a:t>
            </a:r>
            <a:endParaRPr lang="en-CA" sz="1200" dirty="0" smtClean="0"/>
          </a:p>
          <a:p>
            <a:pPr marL="400050" lvl="1" indent="0">
              <a:buFont typeface="+mj-lt"/>
              <a:buNone/>
            </a:pPr>
            <a:endParaRPr lang="en-CA" sz="1200" dirty="0" smtClean="0"/>
          </a:p>
          <a:p>
            <a:pPr marL="400050" lvl="1" indent="0">
              <a:buFont typeface="+mj-lt"/>
              <a:buNone/>
            </a:pPr>
            <a:r>
              <a:rPr lang="en-CA" sz="1200" dirty="0" smtClean="0"/>
              <a:t>Objective</a:t>
            </a:r>
            <a:r>
              <a:rPr lang="en-CA" sz="1200" baseline="0" dirty="0" smtClean="0"/>
              <a:t> function is based on extended least squares</a:t>
            </a:r>
            <a:endParaRPr lang="en-CA" sz="1200" dirty="0" smtClean="0"/>
          </a:p>
          <a:p>
            <a:pPr marL="400050" lvl="1" indent="0">
              <a:buFont typeface="+mj-lt"/>
              <a:buNone/>
            </a:pPr>
            <a:endParaRPr lang="en-CA" sz="1200" dirty="0" smtClean="0"/>
          </a:p>
          <a:p>
            <a:pPr marL="400050" lvl="1" indent="0">
              <a:buFont typeface="+mj-lt"/>
              <a:buNone/>
            </a:pPr>
            <a:r>
              <a:rPr lang="en-CA" sz="1200" dirty="0" smtClean="0"/>
              <a:t>Note:</a:t>
            </a:r>
            <a:r>
              <a:rPr lang="en-CA" sz="1200" baseline="0" dirty="0" smtClean="0"/>
              <a:t>  </a:t>
            </a:r>
            <a:r>
              <a:rPr lang="en-CA" sz="1800" dirty="0" smtClean="0"/>
              <a:t>FOCEI </a:t>
            </a:r>
            <a:r>
              <a:rPr lang="en-CA" sz="1800" baseline="0" dirty="0" smtClean="0"/>
              <a:t> is the </a:t>
            </a:r>
            <a:r>
              <a:rPr lang="en-CA" sz="1800" b="1" dirty="0" smtClean="0">
                <a:solidFill>
                  <a:srgbClr val="FF0000"/>
                </a:solidFill>
                <a:sym typeface="Wingdings" panose="05000000000000000000" pitchFamily="2" charset="2"/>
              </a:rPr>
              <a:t>current standard method for NONMEM analyses</a:t>
            </a:r>
          </a:p>
          <a:p>
            <a:pPr marL="400050" lvl="1" indent="0">
              <a:buFont typeface="+mj-lt"/>
              <a:buNone/>
            </a:pPr>
            <a:endParaRPr lang="en-CA" sz="1800" b="1" dirty="0" smtClean="0">
              <a:solidFill>
                <a:srgbClr val="FF0000"/>
              </a:solidFill>
              <a:sym typeface="Wingdings" panose="05000000000000000000" pitchFamily="2" charset="2"/>
            </a:endParaRPr>
          </a:p>
          <a:p>
            <a:pPr marL="400050" lvl="1" indent="0">
              <a:buFont typeface="+mj-lt"/>
              <a:buNone/>
            </a:pPr>
            <a:r>
              <a:rPr lang="en-CA" sz="1800" b="1" dirty="0" smtClean="0">
                <a:solidFill>
                  <a:srgbClr val="FF0000"/>
                </a:solidFill>
                <a:sym typeface="Wingdings" panose="05000000000000000000" pitchFamily="2" charset="2"/>
              </a:rPr>
              <a:t>FO</a:t>
            </a:r>
            <a:r>
              <a:rPr lang="en-CA" sz="1800" b="1" baseline="0" dirty="0" smtClean="0">
                <a:solidFill>
                  <a:srgbClr val="FF0000"/>
                </a:solidFill>
                <a:sym typeface="Wingdings" panose="05000000000000000000" pitchFamily="2" charset="2"/>
              </a:rPr>
              <a:t> – first order estimation; FOCE – first order conditional estimation; </a:t>
            </a:r>
          </a:p>
          <a:p>
            <a:pPr marL="400050" lvl="1" indent="0">
              <a:buFont typeface="+mj-lt"/>
              <a:buNone/>
            </a:pPr>
            <a:r>
              <a:rPr lang="en-CA" sz="1800" b="1" baseline="0" dirty="0" smtClean="0">
                <a:solidFill>
                  <a:srgbClr val="FF0000"/>
                </a:solidFill>
                <a:sym typeface="Wingdings" panose="05000000000000000000" pitchFamily="2" charset="2"/>
              </a:rPr>
              <a:t>FOCEI – first order conditional estimation interaction </a:t>
            </a:r>
            <a:endParaRPr lang="en-CA" sz="1800" b="1" dirty="0" smtClean="0">
              <a:solidFill>
                <a:srgbClr val="FF0000"/>
              </a:solidFill>
              <a:sym typeface="Wingdings" panose="05000000000000000000" pitchFamily="2" charset="2"/>
            </a:endParaRPr>
          </a:p>
          <a:p>
            <a:pPr marL="400050" lvl="1" indent="0">
              <a:buFont typeface="+mj-lt"/>
              <a:buNone/>
            </a:pPr>
            <a:r>
              <a:rPr lang="en-CA" dirty="0" err="1" smtClean="0"/>
              <a:t>Laplaian</a:t>
            </a:r>
            <a:endParaRPr lang="en-CA" dirty="0"/>
          </a:p>
        </p:txBody>
      </p:sp>
      <p:sp>
        <p:nvSpPr>
          <p:cNvPr id="4" name="Slide Number Placeholder 3"/>
          <p:cNvSpPr>
            <a:spLocks noGrp="1"/>
          </p:cNvSpPr>
          <p:nvPr>
            <p:ph type="sldNum" sz="quarter" idx="10"/>
          </p:nvPr>
        </p:nvSpPr>
        <p:spPr/>
        <p:txBody>
          <a:bodyPr/>
          <a:lstStyle/>
          <a:p>
            <a:fld id="{2F0D7647-B02D-4902-8E8B-63105B30D52D}" type="slidenum">
              <a:rPr lang="en-CA" smtClean="0"/>
              <a:t>54</a:t>
            </a:fld>
            <a:endParaRPr lang="en-CA"/>
          </a:p>
        </p:txBody>
      </p:sp>
    </p:spTree>
    <p:extLst>
      <p:ext uri="{BB962C8B-B14F-4D97-AF65-F5344CB8AC3E}">
        <p14:creationId xmlns:p14="http://schemas.microsoft.com/office/powerpoint/2010/main" val="979979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DE41877-52DC-3840-A340-92A5138C08FE}"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E6F0E-61FC-484D-AE55-9E0C30500D41}" type="slidenum">
              <a:rPr lang="en-US" smtClean="0"/>
              <a:t>‹#›</a:t>
            </a:fld>
            <a:endParaRPr lang="en-US"/>
          </a:p>
        </p:txBody>
      </p:sp>
    </p:spTree>
    <p:extLst>
      <p:ext uri="{BB962C8B-B14F-4D97-AF65-F5344CB8AC3E}">
        <p14:creationId xmlns:p14="http://schemas.microsoft.com/office/powerpoint/2010/main" val="22346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DE41877-52DC-3840-A340-92A5138C08FE}"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E6F0E-61FC-484D-AE55-9E0C30500D41}" type="slidenum">
              <a:rPr lang="en-US" smtClean="0"/>
              <a:t>‹#›</a:t>
            </a:fld>
            <a:endParaRPr lang="en-US"/>
          </a:p>
        </p:txBody>
      </p:sp>
    </p:spTree>
    <p:extLst>
      <p:ext uri="{BB962C8B-B14F-4D97-AF65-F5344CB8AC3E}">
        <p14:creationId xmlns:p14="http://schemas.microsoft.com/office/powerpoint/2010/main" val="3525949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DE41877-52DC-3840-A340-92A5138C08FE}"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E6F0E-61FC-484D-AE55-9E0C30500D41}" type="slidenum">
              <a:rPr lang="en-US" smtClean="0"/>
              <a:t>‹#›</a:t>
            </a:fld>
            <a:endParaRPr lang="en-US"/>
          </a:p>
        </p:txBody>
      </p:sp>
    </p:spTree>
    <p:extLst>
      <p:ext uri="{BB962C8B-B14F-4D97-AF65-F5344CB8AC3E}">
        <p14:creationId xmlns:p14="http://schemas.microsoft.com/office/powerpoint/2010/main" val="1900988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tement with Tag, 1">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2"/>
            <a:ext cx="8077200" cy="2057400"/>
          </a:xfrm>
        </p:spPr>
        <p:txBody>
          <a:bodyPr anchor="b" anchorCtr="0">
            <a:noAutofit/>
          </a:bodyPr>
          <a:lstStyle>
            <a:lvl1pPr algn="ctr">
              <a:defRPr sz="5400" b="1" cap="none" baseline="0"/>
            </a:lvl1pPr>
          </a:lstStyle>
          <a:p>
            <a:r>
              <a:rPr lang="en-CA" smtClean="0"/>
              <a:t>Click to edit Master title style</a:t>
            </a:r>
            <a:endParaRPr lang="en-US" dirty="0"/>
          </a:p>
        </p:txBody>
      </p:sp>
      <p:sp>
        <p:nvSpPr>
          <p:cNvPr id="3" name="Text Placeholder 2"/>
          <p:cNvSpPr>
            <a:spLocks noGrp="1"/>
          </p:cNvSpPr>
          <p:nvPr>
            <p:ph type="body" idx="1"/>
          </p:nvPr>
        </p:nvSpPr>
        <p:spPr>
          <a:xfrm>
            <a:off x="533400" y="4291012"/>
            <a:ext cx="8077200" cy="1500188"/>
          </a:xfrm>
        </p:spPr>
        <p:txBody>
          <a:bodyPr anchor="t" anchorCtr="0">
            <a:normAutofit/>
          </a:bodyPr>
          <a:lstStyle>
            <a:lvl1pPr marL="0" indent="0" algn="ctr">
              <a:buNone/>
              <a:defRPr sz="32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464300"/>
            <a:ext cx="2667000" cy="365125"/>
          </a:xfrm>
          <a:prstGeom prst="rect">
            <a:avLst/>
          </a:prstGeom>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9" name="Rechteck 5"/>
          <p:cNvSpPr/>
          <p:nvPr/>
        </p:nvSpPr>
        <p:spPr>
          <a:xfrm flipH="1">
            <a:off x="0" y="0"/>
            <a:ext cx="144463" cy="6858000"/>
          </a:xfrm>
          <a:prstGeom prst="rect">
            <a:avLst/>
          </a:prstGeom>
          <a:gradFill rotWithShape="1">
            <a:gsLst>
              <a:gs pos="0">
                <a:schemeClr val="accent1"/>
              </a:gs>
              <a:gs pos="100000">
                <a:schemeClr val="accent1">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789887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DE41877-52DC-3840-A340-92A5138C08FE}"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E6F0E-61FC-484D-AE55-9E0C30500D41}" type="slidenum">
              <a:rPr lang="en-US" smtClean="0"/>
              <a:t>‹#›</a:t>
            </a:fld>
            <a:endParaRPr lang="en-US"/>
          </a:p>
        </p:txBody>
      </p:sp>
    </p:spTree>
    <p:extLst>
      <p:ext uri="{BB962C8B-B14F-4D97-AF65-F5344CB8AC3E}">
        <p14:creationId xmlns:p14="http://schemas.microsoft.com/office/powerpoint/2010/main" val="326538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DE41877-52DC-3840-A340-92A5138C08FE}"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E6F0E-61FC-484D-AE55-9E0C30500D41}" type="slidenum">
              <a:rPr lang="en-US" smtClean="0"/>
              <a:t>‹#›</a:t>
            </a:fld>
            <a:endParaRPr lang="en-US"/>
          </a:p>
        </p:txBody>
      </p:sp>
    </p:spTree>
    <p:extLst>
      <p:ext uri="{BB962C8B-B14F-4D97-AF65-F5344CB8AC3E}">
        <p14:creationId xmlns:p14="http://schemas.microsoft.com/office/powerpoint/2010/main" val="47050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DE41877-52DC-3840-A340-92A5138C08FE}"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E6F0E-61FC-484D-AE55-9E0C30500D41}" type="slidenum">
              <a:rPr lang="en-US" smtClean="0"/>
              <a:t>‹#›</a:t>
            </a:fld>
            <a:endParaRPr lang="en-US"/>
          </a:p>
        </p:txBody>
      </p:sp>
    </p:spTree>
    <p:extLst>
      <p:ext uri="{BB962C8B-B14F-4D97-AF65-F5344CB8AC3E}">
        <p14:creationId xmlns:p14="http://schemas.microsoft.com/office/powerpoint/2010/main" val="2125240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DE41877-52DC-3840-A340-92A5138C08FE}" type="datetimeFigureOut">
              <a:rPr lang="en-US" smtClean="0"/>
              <a:t>5/12/2015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7E6F0E-61FC-484D-AE55-9E0C30500D41}" type="slidenum">
              <a:rPr lang="en-US" smtClean="0"/>
              <a:t>‹#›</a:t>
            </a:fld>
            <a:endParaRPr lang="en-US"/>
          </a:p>
        </p:txBody>
      </p:sp>
    </p:spTree>
    <p:extLst>
      <p:ext uri="{BB962C8B-B14F-4D97-AF65-F5344CB8AC3E}">
        <p14:creationId xmlns:p14="http://schemas.microsoft.com/office/powerpoint/2010/main" val="93371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DE41877-52DC-3840-A340-92A5138C08FE}" type="datetimeFigureOut">
              <a:rPr lang="en-US" smtClean="0"/>
              <a:t>5/12/2015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E6F0E-61FC-484D-AE55-9E0C30500D41}" type="slidenum">
              <a:rPr lang="en-US" smtClean="0"/>
              <a:t>‹#›</a:t>
            </a:fld>
            <a:endParaRPr lang="en-US"/>
          </a:p>
        </p:txBody>
      </p:sp>
    </p:spTree>
    <p:extLst>
      <p:ext uri="{BB962C8B-B14F-4D97-AF65-F5344CB8AC3E}">
        <p14:creationId xmlns:p14="http://schemas.microsoft.com/office/powerpoint/2010/main" val="379873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41877-52DC-3840-A340-92A5138C08FE}" type="datetimeFigureOut">
              <a:rPr lang="en-US" smtClean="0"/>
              <a:t>5/12/2015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7E6F0E-61FC-484D-AE55-9E0C30500D41}" type="slidenum">
              <a:rPr lang="en-US" smtClean="0"/>
              <a:t>‹#›</a:t>
            </a:fld>
            <a:endParaRPr lang="en-US"/>
          </a:p>
        </p:txBody>
      </p:sp>
    </p:spTree>
    <p:extLst>
      <p:ext uri="{BB962C8B-B14F-4D97-AF65-F5344CB8AC3E}">
        <p14:creationId xmlns:p14="http://schemas.microsoft.com/office/powerpoint/2010/main" val="427250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E41877-52DC-3840-A340-92A5138C08FE}"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E6F0E-61FC-484D-AE55-9E0C30500D41}" type="slidenum">
              <a:rPr lang="en-US" smtClean="0"/>
              <a:t>‹#›</a:t>
            </a:fld>
            <a:endParaRPr lang="en-US"/>
          </a:p>
        </p:txBody>
      </p:sp>
    </p:spTree>
    <p:extLst>
      <p:ext uri="{BB962C8B-B14F-4D97-AF65-F5344CB8AC3E}">
        <p14:creationId xmlns:p14="http://schemas.microsoft.com/office/powerpoint/2010/main" val="250673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E41877-52DC-3840-A340-92A5138C08FE}"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E6F0E-61FC-484D-AE55-9E0C30500D41}" type="slidenum">
              <a:rPr lang="en-US" smtClean="0"/>
              <a:t>‹#›</a:t>
            </a:fld>
            <a:endParaRPr lang="en-US"/>
          </a:p>
        </p:txBody>
      </p:sp>
    </p:spTree>
    <p:extLst>
      <p:ext uri="{BB962C8B-B14F-4D97-AF65-F5344CB8AC3E}">
        <p14:creationId xmlns:p14="http://schemas.microsoft.com/office/powerpoint/2010/main" val="392026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41877-52DC-3840-A340-92A5138C08FE}" type="datetimeFigureOut">
              <a:rPr lang="en-US" smtClean="0"/>
              <a:t>5/12/2015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E6F0E-61FC-484D-AE55-9E0C30500D41}" type="slidenum">
              <a:rPr lang="en-US" smtClean="0"/>
              <a:t>‹#›</a:t>
            </a:fld>
            <a:endParaRPr lang="en-US"/>
          </a:p>
        </p:txBody>
      </p:sp>
      <p:grpSp>
        <p:nvGrpSpPr>
          <p:cNvPr id="10" name="Group 9"/>
          <p:cNvGrpSpPr/>
          <p:nvPr userDrawn="1"/>
        </p:nvGrpSpPr>
        <p:grpSpPr>
          <a:xfrm>
            <a:off x="0" y="0"/>
            <a:ext cx="9144000" cy="1311512"/>
            <a:chOff x="0" y="0"/>
            <a:chExt cx="9144000" cy="1311512"/>
          </a:xfrm>
        </p:grpSpPr>
        <p:pic>
          <p:nvPicPr>
            <p:cNvPr id="7" name="Picture 6"/>
            <p:cNvPicPr>
              <a:picLocks noChangeAspect="1"/>
            </p:cNvPicPr>
            <p:nvPr userDrawn="1"/>
          </p:nvPicPr>
          <p:blipFill>
            <a:blip r:embed="rId14"/>
            <a:stretch>
              <a:fillRect/>
            </a:stretch>
          </p:blipFill>
          <p:spPr>
            <a:xfrm>
              <a:off x="0" y="0"/>
              <a:ext cx="9144000" cy="838782"/>
            </a:xfrm>
            <a:prstGeom prst="rect">
              <a:avLst/>
            </a:prstGeom>
          </p:spPr>
        </p:pic>
        <p:pic>
          <p:nvPicPr>
            <p:cNvPr id="8" name="Picture 7"/>
            <p:cNvPicPr>
              <a:picLocks noChangeAspect="1"/>
            </p:cNvPicPr>
            <p:nvPr userDrawn="1"/>
          </p:nvPicPr>
          <p:blipFill rotWithShape="1">
            <a:blip r:embed="rId14"/>
            <a:srcRect l="10474" t="42477" r="27488"/>
            <a:stretch/>
          </p:blipFill>
          <p:spPr>
            <a:xfrm>
              <a:off x="0" y="829013"/>
              <a:ext cx="5578231" cy="482495"/>
            </a:xfrm>
            <a:prstGeom prst="rect">
              <a:avLst/>
            </a:prstGeom>
          </p:spPr>
        </p:pic>
        <p:pic>
          <p:nvPicPr>
            <p:cNvPr id="9" name="Picture 8"/>
            <p:cNvPicPr>
              <a:picLocks noChangeAspect="1"/>
            </p:cNvPicPr>
            <p:nvPr userDrawn="1"/>
          </p:nvPicPr>
          <p:blipFill rotWithShape="1">
            <a:blip r:embed="rId14"/>
            <a:srcRect l="10474" t="42477" r="27488"/>
            <a:stretch/>
          </p:blipFill>
          <p:spPr>
            <a:xfrm>
              <a:off x="5578231" y="829017"/>
              <a:ext cx="3565768" cy="482495"/>
            </a:xfrm>
            <a:prstGeom prst="rect">
              <a:avLst/>
            </a:prstGeom>
          </p:spPr>
        </p:pic>
      </p:grpSp>
      <p:sp>
        <p:nvSpPr>
          <p:cNvPr id="2" name="Title Placeholder 1"/>
          <p:cNvSpPr>
            <a:spLocks noGrp="1"/>
          </p:cNvSpPr>
          <p:nvPr>
            <p:ph type="title"/>
          </p:nvPr>
        </p:nvSpPr>
        <p:spPr>
          <a:xfrm>
            <a:off x="996463" y="313717"/>
            <a:ext cx="5556738" cy="968484"/>
          </a:xfrm>
          <a:prstGeom prst="rect">
            <a:avLst/>
          </a:prstGeom>
        </p:spPr>
        <p:txBody>
          <a:bodyPr vert="horz" lIns="91440" tIns="45720" rIns="91440" bIns="45720" rtlCol="0" anchor="ctr">
            <a:noAutofit/>
          </a:bodyPr>
          <a:lstStyle/>
          <a:p>
            <a:r>
              <a:rPr lang="en-CA" dirty="0" smtClean="0"/>
              <a:t>Click to edit Master title style</a:t>
            </a:r>
            <a:endParaRPr lang="en-US" dirty="0"/>
          </a:p>
        </p:txBody>
      </p:sp>
    </p:spTree>
    <p:extLst>
      <p:ext uri="{BB962C8B-B14F-4D97-AF65-F5344CB8AC3E}">
        <p14:creationId xmlns:p14="http://schemas.microsoft.com/office/powerpoint/2010/main" val="3440656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3200" kern="1200">
          <a:solidFill>
            <a:schemeClr val="accent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gif"/><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hyperlink" Target="http://www.wapps-hemo.or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Hemophilia.mcmaster.ca"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379" Type="http://schemas.openxmlformats.org/officeDocument/2006/relationships/tags" Target="../tags/tag379.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381" Type="http://schemas.openxmlformats.org/officeDocument/2006/relationships/slideLayout" Target="../slideLayouts/slideLayout6.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3617" y="4135267"/>
            <a:ext cx="5703133" cy="1948778"/>
          </a:xfrm>
          <a:prstGeom prst="rect">
            <a:avLst/>
          </a:prstGeom>
        </p:spPr>
        <p:txBody>
          <a:bodyPr/>
          <a:lstStyle>
            <a:lvl1pPr algn="ctr" defTabSz="457200" rtl="0" eaLnBrk="1" latinLnBrk="0" hangingPunct="1">
              <a:spcBef>
                <a:spcPct val="0"/>
              </a:spcBef>
              <a:buNone/>
              <a:defRPr sz="3200" kern="1200">
                <a:solidFill>
                  <a:schemeClr val="accent2">
                    <a:lumMod val="75000"/>
                  </a:schemeClr>
                </a:solidFill>
                <a:latin typeface="+mj-lt"/>
                <a:ea typeface="+mj-ea"/>
                <a:cs typeface="+mj-cs"/>
              </a:defRPr>
            </a:lvl1pPr>
          </a:lstStyle>
          <a:p>
            <a:r>
              <a:rPr lang="en-US" sz="3600" dirty="0" smtClean="0">
                <a:solidFill>
                  <a:schemeClr val="bg1"/>
                </a:solidFill>
              </a:rPr>
              <a:t>Addressing challenges in personalized prophylaxis:</a:t>
            </a:r>
            <a:br>
              <a:rPr lang="en-US" sz="3600" dirty="0" smtClean="0">
                <a:solidFill>
                  <a:schemeClr val="bg1"/>
                </a:solidFill>
              </a:rPr>
            </a:br>
            <a:r>
              <a:rPr lang="en-US" sz="3600" dirty="0" smtClean="0">
                <a:solidFill>
                  <a:schemeClr val="bg1"/>
                </a:solidFill>
              </a:rPr>
              <a:t>the role of Big Data</a:t>
            </a:r>
            <a:endParaRPr lang="en-US" sz="3600" dirty="0">
              <a:solidFill>
                <a:schemeClr val="bg1"/>
              </a:solidFill>
            </a:endParaRPr>
          </a:p>
        </p:txBody>
      </p:sp>
      <p:sp>
        <p:nvSpPr>
          <p:cNvPr id="4" name="Rectangle 3"/>
          <p:cNvSpPr/>
          <p:nvPr/>
        </p:nvSpPr>
        <p:spPr>
          <a:xfrm>
            <a:off x="248617" y="4397586"/>
            <a:ext cx="3889583" cy="2123658"/>
          </a:xfrm>
          <a:prstGeom prst="rect">
            <a:avLst/>
          </a:prstGeom>
          <a:gradFill flip="none" rotWithShape="1">
            <a:gsLst>
              <a:gs pos="44000">
                <a:schemeClr val="tx2">
                  <a:lumMod val="20000"/>
                  <a:lumOff val="80000"/>
                </a:schemeClr>
              </a:gs>
              <a:gs pos="72000">
                <a:schemeClr val="accent5">
                  <a:lumMod val="60000"/>
                  <a:lumOff val="40000"/>
                </a:schemeClr>
              </a:gs>
            </a:gsLst>
            <a:lin ang="11160000" scaled="0"/>
            <a:tileRect/>
          </a:gradFill>
        </p:spPr>
        <p:txBody>
          <a:bodyPr wrap="square">
            <a:spAutoFit/>
          </a:bodyPr>
          <a:lstStyle/>
          <a:p>
            <a:r>
              <a:rPr lang="en-US" dirty="0" smtClean="0"/>
              <a:t>Population Pharmacokinetics of Factor VIII and IX concentrates</a:t>
            </a:r>
          </a:p>
          <a:p>
            <a:endParaRPr lang="en-US" dirty="0"/>
          </a:p>
          <a:p>
            <a:r>
              <a:rPr lang="en-US" dirty="0" smtClean="0"/>
              <a:t>Alfonso </a:t>
            </a:r>
            <a:r>
              <a:rPr lang="en-US" dirty="0"/>
              <a:t>Iorio, MD, </a:t>
            </a:r>
            <a:r>
              <a:rPr lang="en-US" dirty="0" smtClean="0"/>
              <a:t>PhD</a:t>
            </a:r>
          </a:p>
          <a:p>
            <a:endParaRPr lang="en-US" dirty="0"/>
          </a:p>
          <a:p>
            <a:r>
              <a:rPr lang="en-US" sz="1400" dirty="0"/>
              <a:t>Health Information Research Unit</a:t>
            </a:r>
          </a:p>
          <a:p>
            <a:r>
              <a:rPr lang="en-US" sz="1400" dirty="0"/>
              <a:t>Hamilton-Niagara Hemophilia Program</a:t>
            </a:r>
          </a:p>
          <a:p>
            <a:r>
              <a:rPr lang="en-US" sz="1400" dirty="0"/>
              <a:t>McMaster University</a:t>
            </a:r>
          </a:p>
        </p:txBody>
      </p:sp>
      <p:pic>
        <p:nvPicPr>
          <p:cNvPr id="5" name="Picture 4" descr="full_colour_tag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56" y="1582226"/>
            <a:ext cx="3496056" cy="2484120"/>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037" y="1348380"/>
            <a:ext cx="4525963" cy="4525963"/>
          </a:xfrm>
          <a:prstGeom prst="rect">
            <a:avLst/>
          </a:prstGeom>
        </p:spPr>
      </p:pic>
      <p:sp>
        <p:nvSpPr>
          <p:cNvPr id="7" name="Rectangle 6"/>
          <p:cNvSpPr/>
          <p:nvPr/>
        </p:nvSpPr>
        <p:spPr>
          <a:xfrm>
            <a:off x="4970219" y="5653158"/>
            <a:ext cx="3889583" cy="861774"/>
          </a:xfrm>
          <a:prstGeom prst="rect">
            <a:avLst/>
          </a:prstGeom>
          <a:gradFill flip="none" rotWithShape="1">
            <a:gsLst>
              <a:gs pos="44000">
                <a:schemeClr val="tx2">
                  <a:lumMod val="20000"/>
                  <a:lumOff val="80000"/>
                </a:schemeClr>
              </a:gs>
              <a:gs pos="72000">
                <a:schemeClr val="accent5">
                  <a:lumMod val="60000"/>
                  <a:lumOff val="40000"/>
                </a:schemeClr>
              </a:gs>
            </a:gsLst>
            <a:lin ang="11160000" scaled="0"/>
            <a:tileRect/>
          </a:gradFill>
        </p:spPr>
        <p:txBody>
          <a:bodyPr wrap="square">
            <a:spAutoFit/>
          </a:bodyPr>
          <a:lstStyle/>
          <a:p>
            <a:r>
              <a:rPr lang="en-US" dirty="0" smtClean="0"/>
              <a:t>Food and Drug Administration</a:t>
            </a:r>
          </a:p>
          <a:p>
            <a:r>
              <a:rPr lang="en-US" dirty="0" smtClean="0"/>
              <a:t>Washington, DC</a:t>
            </a:r>
          </a:p>
          <a:p>
            <a:r>
              <a:rPr lang="en-US" sz="1400" dirty="0" smtClean="0"/>
              <a:t>April 27</a:t>
            </a:r>
            <a:r>
              <a:rPr lang="en-US" sz="1400" baseline="30000" dirty="0" smtClean="0"/>
              <a:t>th</a:t>
            </a:r>
            <a:r>
              <a:rPr lang="en-US" sz="1400" dirty="0" smtClean="0"/>
              <a:t>, 2015</a:t>
            </a:r>
            <a:endParaRPr lang="en-US" sz="1400" dirty="0"/>
          </a:p>
        </p:txBody>
      </p:sp>
    </p:spTree>
    <p:extLst>
      <p:ext uri="{BB962C8B-B14F-4D97-AF65-F5344CB8AC3E}">
        <p14:creationId xmlns:p14="http://schemas.microsoft.com/office/powerpoint/2010/main" val="1220662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to 1-size-all: </a:t>
            </a:r>
            <a:r>
              <a:rPr lang="en-US" dirty="0" smtClean="0"/>
              <a:t>2nd</a:t>
            </a:r>
            <a:endParaRPr lang="en-US" dirty="0"/>
          </a:p>
        </p:txBody>
      </p:sp>
      <p:pic>
        <p:nvPicPr>
          <p:cNvPr id="3" name="Picture 2"/>
          <p:cNvPicPr>
            <a:picLocks noChangeAspect="1"/>
          </p:cNvPicPr>
          <p:nvPr/>
        </p:nvPicPr>
        <p:blipFill>
          <a:blip r:embed="rId2"/>
          <a:stretch>
            <a:fillRect/>
          </a:stretch>
        </p:blipFill>
        <p:spPr>
          <a:xfrm>
            <a:off x="996463" y="1282200"/>
            <a:ext cx="7306914" cy="5575799"/>
          </a:xfrm>
          <a:prstGeom prst="rect">
            <a:avLst/>
          </a:prstGeom>
        </p:spPr>
      </p:pic>
      <p:sp>
        <p:nvSpPr>
          <p:cNvPr id="4" name="Rectangle 3"/>
          <p:cNvSpPr/>
          <p:nvPr/>
        </p:nvSpPr>
        <p:spPr>
          <a:xfrm>
            <a:off x="4267201" y="1625922"/>
            <a:ext cx="4572000" cy="2400657"/>
          </a:xfrm>
          <a:prstGeom prst="rect">
            <a:avLst/>
          </a:prstGeom>
        </p:spPr>
        <p:txBody>
          <a:bodyPr>
            <a:spAutoFit/>
          </a:bodyPr>
          <a:lstStyle/>
          <a:p>
            <a:r>
              <a:rPr lang="en-US" sz="2400" dirty="0" smtClean="0"/>
              <a:t>Clinical </a:t>
            </a:r>
            <a:r>
              <a:rPr lang="en-US" sz="2400" dirty="0"/>
              <a:t>severity of </a:t>
            </a:r>
            <a:r>
              <a:rPr lang="en-US" sz="2400" dirty="0" err="1"/>
              <a:t>haemophilia</a:t>
            </a:r>
            <a:r>
              <a:rPr lang="en-US" sz="2400" dirty="0"/>
              <a:t> A: Does the classification of the 1950s still stand</a:t>
            </a:r>
            <a:r>
              <a:rPr lang="en-US" sz="2400" dirty="0" smtClean="0"/>
              <a:t>?</a:t>
            </a:r>
          </a:p>
          <a:p>
            <a:endParaRPr lang="en-US" sz="2400" dirty="0" smtClean="0"/>
          </a:p>
          <a:p>
            <a:r>
              <a:rPr lang="en-US" dirty="0" smtClean="0"/>
              <a:t>den </a:t>
            </a:r>
            <a:r>
              <a:rPr lang="en-US" dirty="0" err="1"/>
              <a:t>Uijl</a:t>
            </a:r>
            <a:r>
              <a:rPr lang="en-US" dirty="0"/>
              <a:t> IEM, </a:t>
            </a:r>
            <a:r>
              <a:rPr lang="en-US" dirty="0" err="1"/>
              <a:t>Mauser</a:t>
            </a:r>
            <a:r>
              <a:rPr lang="en-US" dirty="0"/>
              <a:t> </a:t>
            </a:r>
            <a:r>
              <a:rPr lang="en-US" dirty="0" err="1"/>
              <a:t>Bunschoten</a:t>
            </a:r>
            <a:r>
              <a:rPr lang="en-US" dirty="0"/>
              <a:t> EP, Roosendaal G, et </a:t>
            </a:r>
            <a:r>
              <a:rPr lang="en-US" dirty="0" smtClean="0"/>
              <a:t>al. </a:t>
            </a:r>
            <a:r>
              <a:rPr lang="en-US" dirty="0" err="1" smtClean="0"/>
              <a:t>Haemophilia</a:t>
            </a:r>
            <a:r>
              <a:rPr lang="en-US" dirty="0" smtClean="0"/>
              <a:t> </a:t>
            </a:r>
            <a:r>
              <a:rPr lang="en-US" dirty="0"/>
              <a:t>2011;17:849–53. </a:t>
            </a:r>
          </a:p>
        </p:txBody>
      </p:sp>
    </p:spTree>
    <p:extLst>
      <p:ext uri="{BB962C8B-B14F-4D97-AF65-F5344CB8AC3E}">
        <p14:creationId xmlns:p14="http://schemas.microsoft.com/office/powerpoint/2010/main" val="2347436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to 1-size-all: 2nd</a:t>
            </a:r>
          </a:p>
        </p:txBody>
      </p:sp>
      <p:pic>
        <p:nvPicPr>
          <p:cNvPr id="3" name="Picture 2"/>
          <p:cNvPicPr>
            <a:picLocks noChangeAspect="1"/>
          </p:cNvPicPr>
          <p:nvPr/>
        </p:nvPicPr>
        <p:blipFill>
          <a:blip r:embed="rId2"/>
          <a:stretch>
            <a:fillRect/>
          </a:stretch>
        </p:blipFill>
        <p:spPr>
          <a:xfrm>
            <a:off x="219182" y="1282200"/>
            <a:ext cx="6726527" cy="5575799"/>
          </a:xfrm>
          <a:prstGeom prst="rect">
            <a:avLst/>
          </a:prstGeom>
        </p:spPr>
      </p:pic>
      <p:sp>
        <p:nvSpPr>
          <p:cNvPr id="4" name="Rectangle 3"/>
          <p:cNvSpPr/>
          <p:nvPr/>
        </p:nvSpPr>
        <p:spPr>
          <a:xfrm>
            <a:off x="5515547" y="1397675"/>
            <a:ext cx="3538135" cy="646331"/>
          </a:xfrm>
          <a:prstGeom prst="rect">
            <a:avLst/>
          </a:prstGeom>
        </p:spPr>
        <p:txBody>
          <a:bodyPr wrap="square">
            <a:spAutoFit/>
          </a:bodyPr>
          <a:lstStyle/>
          <a:p>
            <a:r>
              <a:rPr lang="en-US" dirty="0" smtClean="0"/>
              <a:t>Collins </a:t>
            </a:r>
            <a:r>
              <a:rPr lang="en-US" dirty="0"/>
              <a:t>PW, </a:t>
            </a:r>
            <a:r>
              <a:rPr lang="en-US" dirty="0" smtClean="0"/>
              <a:t>et al.</a:t>
            </a:r>
          </a:p>
          <a:p>
            <a:r>
              <a:rPr lang="en-US" dirty="0" smtClean="0"/>
              <a:t>J </a:t>
            </a:r>
            <a:r>
              <a:rPr lang="en-US" dirty="0" err="1"/>
              <a:t>Thromb</a:t>
            </a:r>
            <a:r>
              <a:rPr lang="en-US" dirty="0"/>
              <a:t> </a:t>
            </a:r>
            <a:r>
              <a:rPr lang="en-US" dirty="0" err="1"/>
              <a:t>Haemost</a:t>
            </a:r>
            <a:r>
              <a:rPr lang="en-US" dirty="0"/>
              <a:t> 2010;8:269–75. </a:t>
            </a:r>
          </a:p>
        </p:txBody>
      </p:sp>
    </p:spTree>
    <p:extLst>
      <p:ext uri="{BB962C8B-B14F-4D97-AF65-F5344CB8AC3E}">
        <p14:creationId xmlns:p14="http://schemas.microsoft.com/office/powerpoint/2010/main" val="1089766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Challenges to 1-size-all: </a:t>
            </a:r>
            <a:r>
              <a:rPr lang="en-US" sz="2400" dirty="0" smtClean="0"/>
              <a:t>3rd</a:t>
            </a:r>
            <a:endParaRPr lang="en-US" sz="2400" dirty="0"/>
          </a:p>
        </p:txBody>
      </p:sp>
      <p:sp>
        <p:nvSpPr>
          <p:cNvPr id="3" name="Content Placeholder 2"/>
          <p:cNvSpPr>
            <a:spLocks noGrp="1"/>
          </p:cNvSpPr>
          <p:nvPr>
            <p:ph idx="1"/>
          </p:nvPr>
        </p:nvSpPr>
        <p:spPr/>
        <p:txBody>
          <a:bodyPr>
            <a:normAutofit fontScale="92500" lnSpcReduction="20000"/>
          </a:bodyPr>
          <a:lstStyle/>
          <a:p>
            <a:r>
              <a:rPr lang="en-CA" dirty="0" smtClean="0"/>
              <a:t>75 </a:t>
            </a:r>
            <a:r>
              <a:rPr lang="en-CA" dirty="0"/>
              <a:t>articles </a:t>
            </a:r>
            <a:endParaRPr lang="en-CA" dirty="0" smtClean="0"/>
          </a:p>
          <a:p>
            <a:r>
              <a:rPr lang="en-CA" dirty="0" smtClean="0"/>
              <a:t>2050 </a:t>
            </a:r>
            <a:r>
              <a:rPr lang="en-CA" dirty="0"/>
              <a:t>patients included in PK analyses</a:t>
            </a:r>
            <a:r>
              <a:rPr lang="en-CA" dirty="0" smtClean="0"/>
              <a:t>.</a:t>
            </a:r>
          </a:p>
          <a:p>
            <a:r>
              <a:rPr lang="en-CA" dirty="0" smtClean="0"/>
              <a:t>38 on </a:t>
            </a:r>
            <a:r>
              <a:rPr lang="en-CA" dirty="0"/>
              <a:t>factor VIII </a:t>
            </a:r>
            <a:r>
              <a:rPr lang="en-CA" dirty="0" smtClean="0"/>
              <a:t>concentrates</a:t>
            </a:r>
            <a:endParaRPr lang="en-CA" dirty="0"/>
          </a:p>
          <a:p>
            <a:pPr lvl="1"/>
            <a:r>
              <a:rPr lang="en-CA" dirty="0" smtClean="0"/>
              <a:t>HL(</a:t>
            </a:r>
            <a:r>
              <a:rPr lang="en-CA" dirty="0" err="1" smtClean="0"/>
              <a:t>hr</a:t>
            </a:r>
            <a:r>
              <a:rPr lang="en-CA" dirty="0" smtClean="0"/>
              <a:t>) for</a:t>
            </a:r>
          </a:p>
          <a:p>
            <a:pPr lvl="2"/>
            <a:r>
              <a:rPr lang="en-CA" dirty="0" smtClean="0"/>
              <a:t>wild type 							7.8 </a:t>
            </a:r>
            <a:r>
              <a:rPr lang="en-CA" dirty="0"/>
              <a:t>to </a:t>
            </a:r>
            <a:r>
              <a:rPr lang="en-CA" dirty="0" smtClean="0"/>
              <a:t>19.2,</a:t>
            </a:r>
          </a:p>
          <a:p>
            <a:pPr lvl="2"/>
            <a:r>
              <a:rPr lang="en-CA" dirty="0" smtClean="0"/>
              <a:t>BDD 								7.5 </a:t>
            </a:r>
            <a:r>
              <a:rPr lang="en-CA" dirty="0"/>
              <a:t>to </a:t>
            </a:r>
            <a:r>
              <a:rPr lang="en-CA" dirty="0" smtClean="0"/>
              <a:t>17.9</a:t>
            </a:r>
          </a:p>
          <a:p>
            <a:pPr lvl="2"/>
            <a:r>
              <a:rPr lang="en-CA" dirty="0" smtClean="0"/>
              <a:t>prolonged HL						11.5 </a:t>
            </a:r>
            <a:r>
              <a:rPr lang="en-CA" dirty="0"/>
              <a:t>to 23.1 </a:t>
            </a:r>
          </a:p>
          <a:p>
            <a:r>
              <a:rPr lang="en-CA" dirty="0" smtClean="0"/>
              <a:t>25 </a:t>
            </a:r>
            <a:r>
              <a:rPr lang="en-CA" dirty="0"/>
              <a:t>on factor IX </a:t>
            </a:r>
            <a:r>
              <a:rPr lang="en-CA" dirty="0" smtClean="0"/>
              <a:t>concentrates.</a:t>
            </a:r>
          </a:p>
          <a:p>
            <a:pPr lvl="1"/>
            <a:r>
              <a:rPr lang="en-CA" dirty="0"/>
              <a:t>HL(</a:t>
            </a:r>
            <a:r>
              <a:rPr lang="en-CA" dirty="0" err="1"/>
              <a:t>hr</a:t>
            </a:r>
            <a:r>
              <a:rPr lang="en-CA" dirty="0"/>
              <a:t>) for</a:t>
            </a:r>
          </a:p>
          <a:p>
            <a:pPr lvl="2"/>
            <a:r>
              <a:rPr lang="en-CA" dirty="0"/>
              <a:t>wild type 							12.9 to 36.0 </a:t>
            </a:r>
            <a:r>
              <a:rPr lang="en-CA" dirty="0" smtClean="0"/>
              <a:t>,</a:t>
            </a:r>
            <a:endParaRPr lang="en-CA" dirty="0"/>
          </a:p>
          <a:p>
            <a:pPr lvl="2"/>
            <a:r>
              <a:rPr lang="en-CA" dirty="0" smtClean="0"/>
              <a:t>prolonged </a:t>
            </a:r>
            <a:r>
              <a:rPr lang="en-CA" dirty="0"/>
              <a:t>HL						53.5 to </a:t>
            </a:r>
            <a:r>
              <a:rPr lang="en-CA" dirty="0" smtClean="0"/>
              <a:t>110.4</a:t>
            </a:r>
            <a:endParaRPr lang="en-CA" dirty="0"/>
          </a:p>
        </p:txBody>
      </p:sp>
      <p:sp>
        <p:nvSpPr>
          <p:cNvPr id="4" name="Rectangle 3"/>
          <p:cNvSpPr/>
          <p:nvPr/>
        </p:nvSpPr>
        <p:spPr>
          <a:xfrm>
            <a:off x="0" y="6020895"/>
            <a:ext cx="9144000" cy="830997"/>
          </a:xfrm>
          <a:prstGeom prst="rect">
            <a:avLst/>
          </a:prstGeom>
        </p:spPr>
        <p:txBody>
          <a:bodyPr wrap="square">
            <a:spAutoFit/>
          </a:bodyPr>
          <a:lstStyle/>
          <a:p>
            <a:r>
              <a:rPr lang="en-CA" sz="1600" b="1" dirty="0"/>
              <a:t>PHARMACOKINETIC CHARACTERISTICS OF FACTOR VIII AND IX CONCENTRATES – A SYSTEMATIC </a:t>
            </a:r>
            <a:r>
              <a:rPr lang="en-CA" sz="1600" b="1" dirty="0" smtClean="0"/>
              <a:t>REVIEW</a:t>
            </a:r>
            <a:endParaRPr lang="en-CA" sz="1600" dirty="0" smtClean="0"/>
          </a:p>
          <a:p>
            <a:r>
              <a:rPr lang="en-CA" sz="1600" dirty="0" smtClean="0"/>
              <a:t>Xi </a:t>
            </a:r>
            <a:r>
              <a:rPr lang="en-CA" sz="1600" dirty="0"/>
              <a:t>M, Navarro-</a:t>
            </a:r>
            <a:r>
              <a:rPr lang="en-CA" sz="1600" dirty="0" err="1"/>
              <a:t>Ruan</a:t>
            </a:r>
            <a:r>
              <a:rPr lang="en-CA" sz="1600" dirty="0"/>
              <a:t> T, </a:t>
            </a:r>
            <a:r>
              <a:rPr lang="en-CA" sz="1600" dirty="0" err="1"/>
              <a:t>Mammen</a:t>
            </a:r>
            <a:r>
              <a:rPr lang="en-CA" sz="1600" dirty="0"/>
              <a:t> S, </a:t>
            </a:r>
            <a:r>
              <a:rPr lang="en-CA" sz="1600" dirty="0" err="1"/>
              <a:t>Blanchette</a:t>
            </a:r>
            <a:r>
              <a:rPr lang="en-CA" sz="1600" dirty="0"/>
              <a:t> V, </a:t>
            </a:r>
            <a:r>
              <a:rPr lang="en-CA" sz="1600" dirty="0" err="1"/>
              <a:t>Hermans</a:t>
            </a:r>
            <a:r>
              <a:rPr lang="en-CA" sz="1600" dirty="0"/>
              <a:t> C, </a:t>
            </a:r>
            <a:r>
              <a:rPr lang="en-CA" sz="1600" dirty="0" err="1"/>
              <a:t>Morfini</a:t>
            </a:r>
            <a:r>
              <a:rPr lang="en-CA" sz="1600" dirty="0"/>
              <a:t> M, Collins P, Fischer K, Neufeld EJ, Young G, </a:t>
            </a:r>
            <a:r>
              <a:rPr lang="en-CA" sz="1600" dirty="0" err="1"/>
              <a:t>Kavakli</a:t>
            </a:r>
            <a:r>
              <a:rPr lang="en-CA" sz="1600" dirty="0"/>
              <a:t> K, </a:t>
            </a:r>
            <a:r>
              <a:rPr lang="en-CA" sz="1600" dirty="0" err="1"/>
              <a:t>Radossi</a:t>
            </a:r>
            <a:r>
              <a:rPr lang="en-CA" sz="1600" dirty="0"/>
              <a:t> P, Dunn A, </a:t>
            </a:r>
            <a:r>
              <a:rPr lang="en-CA" sz="1600" dirty="0" err="1"/>
              <a:t>Thabane</a:t>
            </a:r>
            <a:r>
              <a:rPr lang="en-CA" sz="1600" dirty="0"/>
              <a:t> L, Iorio A for the WAPPS study group. </a:t>
            </a:r>
            <a:endParaRPr lang="en-CA" sz="1600" dirty="0" smtClean="0"/>
          </a:p>
        </p:txBody>
      </p:sp>
    </p:spTree>
    <p:extLst>
      <p:ext uri="{BB962C8B-B14F-4D97-AF65-F5344CB8AC3E}">
        <p14:creationId xmlns:p14="http://schemas.microsoft.com/office/powerpoint/2010/main" val="904899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to 1-size-all: </a:t>
            </a:r>
            <a:r>
              <a:rPr lang="en-US" dirty="0" smtClean="0"/>
              <a:t>3rd</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887795821"/>
              </p:ext>
            </p:extLst>
          </p:nvPr>
        </p:nvGraphicFramePr>
        <p:xfrm>
          <a:off x="1062148" y="1674333"/>
          <a:ext cx="7105004" cy="443518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787877" y="6231280"/>
            <a:ext cx="1567181" cy="369332"/>
          </a:xfrm>
          <a:prstGeom prst="rect">
            <a:avLst/>
          </a:prstGeom>
          <a:noFill/>
        </p:spPr>
        <p:txBody>
          <a:bodyPr wrap="none" rtlCol="0">
            <a:spAutoFit/>
          </a:bodyPr>
          <a:lstStyle/>
          <a:p>
            <a:r>
              <a:rPr lang="en-US" dirty="0" smtClean="0"/>
              <a:t>Individual case</a:t>
            </a:r>
            <a:endParaRPr lang="en-US" dirty="0"/>
          </a:p>
        </p:txBody>
      </p:sp>
      <p:sp>
        <p:nvSpPr>
          <p:cNvPr id="5" name="TextBox 4"/>
          <p:cNvSpPr txBox="1"/>
          <p:nvPr/>
        </p:nvSpPr>
        <p:spPr>
          <a:xfrm rot="16200000">
            <a:off x="-762626" y="3613657"/>
            <a:ext cx="2818275" cy="369332"/>
          </a:xfrm>
          <a:prstGeom prst="rect">
            <a:avLst/>
          </a:prstGeom>
          <a:noFill/>
        </p:spPr>
        <p:txBody>
          <a:bodyPr wrap="none" rtlCol="0">
            <a:spAutoFit/>
          </a:bodyPr>
          <a:lstStyle/>
          <a:p>
            <a:r>
              <a:rPr lang="en-US" dirty="0" smtClean="0"/>
              <a:t>Estimated terminal t1/2 (</a:t>
            </a:r>
            <a:r>
              <a:rPr lang="en-US" dirty="0" err="1" smtClean="0"/>
              <a:t>hr</a:t>
            </a:r>
            <a:r>
              <a:rPr lang="en-US" dirty="0" smtClean="0"/>
              <a:t>)</a:t>
            </a:r>
            <a:endParaRPr lang="en-US" dirty="0"/>
          </a:p>
        </p:txBody>
      </p:sp>
      <p:sp>
        <p:nvSpPr>
          <p:cNvPr id="6" name="TextBox 5"/>
          <p:cNvSpPr txBox="1"/>
          <p:nvPr/>
        </p:nvSpPr>
        <p:spPr>
          <a:xfrm>
            <a:off x="5137277" y="1305001"/>
            <a:ext cx="3576257" cy="369332"/>
          </a:xfrm>
          <a:prstGeom prst="rect">
            <a:avLst/>
          </a:prstGeom>
          <a:noFill/>
        </p:spPr>
        <p:txBody>
          <a:bodyPr wrap="none" rtlCol="0">
            <a:spAutoFit/>
          </a:bodyPr>
          <a:lstStyle/>
          <a:p>
            <a:r>
              <a:rPr lang="en-US" dirty="0" smtClean="0"/>
              <a:t>Unpublished data, 1 single molecule</a:t>
            </a:r>
            <a:endParaRPr lang="en-US" dirty="0"/>
          </a:p>
        </p:txBody>
      </p:sp>
      <p:sp>
        <p:nvSpPr>
          <p:cNvPr id="11" name="Freeform 10"/>
          <p:cNvSpPr/>
          <p:nvPr/>
        </p:nvSpPr>
        <p:spPr>
          <a:xfrm>
            <a:off x="1456034" y="1817486"/>
            <a:ext cx="6470044" cy="3319300"/>
          </a:xfrm>
          <a:custGeom>
            <a:avLst/>
            <a:gdLst>
              <a:gd name="connsiteX0" fmla="*/ 0 w 6644394"/>
              <a:gd name="connsiteY0" fmla="*/ 0 h 3319300"/>
              <a:gd name="connsiteX1" fmla="*/ 908652 w 6644394"/>
              <a:gd name="connsiteY1" fmla="*/ 1423333 h 3319300"/>
              <a:gd name="connsiteX2" fmla="*/ 5068748 w 6644394"/>
              <a:gd name="connsiteY2" fmla="*/ 2507256 h 3319300"/>
              <a:gd name="connsiteX3" fmla="*/ 6535729 w 6644394"/>
              <a:gd name="connsiteY3" fmla="*/ 3251768 h 3319300"/>
              <a:gd name="connsiteX4" fmla="*/ 6535729 w 6644394"/>
              <a:gd name="connsiteY4" fmla="*/ 3284614 h 33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4394" h="3319300">
                <a:moveTo>
                  <a:pt x="0" y="0"/>
                </a:moveTo>
                <a:cubicBezTo>
                  <a:pt x="31930" y="502728"/>
                  <a:pt x="63861" y="1005457"/>
                  <a:pt x="908652" y="1423333"/>
                </a:cubicBezTo>
                <a:cubicBezTo>
                  <a:pt x="1753443" y="1841209"/>
                  <a:pt x="4130902" y="2202517"/>
                  <a:pt x="5068748" y="2507256"/>
                </a:cubicBezTo>
                <a:cubicBezTo>
                  <a:pt x="6006594" y="2811995"/>
                  <a:pt x="6291232" y="3122208"/>
                  <a:pt x="6535729" y="3251768"/>
                </a:cubicBezTo>
                <a:cubicBezTo>
                  <a:pt x="6780226" y="3381328"/>
                  <a:pt x="6535729" y="3284614"/>
                  <a:pt x="6535729" y="3284614"/>
                </a:cubicBezTo>
              </a:path>
            </a:pathLst>
          </a:custGeom>
          <a:no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4" name="Group 13"/>
          <p:cNvGrpSpPr/>
          <p:nvPr/>
        </p:nvGrpSpPr>
        <p:grpSpPr>
          <a:xfrm>
            <a:off x="831178" y="1532820"/>
            <a:ext cx="7335974" cy="4291013"/>
            <a:chOff x="831178" y="1532820"/>
            <a:chExt cx="7335974" cy="4291013"/>
          </a:xfrm>
        </p:grpSpPr>
        <p:sp>
          <p:nvSpPr>
            <p:cNvPr id="12" name="Oval 11"/>
            <p:cNvSpPr/>
            <p:nvPr/>
          </p:nvSpPr>
          <p:spPr>
            <a:xfrm>
              <a:off x="831178" y="1532820"/>
              <a:ext cx="1818146" cy="1948871"/>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349006" y="3874962"/>
              <a:ext cx="1818146" cy="1948871"/>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797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Personalized prophylaxis</a:t>
            </a:r>
            <a:endParaRPr lang="en-US" dirty="0"/>
          </a:p>
        </p:txBody>
      </p:sp>
      <p:pic>
        <p:nvPicPr>
          <p:cNvPr id="3" name="Picture 2" descr="Carcao and Iorio Figure 1.tif"/>
          <p:cNvPicPr>
            <a:picLocks noChangeAspect="1"/>
          </p:cNvPicPr>
          <p:nvPr/>
        </p:nvPicPr>
        <p:blipFill rotWithShape="1">
          <a:blip r:embed="rId2">
            <a:extLst>
              <a:ext uri="{28A0092B-C50C-407E-A947-70E740481C1C}">
                <a14:useLocalDpi xmlns:a14="http://schemas.microsoft.com/office/drawing/2010/main" val="0"/>
              </a:ext>
            </a:extLst>
          </a:blip>
          <a:srcRect t="16460" b="4606"/>
          <a:stretch/>
        </p:blipFill>
        <p:spPr>
          <a:xfrm>
            <a:off x="0" y="1398224"/>
            <a:ext cx="9144000" cy="5180243"/>
          </a:xfrm>
          <a:prstGeom prst="rect">
            <a:avLst/>
          </a:prstGeom>
        </p:spPr>
      </p:pic>
      <p:sp>
        <p:nvSpPr>
          <p:cNvPr id="4" name="TextBox 3"/>
          <p:cNvSpPr txBox="1"/>
          <p:nvPr/>
        </p:nvSpPr>
        <p:spPr>
          <a:xfrm>
            <a:off x="125784" y="6460876"/>
            <a:ext cx="8925302" cy="369332"/>
          </a:xfrm>
          <a:prstGeom prst="rect">
            <a:avLst/>
          </a:prstGeom>
          <a:noFill/>
        </p:spPr>
        <p:txBody>
          <a:bodyPr wrap="none" rtlCol="0">
            <a:spAutoFit/>
          </a:bodyPr>
          <a:lstStyle/>
          <a:p>
            <a:r>
              <a:rPr lang="en-US" dirty="0" err="1" smtClean="0"/>
              <a:t>Carcao</a:t>
            </a:r>
            <a:r>
              <a:rPr lang="en-US" dirty="0" smtClean="0"/>
              <a:t> M et Al - </a:t>
            </a:r>
            <a:r>
              <a:rPr lang="en-US" b="1" i="1" dirty="0"/>
              <a:t>Individualizing factor replacement therapy in severe hemophilia</a:t>
            </a:r>
            <a:r>
              <a:rPr lang="en-CA" dirty="0"/>
              <a:t> </a:t>
            </a:r>
            <a:r>
              <a:rPr lang="en-CA" dirty="0" smtClean="0"/>
              <a:t>- </a:t>
            </a:r>
            <a:r>
              <a:rPr lang="en-US" dirty="0" smtClean="0"/>
              <a:t>submitted</a:t>
            </a:r>
            <a:endParaRPr lang="en-US" dirty="0"/>
          </a:p>
        </p:txBody>
      </p:sp>
    </p:spTree>
    <p:extLst>
      <p:ext uri="{BB962C8B-B14F-4D97-AF65-F5344CB8AC3E}">
        <p14:creationId xmlns:p14="http://schemas.microsoft.com/office/powerpoint/2010/main" val="2141118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20273"/>
            <a:ext cx="6247812" cy="2128050"/>
          </a:xfrm>
          <a:prstGeom prst="rect">
            <a:avLst/>
          </a:prstGeom>
        </p:spPr>
      </p:pic>
      <p:pic>
        <p:nvPicPr>
          <p:cNvPr id="3" name="Picture 2"/>
          <p:cNvPicPr>
            <a:picLocks noChangeAspect="1"/>
          </p:cNvPicPr>
          <p:nvPr/>
        </p:nvPicPr>
        <p:blipFill>
          <a:blip r:embed="rId3"/>
          <a:stretch>
            <a:fillRect/>
          </a:stretch>
        </p:blipFill>
        <p:spPr>
          <a:xfrm>
            <a:off x="1885891" y="1919162"/>
            <a:ext cx="7191743" cy="2365284"/>
          </a:xfrm>
          <a:prstGeom prst="rect">
            <a:avLst/>
          </a:prstGeom>
        </p:spPr>
      </p:pic>
      <p:pic>
        <p:nvPicPr>
          <p:cNvPr id="4" name="Picture 3"/>
          <p:cNvPicPr>
            <a:picLocks noChangeAspect="1"/>
          </p:cNvPicPr>
          <p:nvPr/>
        </p:nvPicPr>
        <p:blipFill>
          <a:blip r:embed="rId4"/>
          <a:stretch>
            <a:fillRect/>
          </a:stretch>
        </p:blipFill>
        <p:spPr>
          <a:xfrm>
            <a:off x="0" y="3421201"/>
            <a:ext cx="6784025" cy="2056220"/>
          </a:xfrm>
          <a:prstGeom prst="rect">
            <a:avLst/>
          </a:prstGeom>
        </p:spPr>
      </p:pic>
      <p:pic>
        <p:nvPicPr>
          <p:cNvPr id="5" name="Picture 4"/>
          <p:cNvPicPr>
            <a:picLocks noChangeAspect="1"/>
          </p:cNvPicPr>
          <p:nvPr/>
        </p:nvPicPr>
        <p:blipFill>
          <a:blip r:embed="rId5"/>
          <a:stretch>
            <a:fillRect/>
          </a:stretch>
        </p:blipFill>
        <p:spPr>
          <a:xfrm>
            <a:off x="1885891" y="3331408"/>
            <a:ext cx="7142726" cy="3526592"/>
          </a:xfrm>
          <a:prstGeom prst="rect">
            <a:avLst/>
          </a:prstGeom>
        </p:spPr>
      </p:pic>
      <p:sp>
        <p:nvSpPr>
          <p:cNvPr id="6" name="Title 5"/>
          <p:cNvSpPr>
            <a:spLocks noGrp="1"/>
          </p:cNvSpPr>
          <p:nvPr>
            <p:ph type="title"/>
          </p:nvPr>
        </p:nvSpPr>
        <p:spPr/>
        <p:txBody>
          <a:bodyPr/>
          <a:lstStyle/>
          <a:p>
            <a:r>
              <a:rPr lang="en-US" dirty="0" smtClean="0"/>
              <a:t>New era?</a:t>
            </a:r>
            <a:endParaRPr lang="en-US" dirty="0"/>
          </a:p>
        </p:txBody>
      </p:sp>
    </p:spTree>
    <p:extLst>
      <p:ext uri="{BB962C8B-B14F-4D97-AF65-F5344CB8AC3E}">
        <p14:creationId xmlns:p14="http://schemas.microsoft.com/office/powerpoint/2010/main" val="2042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eeColorfulPuzzlePiec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34" y="1495778"/>
            <a:ext cx="3810000" cy="3810000"/>
          </a:xfrm>
          <a:prstGeom prst="rect">
            <a:avLst/>
          </a:prstGeom>
        </p:spPr>
      </p:pic>
      <p:sp>
        <p:nvSpPr>
          <p:cNvPr id="3" name="TextBox 2"/>
          <p:cNvSpPr txBox="1"/>
          <p:nvPr/>
        </p:nvSpPr>
        <p:spPr>
          <a:xfrm>
            <a:off x="1284112" y="2386167"/>
            <a:ext cx="663012" cy="646331"/>
          </a:xfrm>
          <a:prstGeom prst="rect">
            <a:avLst/>
          </a:prstGeom>
          <a:noFill/>
        </p:spPr>
        <p:txBody>
          <a:bodyPr wrap="none" rtlCol="0">
            <a:spAutoFit/>
          </a:bodyPr>
          <a:lstStyle/>
          <a:p>
            <a:r>
              <a:rPr lang="en-US" sz="3600" dirty="0" smtClean="0"/>
              <a:t>PK</a:t>
            </a:r>
            <a:endParaRPr lang="en-US" sz="3600" dirty="0"/>
          </a:p>
        </p:txBody>
      </p:sp>
      <p:pic>
        <p:nvPicPr>
          <p:cNvPr id="5" name="Picture 4"/>
          <p:cNvPicPr>
            <a:picLocks noChangeAspect="1"/>
          </p:cNvPicPr>
          <p:nvPr/>
        </p:nvPicPr>
        <p:blipFill>
          <a:blip r:embed="rId3"/>
          <a:stretch>
            <a:fillRect/>
          </a:stretch>
        </p:blipFill>
        <p:spPr>
          <a:xfrm>
            <a:off x="4825996" y="2822222"/>
            <a:ext cx="3824111" cy="3824111"/>
          </a:xfrm>
          <a:prstGeom prst="rect">
            <a:avLst/>
          </a:prstGeom>
        </p:spPr>
      </p:pic>
      <p:sp>
        <p:nvSpPr>
          <p:cNvPr id="6" name="TextBox 5"/>
          <p:cNvSpPr txBox="1"/>
          <p:nvPr/>
        </p:nvSpPr>
        <p:spPr>
          <a:xfrm>
            <a:off x="4762993" y="1340557"/>
            <a:ext cx="3924647" cy="1200329"/>
          </a:xfrm>
          <a:prstGeom prst="rect">
            <a:avLst/>
          </a:prstGeom>
          <a:noFill/>
        </p:spPr>
        <p:txBody>
          <a:bodyPr wrap="none" rtlCol="0">
            <a:spAutoFit/>
          </a:bodyPr>
          <a:lstStyle/>
          <a:p>
            <a:pPr algn="ctr"/>
            <a:r>
              <a:rPr lang="en-US" sz="3600" b="1" dirty="0" smtClean="0">
                <a:solidFill>
                  <a:srgbClr val="FF0000"/>
                </a:solidFill>
              </a:rPr>
              <a:t>Barrier:</a:t>
            </a:r>
          </a:p>
          <a:p>
            <a:pPr algn="ctr"/>
            <a:r>
              <a:rPr lang="en-US" sz="3600" b="1" dirty="0" smtClean="0">
                <a:solidFill>
                  <a:srgbClr val="FF0000"/>
                </a:solidFill>
              </a:rPr>
              <a:t>Number of samples </a:t>
            </a:r>
            <a:endParaRPr lang="en-US" sz="3600" b="1" dirty="0">
              <a:solidFill>
                <a:srgbClr val="FF0000"/>
              </a:solidFill>
            </a:endParaRPr>
          </a:p>
        </p:txBody>
      </p:sp>
      <p:sp>
        <p:nvSpPr>
          <p:cNvPr id="8" name="TextBox 7"/>
          <p:cNvSpPr txBox="1"/>
          <p:nvPr/>
        </p:nvSpPr>
        <p:spPr>
          <a:xfrm>
            <a:off x="779077" y="5446004"/>
            <a:ext cx="2884098" cy="1200329"/>
          </a:xfrm>
          <a:prstGeom prst="rect">
            <a:avLst/>
          </a:prstGeom>
          <a:noFill/>
        </p:spPr>
        <p:txBody>
          <a:bodyPr wrap="none" rtlCol="0">
            <a:spAutoFit/>
          </a:bodyPr>
          <a:lstStyle/>
          <a:p>
            <a:pPr algn="ctr"/>
            <a:r>
              <a:rPr lang="en-US" sz="3600" b="1" dirty="0" smtClean="0">
                <a:solidFill>
                  <a:srgbClr val="61BD25"/>
                </a:solidFill>
              </a:rPr>
              <a:t>Solution:</a:t>
            </a:r>
          </a:p>
          <a:p>
            <a:pPr algn="ctr"/>
            <a:r>
              <a:rPr lang="en-US" sz="3600" b="1" dirty="0" smtClean="0">
                <a:solidFill>
                  <a:srgbClr val="61BD25"/>
                </a:solidFill>
              </a:rPr>
              <a:t>Population PK</a:t>
            </a:r>
            <a:endParaRPr lang="en-US" sz="3600" b="1" dirty="0">
              <a:solidFill>
                <a:srgbClr val="61BD25"/>
              </a:solidFill>
            </a:endParaRPr>
          </a:p>
        </p:txBody>
      </p:sp>
      <p:sp>
        <p:nvSpPr>
          <p:cNvPr id="9" name="Title 8"/>
          <p:cNvSpPr>
            <a:spLocks noGrp="1"/>
          </p:cNvSpPr>
          <p:nvPr>
            <p:ph type="title"/>
          </p:nvPr>
        </p:nvSpPr>
        <p:spPr/>
        <p:txBody>
          <a:bodyPr/>
          <a:lstStyle/>
          <a:p>
            <a:r>
              <a:rPr lang="en-US" dirty="0" smtClean="0"/>
              <a:t>WAPPS: vision</a:t>
            </a:r>
            <a:endParaRPr lang="en-US" dirty="0"/>
          </a:p>
        </p:txBody>
      </p:sp>
    </p:spTree>
    <p:extLst>
      <p:ext uri="{BB962C8B-B14F-4D97-AF65-F5344CB8AC3E}">
        <p14:creationId xmlns:p14="http://schemas.microsoft.com/office/powerpoint/2010/main" val="336962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PK</a:t>
            </a:r>
            <a:endParaRPr lang="en-US" dirty="0"/>
          </a:p>
        </p:txBody>
      </p:sp>
      <p:sp>
        <p:nvSpPr>
          <p:cNvPr id="3" name="Content Placeholder 2"/>
          <p:cNvSpPr>
            <a:spLocks noGrp="1"/>
          </p:cNvSpPr>
          <p:nvPr>
            <p:ph idx="1"/>
          </p:nvPr>
        </p:nvSpPr>
        <p:spPr/>
        <p:txBody>
          <a:bodyPr/>
          <a:lstStyle/>
          <a:p>
            <a:r>
              <a:rPr lang="en-US" dirty="0" smtClean="0"/>
              <a:t>Two main applications:</a:t>
            </a:r>
          </a:p>
          <a:p>
            <a:endParaRPr lang="en-US" dirty="0"/>
          </a:p>
          <a:p>
            <a:r>
              <a:rPr lang="en-US" dirty="0" smtClean="0"/>
              <a:t>Drug oriented (derivation phase)</a:t>
            </a:r>
          </a:p>
          <a:p>
            <a:pPr lvl="1"/>
            <a:r>
              <a:rPr lang="en-US" dirty="0" smtClean="0"/>
              <a:t>Estimating the PK properties of a drug using sparse data from a population of subjects</a:t>
            </a:r>
          </a:p>
          <a:p>
            <a:r>
              <a:rPr lang="en-US" dirty="0" smtClean="0"/>
              <a:t>Patient oriented (estimation phase)</a:t>
            </a:r>
          </a:p>
          <a:p>
            <a:pPr lvl="1"/>
            <a:r>
              <a:rPr lang="en-US" dirty="0" smtClean="0"/>
              <a:t>Estimating the PK in one individual using sparse data from him/her and a population model</a:t>
            </a:r>
          </a:p>
        </p:txBody>
      </p:sp>
    </p:spTree>
    <p:extLst>
      <p:ext uri="{BB962C8B-B14F-4D97-AF65-F5344CB8AC3E}">
        <p14:creationId xmlns:p14="http://schemas.microsoft.com/office/powerpoint/2010/main" val="3147433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PK</a:t>
            </a:r>
            <a:endParaRPr lang="en-US" dirty="0"/>
          </a:p>
        </p:txBody>
      </p:sp>
      <p:grpSp>
        <p:nvGrpSpPr>
          <p:cNvPr id="18" name="Group 17"/>
          <p:cNvGrpSpPr/>
          <p:nvPr/>
        </p:nvGrpSpPr>
        <p:grpSpPr>
          <a:xfrm>
            <a:off x="243209" y="1486097"/>
            <a:ext cx="2648281" cy="5029498"/>
            <a:chOff x="243209" y="1486097"/>
            <a:chExt cx="2648281" cy="5029498"/>
          </a:xfrm>
        </p:grpSpPr>
        <p:sp>
          <p:nvSpPr>
            <p:cNvPr id="6" name="Rectangle 5"/>
            <p:cNvSpPr/>
            <p:nvPr/>
          </p:nvSpPr>
          <p:spPr>
            <a:xfrm>
              <a:off x="243209" y="1486097"/>
              <a:ext cx="2648281" cy="5133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Classical approach</a:t>
              </a:r>
              <a:endParaRPr lang="en-US" b="1" dirty="0">
                <a:solidFill>
                  <a:srgbClr val="000000"/>
                </a:solidFill>
              </a:endParaRPr>
            </a:p>
          </p:txBody>
        </p:sp>
        <p:sp>
          <p:nvSpPr>
            <p:cNvPr id="7" name="Rectangle 6"/>
            <p:cNvSpPr/>
            <p:nvPr/>
          </p:nvSpPr>
          <p:spPr>
            <a:xfrm>
              <a:off x="243209" y="2381545"/>
              <a:ext cx="2648281" cy="14823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Derivation</a:t>
              </a:r>
            </a:p>
            <a:p>
              <a:pPr algn="ctr"/>
              <a:r>
                <a:rPr lang="en-US" dirty="0" smtClean="0">
                  <a:solidFill>
                    <a:srgbClr val="000000"/>
                  </a:solidFill>
                </a:rPr>
                <a:t>Rich data in a</a:t>
              </a:r>
            </a:p>
            <a:p>
              <a:pPr algn="ctr"/>
              <a:r>
                <a:rPr lang="en-US" dirty="0">
                  <a:solidFill>
                    <a:srgbClr val="000000"/>
                  </a:solidFill>
                </a:rPr>
                <a:t>l</a:t>
              </a:r>
              <a:r>
                <a:rPr lang="en-US" dirty="0" smtClean="0">
                  <a:solidFill>
                    <a:srgbClr val="000000"/>
                  </a:solidFill>
                </a:rPr>
                <a:t>imited sample of </a:t>
              </a:r>
            </a:p>
            <a:p>
              <a:pPr algn="ctr"/>
              <a:r>
                <a:rPr lang="en-US" dirty="0" smtClean="0">
                  <a:solidFill>
                    <a:srgbClr val="000000"/>
                  </a:solidFill>
                </a:rPr>
                <a:t>individuals</a:t>
              </a:r>
            </a:p>
            <a:p>
              <a:pPr algn="ctr"/>
              <a:r>
                <a:rPr lang="en-US" b="1" dirty="0" smtClean="0">
                  <a:solidFill>
                    <a:srgbClr val="FF0000"/>
                  </a:solidFill>
                </a:rPr>
                <a:t>Average of </a:t>
              </a:r>
              <a:r>
                <a:rPr lang="en-US" b="1" dirty="0" err="1" smtClean="0">
                  <a:solidFill>
                    <a:srgbClr val="FF0000"/>
                  </a:solidFill>
                </a:rPr>
                <a:t>iPK</a:t>
              </a:r>
              <a:endParaRPr lang="en-US" b="1" dirty="0" smtClean="0">
                <a:solidFill>
                  <a:srgbClr val="FF0000"/>
                </a:solidFill>
              </a:endParaRPr>
            </a:p>
          </p:txBody>
        </p:sp>
        <p:sp>
          <p:nvSpPr>
            <p:cNvPr id="8" name="Rectangle 7"/>
            <p:cNvSpPr/>
            <p:nvPr/>
          </p:nvSpPr>
          <p:spPr>
            <a:xfrm>
              <a:off x="243209" y="5033288"/>
              <a:ext cx="2648281" cy="14823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Estimation</a:t>
              </a:r>
            </a:p>
            <a:p>
              <a:pPr algn="ctr"/>
              <a:r>
                <a:rPr lang="en-US" dirty="0" smtClean="0">
                  <a:solidFill>
                    <a:srgbClr val="000000"/>
                  </a:solidFill>
                </a:rPr>
                <a:t>Full study (rich data)</a:t>
              </a:r>
            </a:p>
            <a:p>
              <a:pPr algn="ctr"/>
              <a:r>
                <a:rPr lang="en-US" dirty="0" smtClean="0">
                  <a:solidFill>
                    <a:srgbClr val="000000"/>
                  </a:solidFill>
                </a:rPr>
                <a:t>of the individual of interest</a:t>
              </a:r>
            </a:p>
            <a:p>
              <a:pPr algn="ctr"/>
              <a:r>
                <a:rPr lang="en-US" b="1" dirty="0" smtClean="0">
                  <a:solidFill>
                    <a:srgbClr val="FF0000"/>
                  </a:solidFill>
                </a:rPr>
                <a:t>Individual PK</a:t>
              </a:r>
            </a:p>
          </p:txBody>
        </p:sp>
        <p:sp>
          <p:nvSpPr>
            <p:cNvPr id="9" name="Not Equal 8"/>
            <p:cNvSpPr/>
            <p:nvPr/>
          </p:nvSpPr>
          <p:spPr>
            <a:xfrm rot="5400000">
              <a:off x="1107954" y="4188092"/>
              <a:ext cx="918791" cy="472849"/>
            </a:xfrm>
            <a:prstGeom prst="mathNot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8"/>
          <p:cNvGrpSpPr/>
          <p:nvPr/>
        </p:nvGrpSpPr>
        <p:grpSpPr>
          <a:xfrm>
            <a:off x="6111031" y="1486097"/>
            <a:ext cx="2648281" cy="5029498"/>
            <a:chOff x="6111031" y="1486097"/>
            <a:chExt cx="2648281" cy="5029498"/>
          </a:xfrm>
        </p:grpSpPr>
        <p:sp>
          <p:nvSpPr>
            <p:cNvPr id="10" name="Rectangle 9"/>
            <p:cNvSpPr/>
            <p:nvPr/>
          </p:nvSpPr>
          <p:spPr>
            <a:xfrm>
              <a:off x="6111031" y="1486097"/>
              <a:ext cx="2648281" cy="513379"/>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Population approach</a:t>
              </a:r>
              <a:endParaRPr lang="en-US" b="1" dirty="0">
                <a:solidFill>
                  <a:srgbClr val="000000"/>
                </a:solidFill>
              </a:endParaRPr>
            </a:p>
          </p:txBody>
        </p:sp>
        <p:sp>
          <p:nvSpPr>
            <p:cNvPr id="11" name="Rectangle 10"/>
            <p:cNvSpPr/>
            <p:nvPr/>
          </p:nvSpPr>
          <p:spPr>
            <a:xfrm>
              <a:off x="6111031" y="2381545"/>
              <a:ext cx="2648281" cy="1482307"/>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Derivation</a:t>
              </a:r>
            </a:p>
            <a:p>
              <a:pPr algn="ctr"/>
              <a:r>
                <a:rPr lang="en-US" dirty="0" smtClean="0">
                  <a:solidFill>
                    <a:srgbClr val="000000"/>
                  </a:solidFill>
                </a:rPr>
                <a:t>Sparse data in a</a:t>
              </a:r>
            </a:p>
            <a:p>
              <a:pPr algn="ctr"/>
              <a:r>
                <a:rPr lang="en-US" dirty="0" smtClean="0">
                  <a:solidFill>
                    <a:srgbClr val="000000"/>
                  </a:solidFill>
                </a:rPr>
                <a:t>large sample of </a:t>
              </a:r>
            </a:p>
            <a:p>
              <a:pPr algn="ctr"/>
              <a:r>
                <a:rPr lang="en-US" dirty="0" smtClean="0">
                  <a:solidFill>
                    <a:srgbClr val="000000"/>
                  </a:solidFill>
                </a:rPr>
                <a:t>individuals</a:t>
              </a:r>
            </a:p>
            <a:p>
              <a:pPr algn="ctr"/>
              <a:r>
                <a:rPr lang="en-US" b="1" dirty="0" smtClean="0">
                  <a:solidFill>
                    <a:srgbClr val="FF0000"/>
                  </a:solidFill>
                </a:rPr>
                <a:t>Population model</a:t>
              </a:r>
            </a:p>
          </p:txBody>
        </p:sp>
        <p:sp>
          <p:nvSpPr>
            <p:cNvPr id="12" name="Rectangle 11"/>
            <p:cNvSpPr/>
            <p:nvPr/>
          </p:nvSpPr>
          <p:spPr>
            <a:xfrm>
              <a:off x="6111031" y="5033288"/>
              <a:ext cx="2648281" cy="1482307"/>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Estimation</a:t>
              </a:r>
            </a:p>
            <a:p>
              <a:pPr algn="ctr"/>
              <a:r>
                <a:rPr lang="en-US" dirty="0" smtClean="0">
                  <a:solidFill>
                    <a:srgbClr val="000000"/>
                  </a:solidFill>
                </a:rPr>
                <a:t>Bayesian estimation</a:t>
              </a:r>
            </a:p>
            <a:p>
              <a:pPr algn="ctr"/>
              <a:r>
                <a:rPr lang="en-US" dirty="0" smtClean="0">
                  <a:solidFill>
                    <a:srgbClr val="000000"/>
                  </a:solidFill>
                </a:rPr>
                <a:t>individual sparse data population priors</a:t>
              </a:r>
            </a:p>
            <a:p>
              <a:pPr algn="ctr"/>
              <a:r>
                <a:rPr lang="en-US" b="1" dirty="0" smtClean="0">
                  <a:solidFill>
                    <a:srgbClr val="FF0000"/>
                  </a:solidFill>
                </a:rPr>
                <a:t>Individual PK</a:t>
              </a:r>
            </a:p>
          </p:txBody>
        </p:sp>
        <p:sp>
          <p:nvSpPr>
            <p:cNvPr id="14" name="Down Arrow 13"/>
            <p:cNvSpPr/>
            <p:nvPr/>
          </p:nvSpPr>
          <p:spPr>
            <a:xfrm>
              <a:off x="7201702" y="4066502"/>
              <a:ext cx="513442" cy="817410"/>
            </a:xfrm>
            <a:prstGeom prst="down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138471" y="1486097"/>
            <a:ext cx="2846942" cy="3333655"/>
            <a:chOff x="3138471" y="1486097"/>
            <a:chExt cx="2846942" cy="3333655"/>
          </a:xfrm>
        </p:grpSpPr>
        <p:sp>
          <p:nvSpPr>
            <p:cNvPr id="15" name="Rectangle 14"/>
            <p:cNvSpPr/>
            <p:nvPr/>
          </p:nvSpPr>
          <p:spPr>
            <a:xfrm>
              <a:off x="3138471" y="1486097"/>
              <a:ext cx="2648281" cy="513379"/>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Mixed approach</a:t>
              </a:r>
              <a:endParaRPr lang="en-US" b="1" dirty="0">
                <a:solidFill>
                  <a:srgbClr val="000000"/>
                </a:solidFill>
              </a:endParaRPr>
            </a:p>
          </p:txBody>
        </p:sp>
        <p:sp>
          <p:nvSpPr>
            <p:cNvPr id="16" name="Rectangle 15"/>
            <p:cNvSpPr/>
            <p:nvPr/>
          </p:nvSpPr>
          <p:spPr>
            <a:xfrm>
              <a:off x="3138471" y="2381545"/>
              <a:ext cx="2648281" cy="1482307"/>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Derivation</a:t>
              </a:r>
            </a:p>
            <a:p>
              <a:pPr algn="ctr"/>
              <a:r>
                <a:rPr lang="en-US" dirty="0" smtClean="0">
                  <a:solidFill>
                    <a:srgbClr val="000000"/>
                  </a:solidFill>
                </a:rPr>
                <a:t>Rich data in a</a:t>
              </a:r>
            </a:p>
            <a:p>
              <a:pPr algn="ctr"/>
              <a:r>
                <a:rPr lang="en-US" dirty="0">
                  <a:solidFill>
                    <a:srgbClr val="000000"/>
                  </a:solidFill>
                </a:rPr>
                <a:t>l</a:t>
              </a:r>
              <a:r>
                <a:rPr lang="en-US" dirty="0" smtClean="0">
                  <a:solidFill>
                    <a:srgbClr val="000000"/>
                  </a:solidFill>
                </a:rPr>
                <a:t>arge sample of </a:t>
              </a:r>
            </a:p>
            <a:p>
              <a:pPr algn="ctr"/>
              <a:r>
                <a:rPr lang="en-US" dirty="0" smtClean="0">
                  <a:solidFill>
                    <a:srgbClr val="000000"/>
                  </a:solidFill>
                </a:rPr>
                <a:t>Individuals</a:t>
              </a:r>
            </a:p>
            <a:p>
              <a:pPr algn="ctr"/>
              <a:r>
                <a:rPr lang="en-US" b="1" dirty="0">
                  <a:solidFill>
                    <a:srgbClr val="FF0000"/>
                  </a:solidFill>
                </a:rPr>
                <a:t>Population </a:t>
              </a:r>
              <a:r>
                <a:rPr lang="en-US" b="1" dirty="0" smtClean="0">
                  <a:solidFill>
                    <a:srgbClr val="FF0000"/>
                  </a:solidFill>
                </a:rPr>
                <a:t>model</a:t>
              </a:r>
              <a:endParaRPr lang="en-US" b="1" dirty="0">
                <a:solidFill>
                  <a:srgbClr val="FF0000"/>
                </a:solidFill>
              </a:endParaRPr>
            </a:p>
          </p:txBody>
        </p:sp>
        <p:sp>
          <p:nvSpPr>
            <p:cNvPr id="17" name="Down Arrow 16"/>
            <p:cNvSpPr/>
            <p:nvPr/>
          </p:nvSpPr>
          <p:spPr>
            <a:xfrm rot="18709944">
              <a:off x="5232161" y="4066500"/>
              <a:ext cx="689094" cy="817410"/>
            </a:xfrm>
            <a:prstGeom prst="downArrow">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045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Compartmental modeling</a:t>
            </a:r>
            <a:endParaRPr lang="en-US" dirty="0"/>
          </a:p>
        </p:txBody>
      </p:sp>
      <p:pic>
        <p:nvPicPr>
          <p:cNvPr id="3" name="Picture 2"/>
          <p:cNvPicPr>
            <a:picLocks noChangeAspect="1"/>
          </p:cNvPicPr>
          <p:nvPr/>
        </p:nvPicPr>
        <p:blipFill>
          <a:blip r:embed="rId2"/>
          <a:stretch>
            <a:fillRect/>
          </a:stretch>
        </p:blipFill>
        <p:spPr>
          <a:xfrm>
            <a:off x="0" y="1372054"/>
            <a:ext cx="9144000" cy="4900188"/>
          </a:xfrm>
          <a:prstGeom prst="rect">
            <a:avLst/>
          </a:prstGeom>
        </p:spPr>
      </p:pic>
    </p:spTree>
    <p:extLst>
      <p:ext uri="{BB962C8B-B14F-4D97-AF65-F5344CB8AC3E}">
        <p14:creationId xmlns:p14="http://schemas.microsoft.com/office/powerpoint/2010/main" val="3905847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Text Placeholder 3"/>
          <p:cNvSpPr>
            <a:spLocks noGrp="1"/>
          </p:cNvSpPr>
          <p:nvPr>
            <p:ph type="body" idx="1"/>
          </p:nvPr>
        </p:nvSpPr>
        <p:spPr/>
        <p:txBody>
          <a:bodyPr/>
          <a:lstStyle/>
          <a:p>
            <a:r>
              <a:rPr lang="en-US" dirty="0" smtClean="0"/>
              <a:t>Background</a:t>
            </a:r>
            <a:endParaRPr lang="en-US" dirty="0"/>
          </a:p>
        </p:txBody>
      </p:sp>
      <p:sp>
        <p:nvSpPr>
          <p:cNvPr id="3" name="Content Placeholder 2"/>
          <p:cNvSpPr>
            <a:spLocks noGrp="1"/>
          </p:cNvSpPr>
          <p:nvPr>
            <p:ph sz="half" idx="2"/>
          </p:nvPr>
        </p:nvSpPr>
        <p:spPr/>
        <p:txBody>
          <a:bodyPr>
            <a:normAutofit/>
          </a:bodyPr>
          <a:lstStyle/>
          <a:p>
            <a:pPr lvl="1">
              <a:buFont typeface="Arial"/>
              <a:buChar char="•"/>
            </a:pPr>
            <a:r>
              <a:rPr lang="en-US" sz="2400" dirty="0" smtClean="0"/>
              <a:t>Hemophilia</a:t>
            </a:r>
          </a:p>
          <a:p>
            <a:pPr lvl="1">
              <a:buFont typeface="Arial"/>
              <a:buChar char="•"/>
            </a:pPr>
            <a:r>
              <a:rPr lang="en-US" sz="2400" dirty="0" smtClean="0"/>
              <a:t>PK in hemophilia</a:t>
            </a:r>
          </a:p>
          <a:p>
            <a:pPr lvl="1">
              <a:buFont typeface="Arial"/>
              <a:buChar char="•"/>
            </a:pPr>
            <a:r>
              <a:rPr lang="en-US" sz="2400" dirty="0" smtClean="0"/>
              <a:t>Tailored treatment</a:t>
            </a:r>
            <a:endParaRPr lang="en-US" sz="2400" dirty="0"/>
          </a:p>
          <a:p>
            <a:pPr lvl="1">
              <a:buFont typeface="Arial"/>
              <a:buChar char="•"/>
            </a:pPr>
            <a:r>
              <a:rPr lang="en-US" sz="2400" dirty="0" smtClean="0"/>
              <a:t>Population PK</a:t>
            </a:r>
          </a:p>
        </p:txBody>
      </p:sp>
      <p:sp>
        <p:nvSpPr>
          <p:cNvPr id="5" name="Text Placeholder 4"/>
          <p:cNvSpPr>
            <a:spLocks noGrp="1"/>
          </p:cNvSpPr>
          <p:nvPr>
            <p:ph type="body" sz="quarter" idx="3"/>
          </p:nvPr>
        </p:nvSpPr>
        <p:spPr/>
        <p:txBody>
          <a:bodyPr/>
          <a:lstStyle/>
          <a:p>
            <a:r>
              <a:rPr lang="en-US" dirty="0" smtClean="0"/>
              <a:t>WAPPS</a:t>
            </a:r>
            <a:endParaRPr lang="en-US" dirty="0"/>
          </a:p>
        </p:txBody>
      </p:sp>
      <p:sp>
        <p:nvSpPr>
          <p:cNvPr id="6" name="Content Placeholder 5"/>
          <p:cNvSpPr>
            <a:spLocks noGrp="1"/>
          </p:cNvSpPr>
          <p:nvPr>
            <p:ph sz="quarter" idx="4"/>
          </p:nvPr>
        </p:nvSpPr>
        <p:spPr>
          <a:xfrm>
            <a:off x="4645025" y="2174875"/>
            <a:ext cx="4041775" cy="1985636"/>
          </a:xfrm>
        </p:spPr>
        <p:txBody>
          <a:bodyPr/>
          <a:lstStyle/>
          <a:p>
            <a:r>
              <a:rPr lang="en-US" dirty="0" smtClean="0"/>
              <a:t>Project outline</a:t>
            </a:r>
          </a:p>
          <a:p>
            <a:r>
              <a:rPr lang="en-US" dirty="0" smtClean="0"/>
              <a:t>Project design</a:t>
            </a:r>
          </a:p>
          <a:p>
            <a:r>
              <a:rPr lang="en-US" dirty="0" smtClean="0"/>
              <a:t>Project status</a:t>
            </a:r>
          </a:p>
          <a:p>
            <a:r>
              <a:rPr lang="en-US" dirty="0" smtClean="0"/>
              <a:t>Project deliverables</a:t>
            </a:r>
            <a:endParaRPr lang="en-US" dirty="0"/>
          </a:p>
        </p:txBody>
      </p:sp>
      <p:sp>
        <p:nvSpPr>
          <p:cNvPr id="7" name="Text Placeholder 4"/>
          <p:cNvSpPr txBox="1">
            <a:spLocks/>
          </p:cNvSpPr>
          <p:nvPr/>
        </p:nvSpPr>
        <p:spPr>
          <a:xfrm>
            <a:off x="4721500" y="4524454"/>
            <a:ext cx="4041775" cy="447958"/>
          </a:xfrm>
          <a:prstGeom prst="rect">
            <a:avLst/>
          </a:prstGeom>
        </p:spPr>
        <p:txBody>
          <a:bodyPr vert="horz" lIns="91440" tIns="45720" rIns="91440" bIns="45720" rtlCol="0" anchor="b">
            <a:normAutofit lnSpcReduction="10000"/>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t>Future steps</a:t>
            </a:r>
            <a:endParaRPr lang="en-US" dirty="0"/>
          </a:p>
        </p:txBody>
      </p:sp>
      <p:sp>
        <p:nvSpPr>
          <p:cNvPr id="8" name="Content Placeholder 5"/>
          <p:cNvSpPr txBox="1">
            <a:spLocks/>
          </p:cNvSpPr>
          <p:nvPr/>
        </p:nvSpPr>
        <p:spPr>
          <a:xfrm>
            <a:off x="4721500" y="5164216"/>
            <a:ext cx="4041775" cy="13903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smtClean="0"/>
              <a:t>Open questions</a:t>
            </a:r>
          </a:p>
          <a:p>
            <a:r>
              <a:rPr lang="en-US" dirty="0" smtClean="0"/>
              <a:t>Business model</a:t>
            </a:r>
          </a:p>
          <a:p>
            <a:endParaRPr lang="en-US" dirty="0"/>
          </a:p>
        </p:txBody>
      </p:sp>
      <p:sp>
        <p:nvSpPr>
          <p:cNvPr id="9" name="Text Placeholder 4"/>
          <p:cNvSpPr txBox="1">
            <a:spLocks/>
          </p:cNvSpPr>
          <p:nvPr/>
        </p:nvSpPr>
        <p:spPr>
          <a:xfrm>
            <a:off x="603250" y="5124812"/>
            <a:ext cx="4041775" cy="447958"/>
          </a:xfrm>
          <a:prstGeom prst="rect">
            <a:avLst/>
          </a:prstGeom>
        </p:spPr>
        <p:txBody>
          <a:bodyPr vert="horz" lIns="91440" tIns="45720" rIns="91440" bIns="45720" rtlCol="0" anchor="b">
            <a:normAutofit lnSpcReduction="10000"/>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err="1" smtClean="0"/>
              <a:t>www.wapps-hemo.org</a:t>
            </a:r>
            <a:endParaRPr lang="en-US" dirty="0"/>
          </a:p>
        </p:txBody>
      </p:sp>
    </p:spTree>
    <p:extLst>
      <p:ext uri="{BB962C8B-B14F-4D97-AF65-F5344CB8AC3E}">
        <p14:creationId xmlns:p14="http://schemas.microsoft.com/office/powerpoint/2010/main" val="1069164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technology</a:t>
            </a:r>
            <a:endParaRPr lang="en-US" dirty="0"/>
          </a:p>
        </p:txBody>
      </p:sp>
      <p:sp>
        <p:nvSpPr>
          <p:cNvPr id="3" name="Content Placeholder 2"/>
          <p:cNvSpPr>
            <a:spLocks noGrp="1"/>
          </p:cNvSpPr>
          <p:nvPr>
            <p:ph idx="1"/>
          </p:nvPr>
        </p:nvSpPr>
        <p:spPr/>
        <p:txBody>
          <a:bodyPr/>
          <a:lstStyle/>
          <a:p>
            <a:r>
              <a:rPr lang="en-US" dirty="0"/>
              <a:t>Addressing challenges in personalized </a:t>
            </a:r>
            <a:r>
              <a:rPr lang="en-US" dirty="0" smtClean="0"/>
              <a:t>prophylaxis: the </a:t>
            </a:r>
            <a:r>
              <a:rPr lang="en-US" dirty="0"/>
              <a:t>role of Big Data</a:t>
            </a:r>
          </a:p>
          <a:p>
            <a:endParaRPr lang="en-US" dirty="0" smtClean="0"/>
          </a:p>
          <a:p>
            <a:r>
              <a:rPr lang="en-US" dirty="0" smtClean="0"/>
              <a:t>Big Data do not refer too the “size” of the dataset</a:t>
            </a:r>
          </a:p>
          <a:p>
            <a:endParaRPr lang="en-US" dirty="0"/>
          </a:p>
          <a:p>
            <a:r>
              <a:rPr lang="en-US" dirty="0" smtClean="0"/>
              <a:t>Big Data refer to the statistical approach use to model variability in the observations</a:t>
            </a:r>
            <a:endParaRPr lang="en-US" dirty="0"/>
          </a:p>
        </p:txBody>
      </p:sp>
    </p:spTree>
    <p:extLst>
      <p:ext uri="{BB962C8B-B14F-4D97-AF65-F5344CB8AC3E}">
        <p14:creationId xmlns:p14="http://schemas.microsoft.com/office/powerpoint/2010/main" val="427043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perspective?</a:t>
            </a:r>
            <a:endParaRPr lang="en-US" dirty="0"/>
          </a:p>
        </p:txBody>
      </p:sp>
      <p:pic>
        <p:nvPicPr>
          <p:cNvPr id="3" name="Picture 2"/>
          <p:cNvPicPr>
            <a:picLocks noChangeAspect="1"/>
          </p:cNvPicPr>
          <p:nvPr/>
        </p:nvPicPr>
        <p:blipFill>
          <a:blip r:embed="rId2"/>
          <a:stretch>
            <a:fillRect/>
          </a:stretch>
        </p:blipFill>
        <p:spPr>
          <a:xfrm>
            <a:off x="0" y="1282201"/>
            <a:ext cx="9144000" cy="4734190"/>
          </a:xfrm>
          <a:prstGeom prst="rect">
            <a:avLst/>
          </a:prstGeom>
        </p:spPr>
      </p:pic>
      <p:sp>
        <p:nvSpPr>
          <p:cNvPr id="4" name="Rectangle 3"/>
          <p:cNvSpPr/>
          <p:nvPr/>
        </p:nvSpPr>
        <p:spPr>
          <a:xfrm>
            <a:off x="384870" y="6550223"/>
            <a:ext cx="9144000" cy="307777"/>
          </a:xfrm>
          <a:prstGeom prst="rect">
            <a:avLst/>
          </a:prstGeom>
          <a:solidFill>
            <a:schemeClr val="bg1"/>
          </a:solidFill>
        </p:spPr>
        <p:txBody>
          <a:bodyPr wrap="square">
            <a:spAutoFit/>
          </a:bodyPr>
          <a:lstStyle/>
          <a:p>
            <a:r>
              <a:rPr lang="en-US" sz="1400" dirty="0" smtClean="0"/>
              <a:t>Hood L et al. P4 </a:t>
            </a:r>
            <a:r>
              <a:rPr lang="en-US" sz="1400" dirty="0"/>
              <a:t>medicine: predictive, preventive, personalized and participatory. N </a:t>
            </a:r>
            <a:r>
              <a:rPr lang="en-US" sz="1400" dirty="0" err="1"/>
              <a:t>Biotechnol</a:t>
            </a:r>
            <a:r>
              <a:rPr lang="en-US" sz="1400" dirty="0"/>
              <a:t> 2012;29:613–24</a:t>
            </a:r>
            <a:r>
              <a:rPr lang="en-US" sz="1400" dirty="0" smtClean="0"/>
              <a:t>.</a:t>
            </a:r>
            <a:endParaRPr lang="en-US" sz="1400" dirty="0"/>
          </a:p>
        </p:txBody>
      </p:sp>
    </p:spTree>
    <p:extLst>
      <p:ext uri="{BB962C8B-B14F-4D97-AF65-F5344CB8AC3E}">
        <p14:creationId xmlns:p14="http://schemas.microsoft.com/office/powerpoint/2010/main" val="1766304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8500" y="1476136"/>
            <a:ext cx="7734300" cy="4483100"/>
          </a:xfrm>
          <a:prstGeom prst="rect">
            <a:avLst/>
          </a:prstGeom>
        </p:spPr>
      </p:pic>
      <p:sp>
        <p:nvSpPr>
          <p:cNvPr id="4" name="Title 3"/>
          <p:cNvSpPr>
            <a:spLocks noGrp="1"/>
          </p:cNvSpPr>
          <p:nvPr>
            <p:ph type="title"/>
          </p:nvPr>
        </p:nvSpPr>
        <p:spPr/>
        <p:txBody>
          <a:bodyPr/>
          <a:lstStyle/>
          <a:p>
            <a:r>
              <a:rPr lang="en-US" dirty="0" smtClean="0"/>
              <a:t>The holy trinity of biology</a:t>
            </a:r>
            <a:endParaRPr lang="en-US" dirty="0"/>
          </a:p>
        </p:txBody>
      </p:sp>
      <p:sp>
        <p:nvSpPr>
          <p:cNvPr id="5" name="Rectangle 4"/>
          <p:cNvSpPr/>
          <p:nvPr/>
        </p:nvSpPr>
        <p:spPr>
          <a:xfrm>
            <a:off x="384870" y="6550223"/>
            <a:ext cx="9144000" cy="307777"/>
          </a:xfrm>
          <a:prstGeom prst="rect">
            <a:avLst/>
          </a:prstGeom>
          <a:solidFill>
            <a:schemeClr val="bg1"/>
          </a:solidFill>
        </p:spPr>
        <p:txBody>
          <a:bodyPr wrap="square">
            <a:spAutoFit/>
          </a:bodyPr>
          <a:lstStyle/>
          <a:p>
            <a:r>
              <a:rPr lang="en-US" sz="1400" dirty="0" smtClean="0"/>
              <a:t>Hood L et al. P4 </a:t>
            </a:r>
            <a:r>
              <a:rPr lang="en-US" sz="1400" dirty="0"/>
              <a:t>medicine: predictive, preventive, personalized and participatory. N </a:t>
            </a:r>
            <a:r>
              <a:rPr lang="en-US" sz="1400" dirty="0" err="1"/>
              <a:t>Biotechnol</a:t>
            </a:r>
            <a:r>
              <a:rPr lang="en-US" sz="1400" dirty="0"/>
              <a:t> 2012;29:613–24</a:t>
            </a:r>
            <a:r>
              <a:rPr lang="en-US" sz="1400" dirty="0" smtClean="0"/>
              <a:t>.</a:t>
            </a:r>
            <a:endParaRPr lang="en-US" sz="1400" dirty="0"/>
          </a:p>
        </p:txBody>
      </p:sp>
    </p:spTree>
    <p:extLst>
      <p:ext uri="{BB962C8B-B14F-4D97-AF65-F5344CB8AC3E}">
        <p14:creationId xmlns:p14="http://schemas.microsoft.com/office/powerpoint/2010/main" val="536853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8903035" cy="6858000"/>
          </a:xfrm>
          <a:prstGeom prst="rect">
            <a:avLst/>
          </a:prstGeom>
        </p:spPr>
      </p:pic>
      <p:sp>
        <p:nvSpPr>
          <p:cNvPr id="4" name="Rectangle 3"/>
          <p:cNvSpPr/>
          <p:nvPr/>
        </p:nvSpPr>
        <p:spPr>
          <a:xfrm>
            <a:off x="0" y="6519844"/>
            <a:ext cx="9144000" cy="307777"/>
          </a:xfrm>
          <a:prstGeom prst="rect">
            <a:avLst/>
          </a:prstGeom>
          <a:solidFill>
            <a:schemeClr val="bg1"/>
          </a:solidFill>
        </p:spPr>
        <p:txBody>
          <a:bodyPr wrap="square">
            <a:spAutoFit/>
          </a:bodyPr>
          <a:lstStyle/>
          <a:p>
            <a:r>
              <a:rPr lang="en-US" sz="1400" dirty="0" smtClean="0"/>
              <a:t>Hood L et al. P4 </a:t>
            </a:r>
            <a:r>
              <a:rPr lang="en-US" sz="1400" dirty="0"/>
              <a:t>medicine: predictive, preventive, personalized and participatory. N </a:t>
            </a:r>
            <a:r>
              <a:rPr lang="en-US" sz="1400" dirty="0" err="1"/>
              <a:t>Biotechnol</a:t>
            </a:r>
            <a:r>
              <a:rPr lang="en-US" sz="1400" dirty="0"/>
              <a:t> 2012;29:613–24</a:t>
            </a:r>
            <a:r>
              <a:rPr lang="en-US" sz="1400" dirty="0" smtClean="0"/>
              <a:t>.</a:t>
            </a:r>
            <a:endParaRPr lang="en-US" sz="1400" dirty="0"/>
          </a:p>
        </p:txBody>
      </p:sp>
    </p:spTree>
    <p:extLst>
      <p:ext uri="{BB962C8B-B14F-4D97-AF65-F5344CB8AC3E}">
        <p14:creationId xmlns:p14="http://schemas.microsoft.com/office/powerpoint/2010/main" val="3937682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736600" y="0"/>
            <a:ext cx="7647861" cy="6858000"/>
          </a:xfrm>
          <a:prstGeom prst="rect">
            <a:avLst/>
          </a:prstGeom>
        </p:spPr>
      </p:pic>
      <p:sp>
        <p:nvSpPr>
          <p:cNvPr id="4" name="Rectangle 3"/>
          <p:cNvSpPr/>
          <p:nvPr/>
        </p:nvSpPr>
        <p:spPr>
          <a:xfrm>
            <a:off x="218091" y="6550223"/>
            <a:ext cx="9144000" cy="307777"/>
          </a:xfrm>
          <a:prstGeom prst="rect">
            <a:avLst/>
          </a:prstGeom>
          <a:solidFill>
            <a:schemeClr val="bg1"/>
          </a:solidFill>
        </p:spPr>
        <p:txBody>
          <a:bodyPr wrap="square">
            <a:spAutoFit/>
          </a:bodyPr>
          <a:lstStyle/>
          <a:p>
            <a:r>
              <a:rPr lang="en-US" sz="1400" dirty="0" smtClean="0"/>
              <a:t>Hood L et al. P4 </a:t>
            </a:r>
            <a:r>
              <a:rPr lang="en-US" sz="1400" dirty="0"/>
              <a:t>medicine: predictive, preventive, personalized and participatory. N </a:t>
            </a:r>
            <a:r>
              <a:rPr lang="en-US" sz="1400" dirty="0" err="1"/>
              <a:t>Biotechnol</a:t>
            </a:r>
            <a:r>
              <a:rPr lang="en-US" sz="1400" dirty="0"/>
              <a:t> 2012;29:613–24</a:t>
            </a:r>
            <a:r>
              <a:rPr lang="en-US" sz="1400" dirty="0" smtClean="0"/>
              <a:t>.</a:t>
            </a:r>
            <a:endParaRPr lang="en-US" sz="1400" dirty="0"/>
          </a:p>
        </p:txBody>
      </p:sp>
    </p:spTree>
    <p:extLst>
      <p:ext uri="{BB962C8B-B14F-4D97-AF65-F5344CB8AC3E}">
        <p14:creationId xmlns:p14="http://schemas.microsoft.com/office/powerpoint/2010/main" val="3104196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9360" y="5900734"/>
            <a:ext cx="4201353" cy="369332"/>
          </a:xfrm>
          <a:prstGeom prst="rect">
            <a:avLst/>
          </a:prstGeom>
          <a:noFill/>
        </p:spPr>
        <p:txBody>
          <a:bodyPr wrap="none" rtlCol="0">
            <a:spAutoFit/>
          </a:bodyPr>
          <a:lstStyle/>
          <a:p>
            <a:r>
              <a:rPr lang="en-US" dirty="0" smtClean="0"/>
              <a:t>To be </a:t>
            </a:r>
            <a:r>
              <a:rPr lang="en-US" dirty="0" err="1" smtClean="0"/>
              <a:t>retabulated</a:t>
            </a:r>
            <a:r>
              <a:rPr lang="en-US" dirty="0" smtClean="0"/>
              <a:t> after shortening content</a:t>
            </a:r>
            <a:endParaRPr lang="en-US" dirty="0"/>
          </a:p>
        </p:txBody>
      </p:sp>
      <p:sp>
        <p:nvSpPr>
          <p:cNvPr id="5" name="Rectangle 4"/>
          <p:cNvSpPr/>
          <p:nvPr/>
        </p:nvSpPr>
        <p:spPr>
          <a:xfrm>
            <a:off x="384870" y="6550223"/>
            <a:ext cx="8759130" cy="307777"/>
          </a:xfrm>
          <a:prstGeom prst="rect">
            <a:avLst/>
          </a:prstGeom>
          <a:solidFill>
            <a:schemeClr val="bg1"/>
          </a:solidFill>
        </p:spPr>
        <p:txBody>
          <a:bodyPr wrap="square">
            <a:spAutoFit/>
          </a:bodyPr>
          <a:lstStyle/>
          <a:p>
            <a:r>
              <a:rPr lang="en-US" sz="1400" dirty="0" smtClean="0"/>
              <a:t>Hood L et al. P4 </a:t>
            </a:r>
            <a:r>
              <a:rPr lang="en-US" sz="1400" dirty="0"/>
              <a:t>medicine: predictive, preventive, personalized and participatory. N </a:t>
            </a:r>
            <a:r>
              <a:rPr lang="en-US" sz="1400" dirty="0" err="1"/>
              <a:t>Biotechnol</a:t>
            </a:r>
            <a:r>
              <a:rPr lang="en-US" sz="1400" dirty="0"/>
              <a:t> 2012;29:613–24</a:t>
            </a:r>
            <a:r>
              <a:rPr lang="en-US" sz="1400" dirty="0" smtClean="0"/>
              <a:t>.</a:t>
            </a:r>
            <a:endParaRPr lang="en-US" sz="1400" dirty="0"/>
          </a:p>
        </p:txBody>
      </p:sp>
      <p:sp>
        <p:nvSpPr>
          <p:cNvPr id="6" name="Title 5"/>
          <p:cNvSpPr>
            <a:spLocks noGrp="1"/>
          </p:cNvSpPr>
          <p:nvPr>
            <p:ph type="title"/>
          </p:nvPr>
        </p:nvSpPr>
        <p:spPr>
          <a:xfrm>
            <a:off x="949360" y="313717"/>
            <a:ext cx="5556738" cy="968484"/>
          </a:xfrm>
        </p:spPr>
        <p:txBody>
          <a:bodyPr/>
          <a:lstStyle/>
          <a:p>
            <a:r>
              <a:rPr lang="en-US" dirty="0" smtClean="0"/>
              <a:t>Proactive P4 medicine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86536946"/>
              </p:ext>
            </p:extLst>
          </p:nvPr>
        </p:nvGraphicFramePr>
        <p:xfrm>
          <a:off x="457200" y="1600200"/>
          <a:ext cx="8229600" cy="47040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EBM</a:t>
                      </a:r>
                      <a:r>
                        <a:rPr lang="en-US" baseline="0" dirty="0" smtClean="0"/>
                        <a:t> – reactive medicine</a:t>
                      </a:r>
                      <a:endParaRPr lang="en-US" dirty="0"/>
                    </a:p>
                  </a:txBody>
                  <a:tcPr/>
                </a:tc>
                <a:tc>
                  <a:txBody>
                    <a:bodyPr/>
                    <a:lstStyle/>
                    <a:p>
                      <a:r>
                        <a:rPr lang="en-US" dirty="0" smtClean="0"/>
                        <a:t>Proactive P4 medicine</a:t>
                      </a:r>
                      <a:endParaRPr lang="en-US" dirty="0"/>
                    </a:p>
                  </a:txBody>
                  <a:tcPr/>
                </a:tc>
              </a:tr>
              <a:tr h="370840">
                <a:tc>
                  <a:txBody>
                    <a:bodyPr/>
                    <a:lstStyle/>
                    <a:p>
                      <a:r>
                        <a:rPr lang="en-US" sz="1600" dirty="0" smtClean="0"/>
                        <a:t>Symptom</a:t>
                      </a:r>
                      <a:r>
                        <a:rPr lang="en-US" sz="1600" baseline="0" dirty="0" smtClean="0"/>
                        <a:t> based (reactive to sickness)</a:t>
                      </a:r>
                      <a:endParaRPr lang="en-US" sz="1600" dirty="0"/>
                    </a:p>
                  </a:txBody>
                  <a:tcPr/>
                </a:tc>
                <a:tc>
                  <a:txBody>
                    <a:bodyPr/>
                    <a:lstStyle/>
                    <a:p>
                      <a:r>
                        <a:rPr lang="en-US" sz="1600" dirty="0" smtClean="0"/>
                        <a:t>Pre-symptomatic markers based (pro-active)</a:t>
                      </a:r>
                      <a:endParaRPr lang="en-US" sz="1600" dirty="0"/>
                    </a:p>
                  </a:txBody>
                  <a:tcPr/>
                </a:tc>
              </a:tr>
              <a:tr h="370840">
                <a:tc>
                  <a:txBody>
                    <a:bodyPr/>
                    <a:lstStyle/>
                    <a:p>
                      <a:r>
                        <a:rPr lang="en-US" sz="1600" dirty="0" smtClean="0"/>
                        <a:t>Disease-treatment</a:t>
                      </a:r>
                      <a:r>
                        <a:rPr lang="en-US" sz="1600" baseline="0" dirty="0" smtClean="0"/>
                        <a:t> system</a:t>
                      </a:r>
                      <a:endParaRPr lang="en-US" sz="1600" dirty="0"/>
                    </a:p>
                  </a:txBody>
                  <a:tcPr/>
                </a:tc>
                <a:tc>
                  <a:txBody>
                    <a:bodyPr/>
                    <a:lstStyle/>
                    <a:p>
                      <a:r>
                        <a:rPr lang="en-US" sz="1600" dirty="0" smtClean="0"/>
                        <a:t>Wellness-maintenance</a:t>
                      </a:r>
                      <a:r>
                        <a:rPr lang="en-US" sz="1600" baseline="0" dirty="0" smtClean="0"/>
                        <a:t> system</a:t>
                      </a:r>
                      <a:endParaRPr lang="en-US" sz="1600" dirty="0"/>
                    </a:p>
                  </a:txBody>
                  <a:tcPr/>
                </a:tc>
              </a:tr>
              <a:tr h="370840">
                <a:tc>
                  <a:txBody>
                    <a:bodyPr/>
                    <a:lstStyle/>
                    <a:p>
                      <a:r>
                        <a:rPr lang="en-US" sz="1600" dirty="0" smtClean="0"/>
                        <a:t>Few measurements</a:t>
                      </a:r>
                      <a:endParaRPr lang="en-US" sz="1600" dirty="0"/>
                    </a:p>
                  </a:txBody>
                  <a:tcPr/>
                </a:tc>
                <a:tc>
                  <a:txBody>
                    <a:bodyPr/>
                    <a:lstStyle/>
                    <a:p>
                      <a:r>
                        <a:rPr lang="en-US" sz="1600" dirty="0" smtClean="0"/>
                        <a:t>Many (longitudinal)</a:t>
                      </a:r>
                      <a:r>
                        <a:rPr lang="en-US" sz="1600" baseline="0" dirty="0" smtClean="0"/>
                        <a:t> </a:t>
                      </a:r>
                      <a:r>
                        <a:rPr lang="en-US" sz="1600" dirty="0" smtClean="0"/>
                        <a:t>measurements (-</a:t>
                      </a:r>
                      <a:r>
                        <a:rPr lang="en-US" sz="1600" dirty="0" err="1" smtClean="0"/>
                        <a:t>omics</a:t>
                      </a:r>
                      <a:r>
                        <a:rPr lang="en-US" sz="1600" dirty="0" smtClean="0"/>
                        <a:t>)</a:t>
                      </a:r>
                      <a:endParaRPr lang="en-US" sz="1600" dirty="0"/>
                    </a:p>
                  </a:txBody>
                  <a:tcPr/>
                </a:tc>
              </a:tr>
              <a:tr h="370840">
                <a:tc>
                  <a:txBody>
                    <a:bodyPr/>
                    <a:lstStyle/>
                    <a:p>
                      <a:r>
                        <a:rPr lang="en-US" sz="1600" dirty="0" smtClean="0"/>
                        <a:t>Disease-centric,</a:t>
                      </a:r>
                      <a:r>
                        <a:rPr lang="en-US" sz="1600" baseline="0" dirty="0" smtClean="0"/>
                        <a:t> standard of care for population-based diseases</a:t>
                      </a:r>
                      <a:endParaRPr lang="en-US" sz="1600" dirty="0"/>
                    </a:p>
                  </a:txBody>
                  <a:tcPr/>
                </a:tc>
                <a:tc>
                  <a:txBody>
                    <a:bodyPr/>
                    <a:lstStyle/>
                    <a:p>
                      <a:r>
                        <a:rPr lang="en-US" sz="1600" dirty="0" smtClean="0"/>
                        <a:t>Individual-centric,</a:t>
                      </a:r>
                      <a:r>
                        <a:rPr lang="en-US" sz="1600" baseline="0" dirty="0" smtClean="0"/>
                        <a:t> standard of care based on multiple individual measurements</a:t>
                      </a:r>
                      <a:endParaRPr lang="en-US" sz="1600" dirty="0"/>
                    </a:p>
                  </a:txBody>
                  <a:tcPr/>
                </a:tc>
              </a:tr>
              <a:tr h="370840">
                <a:tc>
                  <a:txBody>
                    <a:bodyPr/>
                    <a:lstStyle/>
                    <a:p>
                      <a:r>
                        <a:rPr lang="en-US" sz="1600" dirty="0" smtClean="0"/>
                        <a:t>Records not highly linked</a:t>
                      </a:r>
                      <a:endParaRPr lang="en-US" sz="1600" dirty="0"/>
                    </a:p>
                  </a:txBody>
                  <a:tcPr/>
                </a:tc>
                <a:tc>
                  <a:txBody>
                    <a:bodyPr/>
                    <a:lstStyle/>
                    <a:p>
                      <a:r>
                        <a:rPr lang="en-US" sz="1600" dirty="0" smtClean="0"/>
                        <a:t>Deeply integrated</a:t>
                      </a:r>
                      <a:r>
                        <a:rPr lang="en-US" sz="1600" baseline="0" dirty="0" smtClean="0"/>
                        <a:t> data for healthcare scopes</a:t>
                      </a:r>
                      <a:endParaRPr lang="en-US" sz="1600" dirty="0"/>
                    </a:p>
                  </a:txBody>
                  <a:tcPr/>
                </a:tc>
              </a:tr>
              <a:tr h="370840">
                <a:tc>
                  <a:txBody>
                    <a:bodyPr/>
                    <a:lstStyle/>
                    <a:p>
                      <a:r>
                        <a:rPr lang="en-US" sz="1600" dirty="0" smtClean="0"/>
                        <a:t>KT</a:t>
                      </a:r>
                      <a:r>
                        <a:rPr lang="en-US" sz="1600" baseline="0" dirty="0" smtClean="0"/>
                        <a:t> mostly physician to physician</a:t>
                      </a:r>
                      <a:endParaRPr lang="en-US" sz="1600" dirty="0"/>
                    </a:p>
                  </a:txBody>
                  <a:tcPr/>
                </a:tc>
                <a:tc>
                  <a:txBody>
                    <a:bodyPr/>
                    <a:lstStyle/>
                    <a:p>
                      <a:r>
                        <a:rPr lang="en-US" sz="1600" dirty="0" smtClean="0"/>
                        <a:t>KT</a:t>
                      </a:r>
                      <a:r>
                        <a:rPr lang="en-US" sz="1600" baseline="0" dirty="0" smtClean="0"/>
                        <a:t> incorporating patients networks</a:t>
                      </a:r>
                      <a:endParaRPr lang="en-US" sz="1600" dirty="0"/>
                    </a:p>
                  </a:txBody>
                  <a:tcPr/>
                </a:tc>
              </a:tr>
              <a:tr h="370840">
                <a:tc>
                  <a:txBody>
                    <a:bodyPr/>
                    <a:lstStyle/>
                    <a:p>
                      <a:r>
                        <a:rPr lang="en-US" sz="1600" dirty="0" smtClean="0"/>
                        <a:t>Drugs tested in large populations</a:t>
                      </a:r>
                      <a:endParaRPr lang="en-US" sz="1600" dirty="0"/>
                    </a:p>
                  </a:txBody>
                  <a:tcPr/>
                </a:tc>
                <a:tc>
                  <a:txBody>
                    <a:bodyPr/>
                    <a:lstStyle/>
                    <a:p>
                      <a:r>
                        <a:rPr lang="en-US" sz="1600" dirty="0" smtClean="0"/>
                        <a:t>Large</a:t>
                      </a:r>
                      <a:r>
                        <a:rPr lang="en-US" sz="1600" baseline="0" dirty="0" smtClean="0"/>
                        <a:t> use of stratification (ideally &lt; 50 </a:t>
                      </a:r>
                      <a:r>
                        <a:rPr lang="en-US" sz="1600" baseline="0" dirty="0" err="1" smtClean="0"/>
                        <a:t>pts</a:t>
                      </a:r>
                      <a:r>
                        <a:rPr lang="en-US" sz="1600" baseline="0" dirty="0" smtClean="0"/>
                        <a:t>)</a:t>
                      </a:r>
                      <a:endParaRPr lang="en-US" sz="1600" dirty="0"/>
                    </a:p>
                  </a:txBody>
                  <a:tcPr/>
                </a:tc>
              </a:tr>
              <a:tr h="370840">
                <a:tc>
                  <a:txBody>
                    <a:bodyPr/>
                    <a:lstStyle/>
                    <a:p>
                      <a:r>
                        <a:rPr lang="en-US" sz="1600" baseline="0" dirty="0" smtClean="0"/>
                        <a:t>Dominance </a:t>
                      </a:r>
                      <a:r>
                        <a:rPr lang="en-US" sz="1600" dirty="0" smtClean="0"/>
                        <a:t>of delivery of </a:t>
                      </a:r>
                      <a:r>
                        <a:rPr lang="en-US" sz="1600" baseline="0" dirty="0" smtClean="0"/>
                        <a:t>science based health care to inpatients</a:t>
                      </a:r>
                      <a:endParaRPr lang="en-US" sz="1600" dirty="0"/>
                    </a:p>
                  </a:txBody>
                  <a:tcPr/>
                </a:tc>
                <a:tc>
                  <a:txBody>
                    <a:bodyPr/>
                    <a:lstStyle/>
                    <a:p>
                      <a:r>
                        <a:rPr lang="en-US" sz="1600" dirty="0" smtClean="0"/>
                        <a:t>Healthcare</a:t>
                      </a:r>
                      <a:r>
                        <a:rPr lang="en-US" sz="1600" baseline="0" dirty="0" smtClean="0"/>
                        <a:t> delivered at home whenever possible, including measurements</a:t>
                      </a:r>
                      <a:endParaRPr lang="en-US" sz="1600" dirty="0"/>
                    </a:p>
                  </a:txBody>
                  <a:tcPr/>
                </a:tc>
              </a:tr>
              <a:tr h="370840">
                <a:tc>
                  <a:txBody>
                    <a:bodyPr/>
                    <a:lstStyle/>
                    <a:p>
                      <a:r>
                        <a:rPr lang="en-US" sz="1600" dirty="0" smtClean="0"/>
                        <a:t>Research and</a:t>
                      </a:r>
                      <a:r>
                        <a:rPr lang="en-US" sz="1600" baseline="0" dirty="0" smtClean="0"/>
                        <a:t> care connected by peer review literature</a:t>
                      </a:r>
                      <a:endParaRPr lang="en-US" sz="1600" dirty="0"/>
                    </a:p>
                  </a:txBody>
                  <a:tcPr/>
                </a:tc>
                <a:tc>
                  <a:txBody>
                    <a:bodyPr/>
                    <a:lstStyle/>
                    <a:p>
                      <a:r>
                        <a:rPr lang="en-US" sz="1600" dirty="0" smtClean="0"/>
                        <a:t>Discovery</a:t>
                      </a:r>
                      <a:r>
                        <a:rPr lang="en-US" sz="1600" baseline="0" dirty="0" smtClean="0"/>
                        <a:t> and practice integrated through </a:t>
                      </a:r>
                      <a:r>
                        <a:rPr lang="en-US" sz="1600" baseline="0" dirty="0" err="1" smtClean="0"/>
                        <a:t>heterogenous</a:t>
                      </a:r>
                      <a:r>
                        <a:rPr lang="en-US" sz="1600" baseline="0" dirty="0" smtClean="0"/>
                        <a:t> databases</a:t>
                      </a:r>
                      <a:endParaRPr lang="en-US" sz="1600" dirty="0"/>
                    </a:p>
                  </a:txBody>
                  <a:tcPr/>
                </a:tc>
              </a:tr>
              <a:tr h="370840">
                <a:tc>
                  <a:txBody>
                    <a:bodyPr/>
                    <a:lstStyle/>
                    <a:p>
                      <a:r>
                        <a:rPr lang="en-US" sz="1600" dirty="0" smtClean="0"/>
                        <a:t>Disease</a:t>
                      </a:r>
                      <a:r>
                        <a:rPr lang="en-US" sz="1600" baseline="0" dirty="0" smtClean="0"/>
                        <a:t> specific generic knowledge</a:t>
                      </a:r>
                      <a:endParaRPr lang="en-US" sz="1600" dirty="0"/>
                    </a:p>
                  </a:txBody>
                  <a:tcPr/>
                </a:tc>
                <a:tc>
                  <a:txBody>
                    <a:bodyPr/>
                    <a:lstStyle/>
                    <a:p>
                      <a:r>
                        <a:rPr lang="en-US" sz="1600" dirty="0" smtClean="0"/>
                        <a:t>Individual specific knowledge</a:t>
                      </a:r>
                      <a:endParaRPr lang="en-US" sz="1600" dirty="0"/>
                    </a:p>
                  </a:txBody>
                  <a:tcPr/>
                </a:tc>
              </a:tr>
            </a:tbl>
          </a:graphicData>
        </a:graphic>
      </p:graphicFrame>
    </p:spTree>
    <p:extLst>
      <p:ext uri="{BB962C8B-B14F-4D97-AF65-F5344CB8AC3E}">
        <p14:creationId xmlns:p14="http://schemas.microsoft.com/office/powerpoint/2010/main" val="448354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7089"/>
            <a:ext cx="9144000" cy="5748199"/>
          </a:xfrm>
          <a:prstGeom prst="rect">
            <a:avLst/>
          </a:prstGeom>
        </p:spPr>
      </p:pic>
      <p:sp>
        <p:nvSpPr>
          <p:cNvPr id="4" name="Rectangle 3"/>
          <p:cNvSpPr/>
          <p:nvPr/>
        </p:nvSpPr>
        <p:spPr>
          <a:xfrm>
            <a:off x="0" y="6426734"/>
            <a:ext cx="9031745" cy="338554"/>
          </a:xfrm>
          <a:prstGeom prst="rect">
            <a:avLst/>
          </a:prstGeom>
        </p:spPr>
        <p:txBody>
          <a:bodyPr wrap="square">
            <a:spAutoFit/>
          </a:bodyPr>
          <a:lstStyle/>
          <a:p>
            <a:r>
              <a:rPr lang="en-US" sz="1600" dirty="0" smtClean="0"/>
              <a:t>Harvey A </a:t>
            </a:r>
            <a:r>
              <a:rPr lang="en-US" sz="1600" dirty="0"/>
              <a:t>et al. The future of technologies for </a:t>
            </a:r>
            <a:r>
              <a:rPr lang="en-US" sz="1600" dirty="0" err="1"/>
              <a:t>personalised</a:t>
            </a:r>
            <a:r>
              <a:rPr lang="en-US" sz="1600" dirty="0"/>
              <a:t> medicine. N </a:t>
            </a:r>
            <a:r>
              <a:rPr lang="en-US" sz="1600" dirty="0" err="1"/>
              <a:t>Biotechnol</a:t>
            </a:r>
            <a:r>
              <a:rPr lang="en-US" sz="1600" dirty="0"/>
              <a:t> 2012;29:625–33</a:t>
            </a:r>
            <a:r>
              <a:rPr lang="en-US" sz="1600" dirty="0" smtClean="0"/>
              <a:t>.</a:t>
            </a:r>
            <a:endParaRPr lang="en-US" sz="1600" dirty="0"/>
          </a:p>
        </p:txBody>
      </p:sp>
    </p:spTree>
    <p:extLst>
      <p:ext uri="{BB962C8B-B14F-4D97-AF65-F5344CB8AC3E}">
        <p14:creationId xmlns:p14="http://schemas.microsoft.com/office/powerpoint/2010/main" val="2195417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Text Placeholder 3"/>
          <p:cNvSpPr>
            <a:spLocks noGrp="1"/>
          </p:cNvSpPr>
          <p:nvPr>
            <p:ph type="body" idx="1"/>
          </p:nvPr>
        </p:nvSpPr>
        <p:spPr/>
        <p:txBody>
          <a:bodyPr/>
          <a:lstStyle/>
          <a:p>
            <a:r>
              <a:rPr lang="en-US" dirty="0" smtClean="0"/>
              <a:t>Background</a:t>
            </a:r>
            <a:endParaRPr lang="en-US" dirty="0"/>
          </a:p>
        </p:txBody>
      </p:sp>
      <p:sp>
        <p:nvSpPr>
          <p:cNvPr id="3" name="Content Placeholder 2"/>
          <p:cNvSpPr>
            <a:spLocks noGrp="1"/>
          </p:cNvSpPr>
          <p:nvPr>
            <p:ph sz="half" idx="2"/>
          </p:nvPr>
        </p:nvSpPr>
        <p:spPr/>
        <p:txBody>
          <a:bodyPr>
            <a:normAutofit/>
          </a:bodyPr>
          <a:lstStyle/>
          <a:p>
            <a:pPr lvl="1">
              <a:buFont typeface="Arial"/>
              <a:buChar char="•"/>
            </a:pPr>
            <a:r>
              <a:rPr lang="en-US" sz="2400" dirty="0" smtClean="0"/>
              <a:t>Hemophilia</a:t>
            </a:r>
          </a:p>
          <a:p>
            <a:pPr lvl="1">
              <a:buFont typeface="Arial"/>
              <a:buChar char="•"/>
            </a:pPr>
            <a:r>
              <a:rPr lang="en-US" sz="2400" dirty="0" smtClean="0"/>
              <a:t>PK in hemophilia</a:t>
            </a:r>
          </a:p>
          <a:p>
            <a:pPr lvl="1">
              <a:buFont typeface="Arial"/>
              <a:buChar char="•"/>
            </a:pPr>
            <a:r>
              <a:rPr lang="en-US" sz="2400" dirty="0" smtClean="0"/>
              <a:t>Tailored treatment</a:t>
            </a:r>
            <a:endParaRPr lang="en-US" sz="2400" dirty="0"/>
          </a:p>
          <a:p>
            <a:pPr lvl="1">
              <a:buFont typeface="Arial"/>
              <a:buChar char="•"/>
            </a:pPr>
            <a:r>
              <a:rPr lang="en-US" sz="2400" dirty="0" smtClean="0"/>
              <a:t>Population PK</a:t>
            </a:r>
          </a:p>
        </p:txBody>
      </p:sp>
      <p:sp>
        <p:nvSpPr>
          <p:cNvPr id="5" name="Text Placeholder 4"/>
          <p:cNvSpPr>
            <a:spLocks noGrp="1"/>
          </p:cNvSpPr>
          <p:nvPr>
            <p:ph type="body" sz="quarter" idx="3"/>
          </p:nvPr>
        </p:nvSpPr>
        <p:spPr/>
        <p:txBody>
          <a:bodyPr/>
          <a:lstStyle/>
          <a:p>
            <a:r>
              <a:rPr lang="en-US" dirty="0" smtClean="0">
                <a:solidFill>
                  <a:srgbClr val="FF0000"/>
                </a:solidFill>
              </a:rPr>
              <a:t>WAPPS</a:t>
            </a:r>
            <a:endParaRPr lang="en-US" dirty="0">
              <a:solidFill>
                <a:srgbClr val="FF0000"/>
              </a:solidFill>
            </a:endParaRPr>
          </a:p>
        </p:txBody>
      </p:sp>
      <p:sp>
        <p:nvSpPr>
          <p:cNvPr id="6" name="Content Placeholder 5"/>
          <p:cNvSpPr>
            <a:spLocks noGrp="1"/>
          </p:cNvSpPr>
          <p:nvPr>
            <p:ph sz="quarter" idx="4"/>
          </p:nvPr>
        </p:nvSpPr>
        <p:spPr>
          <a:xfrm>
            <a:off x="4645025" y="2174875"/>
            <a:ext cx="4041775" cy="1985636"/>
          </a:xfrm>
        </p:spPr>
        <p:txBody>
          <a:bodyPr/>
          <a:lstStyle/>
          <a:p>
            <a:r>
              <a:rPr lang="en-US" dirty="0" smtClean="0">
                <a:solidFill>
                  <a:srgbClr val="FF0000"/>
                </a:solidFill>
              </a:rPr>
              <a:t>Project outline</a:t>
            </a:r>
          </a:p>
          <a:p>
            <a:r>
              <a:rPr lang="en-US" dirty="0" smtClean="0">
                <a:solidFill>
                  <a:srgbClr val="FF0000"/>
                </a:solidFill>
              </a:rPr>
              <a:t>Project design</a:t>
            </a:r>
          </a:p>
          <a:p>
            <a:r>
              <a:rPr lang="en-US" dirty="0" smtClean="0">
                <a:solidFill>
                  <a:srgbClr val="FF0000"/>
                </a:solidFill>
              </a:rPr>
              <a:t>Project status</a:t>
            </a:r>
          </a:p>
          <a:p>
            <a:r>
              <a:rPr lang="en-US" dirty="0" smtClean="0">
                <a:solidFill>
                  <a:srgbClr val="FF0000"/>
                </a:solidFill>
              </a:rPr>
              <a:t>Project deliverables</a:t>
            </a:r>
            <a:endParaRPr lang="en-US" dirty="0">
              <a:solidFill>
                <a:srgbClr val="FF0000"/>
              </a:solidFill>
            </a:endParaRPr>
          </a:p>
        </p:txBody>
      </p:sp>
      <p:sp>
        <p:nvSpPr>
          <p:cNvPr id="7" name="Text Placeholder 4"/>
          <p:cNvSpPr txBox="1">
            <a:spLocks/>
          </p:cNvSpPr>
          <p:nvPr/>
        </p:nvSpPr>
        <p:spPr>
          <a:xfrm>
            <a:off x="4721500" y="4524454"/>
            <a:ext cx="4041775" cy="447958"/>
          </a:xfrm>
          <a:prstGeom prst="rect">
            <a:avLst/>
          </a:prstGeom>
        </p:spPr>
        <p:txBody>
          <a:bodyPr vert="horz" lIns="91440" tIns="45720" rIns="91440" bIns="45720" rtlCol="0" anchor="b">
            <a:normAutofit lnSpcReduction="10000"/>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t>Future steps</a:t>
            </a:r>
            <a:endParaRPr lang="en-US" dirty="0"/>
          </a:p>
        </p:txBody>
      </p:sp>
      <p:sp>
        <p:nvSpPr>
          <p:cNvPr id="8" name="Content Placeholder 5"/>
          <p:cNvSpPr txBox="1">
            <a:spLocks/>
          </p:cNvSpPr>
          <p:nvPr/>
        </p:nvSpPr>
        <p:spPr>
          <a:xfrm>
            <a:off x="4721500" y="5164216"/>
            <a:ext cx="4041775" cy="13903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smtClean="0"/>
              <a:t>Open questions</a:t>
            </a:r>
          </a:p>
          <a:p>
            <a:r>
              <a:rPr lang="en-US" dirty="0" smtClean="0"/>
              <a:t>Business model</a:t>
            </a:r>
          </a:p>
          <a:p>
            <a:endParaRPr lang="en-US" dirty="0"/>
          </a:p>
        </p:txBody>
      </p:sp>
      <p:sp>
        <p:nvSpPr>
          <p:cNvPr id="9" name="Text Placeholder 4"/>
          <p:cNvSpPr txBox="1">
            <a:spLocks/>
          </p:cNvSpPr>
          <p:nvPr/>
        </p:nvSpPr>
        <p:spPr>
          <a:xfrm>
            <a:off x="603250" y="5124812"/>
            <a:ext cx="4041775" cy="447958"/>
          </a:xfrm>
          <a:prstGeom prst="rect">
            <a:avLst/>
          </a:prstGeom>
        </p:spPr>
        <p:txBody>
          <a:bodyPr vert="horz" lIns="91440" tIns="45720" rIns="91440" bIns="45720" rtlCol="0" anchor="b">
            <a:normAutofit lnSpcReduction="10000"/>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err="1" smtClean="0"/>
              <a:t>www.wapps-hemo.org</a:t>
            </a:r>
            <a:endParaRPr lang="en-US" dirty="0"/>
          </a:p>
        </p:txBody>
      </p:sp>
    </p:spTree>
    <p:extLst>
      <p:ext uri="{BB962C8B-B14F-4D97-AF65-F5344CB8AC3E}">
        <p14:creationId xmlns:p14="http://schemas.microsoft.com/office/powerpoint/2010/main" val="3688780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2485"/>
          <a:stretch/>
        </p:blipFill>
        <p:spPr>
          <a:xfrm>
            <a:off x="0" y="1150349"/>
            <a:ext cx="9144000" cy="5553591"/>
          </a:xfrm>
          <a:prstGeom prst="rect">
            <a:avLst/>
          </a:prstGeom>
        </p:spPr>
      </p:pic>
      <p:sp>
        <p:nvSpPr>
          <p:cNvPr id="3" name="Title 2"/>
          <p:cNvSpPr>
            <a:spLocks noGrp="1"/>
          </p:cNvSpPr>
          <p:nvPr>
            <p:ph type="title"/>
          </p:nvPr>
        </p:nvSpPr>
        <p:spPr/>
        <p:txBody>
          <a:bodyPr/>
          <a:lstStyle/>
          <a:p>
            <a:r>
              <a:rPr lang="en-US" dirty="0" smtClean="0"/>
              <a:t>Funding source</a:t>
            </a:r>
            <a:endParaRPr lang="en-US" dirty="0"/>
          </a:p>
        </p:txBody>
      </p:sp>
    </p:spTree>
    <p:extLst>
      <p:ext uri="{BB962C8B-B14F-4D97-AF65-F5344CB8AC3E}">
        <p14:creationId xmlns:p14="http://schemas.microsoft.com/office/powerpoint/2010/main" val="1439377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30311"/>
            <a:ext cx="9144000" cy="6151776"/>
          </a:xfrm>
          <a:prstGeom prst="rect">
            <a:avLst/>
          </a:prstGeom>
        </p:spPr>
      </p:pic>
    </p:spTree>
    <p:extLst>
      <p:ext uri="{BB962C8B-B14F-4D97-AF65-F5344CB8AC3E}">
        <p14:creationId xmlns:p14="http://schemas.microsoft.com/office/powerpoint/2010/main" val="1006916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Text Placeholder 3"/>
          <p:cNvSpPr>
            <a:spLocks noGrp="1"/>
          </p:cNvSpPr>
          <p:nvPr>
            <p:ph type="body" idx="1"/>
          </p:nvPr>
        </p:nvSpPr>
        <p:spPr/>
        <p:txBody>
          <a:bodyPr/>
          <a:lstStyle/>
          <a:p>
            <a:r>
              <a:rPr lang="en-US" dirty="0" smtClean="0">
                <a:solidFill>
                  <a:srgbClr val="FF0000"/>
                </a:solidFill>
              </a:rPr>
              <a:t>Background</a:t>
            </a:r>
            <a:endParaRPr lang="en-US" dirty="0">
              <a:solidFill>
                <a:srgbClr val="FF0000"/>
              </a:solidFill>
            </a:endParaRPr>
          </a:p>
        </p:txBody>
      </p:sp>
      <p:sp>
        <p:nvSpPr>
          <p:cNvPr id="3" name="Content Placeholder 2"/>
          <p:cNvSpPr>
            <a:spLocks noGrp="1"/>
          </p:cNvSpPr>
          <p:nvPr>
            <p:ph sz="half" idx="2"/>
          </p:nvPr>
        </p:nvSpPr>
        <p:spPr/>
        <p:txBody>
          <a:bodyPr>
            <a:normAutofit/>
          </a:bodyPr>
          <a:lstStyle/>
          <a:p>
            <a:pPr lvl="1">
              <a:buFont typeface="Arial"/>
              <a:buChar char="•"/>
            </a:pPr>
            <a:r>
              <a:rPr lang="en-US" sz="2400" dirty="0" smtClean="0">
                <a:solidFill>
                  <a:srgbClr val="FF0000"/>
                </a:solidFill>
              </a:rPr>
              <a:t>Hemophilia</a:t>
            </a:r>
          </a:p>
          <a:p>
            <a:pPr lvl="1">
              <a:buFont typeface="Arial"/>
              <a:buChar char="•"/>
            </a:pPr>
            <a:r>
              <a:rPr lang="en-US" sz="2400" dirty="0" smtClean="0">
                <a:solidFill>
                  <a:srgbClr val="FF0000"/>
                </a:solidFill>
              </a:rPr>
              <a:t>PK in hemophilia</a:t>
            </a:r>
          </a:p>
          <a:p>
            <a:pPr lvl="1">
              <a:buFont typeface="Arial"/>
              <a:buChar char="•"/>
            </a:pPr>
            <a:r>
              <a:rPr lang="en-US" sz="2400" dirty="0" smtClean="0">
                <a:solidFill>
                  <a:srgbClr val="FF0000"/>
                </a:solidFill>
              </a:rPr>
              <a:t>Tailored treatment</a:t>
            </a:r>
            <a:endParaRPr lang="en-US" sz="2400" dirty="0">
              <a:solidFill>
                <a:srgbClr val="FF0000"/>
              </a:solidFill>
            </a:endParaRPr>
          </a:p>
          <a:p>
            <a:pPr lvl="1">
              <a:buFont typeface="Arial"/>
              <a:buChar char="•"/>
            </a:pPr>
            <a:r>
              <a:rPr lang="en-US" sz="2400" dirty="0" smtClean="0">
                <a:solidFill>
                  <a:srgbClr val="FF0000"/>
                </a:solidFill>
              </a:rPr>
              <a:t>Population PK</a:t>
            </a:r>
          </a:p>
        </p:txBody>
      </p:sp>
      <p:sp>
        <p:nvSpPr>
          <p:cNvPr id="5" name="Text Placeholder 4"/>
          <p:cNvSpPr>
            <a:spLocks noGrp="1"/>
          </p:cNvSpPr>
          <p:nvPr>
            <p:ph type="body" sz="quarter" idx="3"/>
          </p:nvPr>
        </p:nvSpPr>
        <p:spPr/>
        <p:txBody>
          <a:bodyPr/>
          <a:lstStyle/>
          <a:p>
            <a:r>
              <a:rPr lang="en-US" dirty="0" smtClean="0"/>
              <a:t>WAPPS</a:t>
            </a:r>
            <a:endParaRPr lang="en-US" dirty="0"/>
          </a:p>
        </p:txBody>
      </p:sp>
      <p:sp>
        <p:nvSpPr>
          <p:cNvPr id="6" name="Content Placeholder 5"/>
          <p:cNvSpPr>
            <a:spLocks noGrp="1"/>
          </p:cNvSpPr>
          <p:nvPr>
            <p:ph sz="quarter" idx="4"/>
          </p:nvPr>
        </p:nvSpPr>
        <p:spPr>
          <a:xfrm>
            <a:off x="4645025" y="2174875"/>
            <a:ext cx="4041775" cy="1985636"/>
          </a:xfrm>
        </p:spPr>
        <p:txBody>
          <a:bodyPr/>
          <a:lstStyle/>
          <a:p>
            <a:r>
              <a:rPr lang="en-US" dirty="0" smtClean="0"/>
              <a:t>Project outline</a:t>
            </a:r>
          </a:p>
          <a:p>
            <a:r>
              <a:rPr lang="en-US" dirty="0" smtClean="0"/>
              <a:t>Project design</a:t>
            </a:r>
          </a:p>
          <a:p>
            <a:r>
              <a:rPr lang="en-US" dirty="0" smtClean="0"/>
              <a:t>Project status</a:t>
            </a:r>
          </a:p>
          <a:p>
            <a:r>
              <a:rPr lang="en-US" dirty="0" smtClean="0"/>
              <a:t>Project deliverables</a:t>
            </a:r>
            <a:endParaRPr lang="en-US" dirty="0"/>
          </a:p>
        </p:txBody>
      </p:sp>
      <p:sp>
        <p:nvSpPr>
          <p:cNvPr id="7" name="Text Placeholder 4"/>
          <p:cNvSpPr txBox="1">
            <a:spLocks/>
          </p:cNvSpPr>
          <p:nvPr/>
        </p:nvSpPr>
        <p:spPr>
          <a:xfrm>
            <a:off x="4721500" y="4524454"/>
            <a:ext cx="4041775" cy="447958"/>
          </a:xfrm>
          <a:prstGeom prst="rect">
            <a:avLst/>
          </a:prstGeom>
        </p:spPr>
        <p:txBody>
          <a:bodyPr vert="horz" lIns="91440" tIns="45720" rIns="91440" bIns="45720" rtlCol="0" anchor="b">
            <a:normAutofit lnSpcReduction="10000"/>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t>Future steps</a:t>
            </a:r>
            <a:endParaRPr lang="en-US" dirty="0"/>
          </a:p>
        </p:txBody>
      </p:sp>
      <p:sp>
        <p:nvSpPr>
          <p:cNvPr id="8" name="Content Placeholder 5"/>
          <p:cNvSpPr txBox="1">
            <a:spLocks/>
          </p:cNvSpPr>
          <p:nvPr/>
        </p:nvSpPr>
        <p:spPr>
          <a:xfrm>
            <a:off x="4721500" y="5164216"/>
            <a:ext cx="4041775" cy="13903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smtClean="0"/>
              <a:t>Open questions</a:t>
            </a:r>
          </a:p>
          <a:p>
            <a:r>
              <a:rPr lang="en-US" dirty="0" smtClean="0"/>
              <a:t>Business model</a:t>
            </a:r>
          </a:p>
          <a:p>
            <a:endParaRPr lang="en-US" dirty="0"/>
          </a:p>
        </p:txBody>
      </p:sp>
      <p:sp>
        <p:nvSpPr>
          <p:cNvPr id="9" name="Text Placeholder 4"/>
          <p:cNvSpPr txBox="1">
            <a:spLocks/>
          </p:cNvSpPr>
          <p:nvPr/>
        </p:nvSpPr>
        <p:spPr>
          <a:xfrm>
            <a:off x="603250" y="5124812"/>
            <a:ext cx="4041775" cy="447958"/>
          </a:xfrm>
          <a:prstGeom prst="rect">
            <a:avLst/>
          </a:prstGeom>
        </p:spPr>
        <p:txBody>
          <a:bodyPr vert="horz" lIns="91440" tIns="45720" rIns="91440" bIns="45720" rtlCol="0" anchor="b">
            <a:normAutofit lnSpcReduction="10000"/>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err="1" smtClean="0"/>
              <a:t>www.wapps-hemo.org</a:t>
            </a:r>
            <a:endParaRPr lang="en-US" dirty="0"/>
          </a:p>
        </p:txBody>
      </p:sp>
    </p:spTree>
    <p:extLst>
      <p:ext uri="{BB962C8B-B14F-4D97-AF65-F5344CB8AC3E}">
        <p14:creationId xmlns:p14="http://schemas.microsoft.com/office/powerpoint/2010/main" val="3707953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45687"/>
            <a:ext cx="9144000" cy="6260757"/>
          </a:xfrm>
          <a:prstGeom prst="rect">
            <a:avLst/>
          </a:prstGeom>
        </p:spPr>
      </p:pic>
      <p:sp>
        <p:nvSpPr>
          <p:cNvPr id="4" name="Title 3"/>
          <p:cNvSpPr>
            <a:spLocks noGrp="1"/>
          </p:cNvSpPr>
          <p:nvPr>
            <p:ph type="title"/>
          </p:nvPr>
        </p:nvSpPr>
        <p:spPr>
          <a:xfrm>
            <a:off x="996463" y="313717"/>
            <a:ext cx="5556738" cy="769371"/>
          </a:xfrm>
        </p:spPr>
        <p:txBody>
          <a:bodyPr/>
          <a:lstStyle/>
          <a:p>
            <a:r>
              <a:rPr lang="en-US" dirty="0" smtClean="0"/>
              <a:t>Trial registration</a:t>
            </a:r>
            <a:endParaRPr lang="en-US" dirty="0"/>
          </a:p>
        </p:txBody>
      </p:sp>
    </p:spTree>
    <p:extLst>
      <p:ext uri="{BB962C8B-B14F-4D97-AF65-F5344CB8AC3E}">
        <p14:creationId xmlns:p14="http://schemas.microsoft.com/office/powerpoint/2010/main" val="4109408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8030" y="2895881"/>
            <a:ext cx="4009293" cy="18903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800" dirty="0" smtClean="0">
                <a:solidFill>
                  <a:srgbClr val="000000"/>
                </a:solidFill>
              </a:rPr>
              <a:t>Estimating PK  for single individuals on the base of 2-4 samples </a:t>
            </a:r>
          </a:p>
        </p:txBody>
      </p:sp>
      <p:sp>
        <p:nvSpPr>
          <p:cNvPr id="3" name="Rectangle 2"/>
          <p:cNvSpPr/>
          <p:nvPr/>
        </p:nvSpPr>
        <p:spPr>
          <a:xfrm>
            <a:off x="512885" y="2895881"/>
            <a:ext cx="1834662" cy="190207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2800" dirty="0" smtClean="0">
                <a:solidFill>
                  <a:srgbClr val="000000"/>
                </a:solidFill>
              </a:rPr>
              <a:t>Web-application</a:t>
            </a:r>
          </a:p>
        </p:txBody>
      </p:sp>
      <p:sp>
        <p:nvSpPr>
          <p:cNvPr id="4" name="Down Arrow 3"/>
          <p:cNvSpPr/>
          <p:nvPr/>
        </p:nvSpPr>
        <p:spPr>
          <a:xfrm>
            <a:off x="1109297" y="1946310"/>
            <a:ext cx="641838" cy="74734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5" name="Oval 4"/>
          <p:cNvSpPr/>
          <p:nvPr/>
        </p:nvSpPr>
        <p:spPr>
          <a:xfrm>
            <a:off x="706316" y="6078696"/>
            <a:ext cx="1447800" cy="677008"/>
          </a:xfrm>
          <a:prstGeom prst="ellipse">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400" dirty="0" smtClean="0">
                <a:solidFill>
                  <a:srgbClr val="000000"/>
                </a:solidFill>
              </a:rPr>
              <a:t>Single patient report</a:t>
            </a:r>
            <a:endParaRPr lang="en-CA" sz="1400" dirty="0">
              <a:solidFill>
                <a:srgbClr val="000000"/>
              </a:solidFill>
            </a:endParaRPr>
          </a:p>
        </p:txBody>
      </p:sp>
      <p:sp>
        <p:nvSpPr>
          <p:cNvPr id="6" name="Down Arrow 5"/>
          <p:cNvSpPr/>
          <p:nvPr/>
        </p:nvSpPr>
        <p:spPr>
          <a:xfrm>
            <a:off x="1109297" y="5088095"/>
            <a:ext cx="641838" cy="747347"/>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7" name="Oval 6"/>
          <p:cNvSpPr/>
          <p:nvPr/>
        </p:nvSpPr>
        <p:spPr>
          <a:xfrm>
            <a:off x="706316" y="1043634"/>
            <a:ext cx="1447800" cy="677008"/>
          </a:xfrm>
          <a:prstGeom prst="ellipse">
            <a:avLst/>
          </a:prstGeom>
          <a:solidFill>
            <a:schemeClr val="accent6">
              <a:lumMod val="40000"/>
              <a:lumOff val="6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CA" sz="1400" dirty="0" smtClean="0">
                <a:solidFill>
                  <a:srgbClr val="000000"/>
                </a:solidFill>
              </a:rPr>
              <a:t>Single patient data</a:t>
            </a:r>
            <a:endParaRPr lang="en-CA" sz="1400" dirty="0">
              <a:solidFill>
                <a:srgbClr val="000000"/>
              </a:solidFill>
            </a:endParaRPr>
          </a:p>
        </p:txBody>
      </p:sp>
    </p:spTree>
    <p:extLst>
      <p:ext uri="{BB962C8B-B14F-4D97-AF65-F5344CB8AC3E}">
        <p14:creationId xmlns:p14="http://schemas.microsoft.com/office/powerpoint/2010/main" val="14037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730" y="788979"/>
            <a:ext cx="4009293" cy="18903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800" dirty="0" smtClean="0">
                <a:solidFill>
                  <a:srgbClr val="000000"/>
                </a:solidFill>
              </a:rPr>
              <a:t>Estimating PK  for single individuals on the base of 2-4 samples </a:t>
            </a:r>
          </a:p>
        </p:txBody>
      </p:sp>
      <p:sp>
        <p:nvSpPr>
          <p:cNvPr id="3" name="Rectangle 2"/>
          <p:cNvSpPr/>
          <p:nvPr/>
        </p:nvSpPr>
        <p:spPr>
          <a:xfrm>
            <a:off x="512885" y="2909391"/>
            <a:ext cx="1834662" cy="190207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2800" dirty="0" smtClean="0">
                <a:solidFill>
                  <a:srgbClr val="000000"/>
                </a:solidFill>
              </a:rPr>
              <a:t>Web-application</a:t>
            </a:r>
          </a:p>
        </p:txBody>
      </p:sp>
      <p:sp>
        <p:nvSpPr>
          <p:cNvPr id="4" name="Down Arrow 3"/>
          <p:cNvSpPr/>
          <p:nvPr/>
        </p:nvSpPr>
        <p:spPr>
          <a:xfrm>
            <a:off x="1109297" y="1959820"/>
            <a:ext cx="641838" cy="74734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5" name="Oval 4"/>
          <p:cNvSpPr/>
          <p:nvPr/>
        </p:nvSpPr>
        <p:spPr>
          <a:xfrm>
            <a:off x="706316" y="6092206"/>
            <a:ext cx="1447800" cy="677008"/>
          </a:xfrm>
          <a:prstGeom prst="ellipse">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400" dirty="0" smtClean="0">
                <a:solidFill>
                  <a:srgbClr val="000000"/>
                </a:solidFill>
              </a:rPr>
              <a:t>Single patient report</a:t>
            </a:r>
            <a:endParaRPr lang="en-CA" sz="1400" dirty="0">
              <a:solidFill>
                <a:srgbClr val="000000"/>
              </a:solidFill>
            </a:endParaRPr>
          </a:p>
        </p:txBody>
      </p:sp>
      <p:sp>
        <p:nvSpPr>
          <p:cNvPr id="6" name="Down Arrow 5"/>
          <p:cNvSpPr/>
          <p:nvPr/>
        </p:nvSpPr>
        <p:spPr>
          <a:xfrm>
            <a:off x="1109297" y="5101605"/>
            <a:ext cx="641838" cy="747347"/>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7" name="Oval 6"/>
          <p:cNvSpPr/>
          <p:nvPr/>
        </p:nvSpPr>
        <p:spPr>
          <a:xfrm>
            <a:off x="706316" y="1057144"/>
            <a:ext cx="1447800" cy="677008"/>
          </a:xfrm>
          <a:prstGeom prst="ellipse">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CA" sz="1400" dirty="0" smtClean="0">
                <a:solidFill>
                  <a:srgbClr val="000000"/>
                </a:solidFill>
              </a:rPr>
              <a:t>Single patient data</a:t>
            </a:r>
            <a:endParaRPr lang="en-CA" sz="1400" dirty="0">
              <a:solidFill>
                <a:srgbClr val="000000"/>
              </a:solidFill>
            </a:endParaRPr>
          </a:p>
        </p:txBody>
      </p:sp>
      <p:sp>
        <p:nvSpPr>
          <p:cNvPr id="8" name="Oval 7"/>
          <p:cNvSpPr/>
          <p:nvPr/>
        </p:nvSpPr>
        <p:spPr>
          <a:xfrm>
            <a:off x="2971800" y="2944561"/>
            <a:ext cx="1899138" cy="190207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CA" sz="2400" dirty="0" smtClean="0">
                <a:solidFill>
                  <a:srgbClr val="000000"/>
                </a:solidFill>
              </a:rPr>
              <a:t>Online PPK </a:t>
            </a:r>
            <a:r>
              <a:rPr lang="en-CA" sz="2400" dirty="0">
                <a:solidFill>
                  <a:srgbClr val="000000"/>
                </a:solidFill>
              </a:rPr>
              <a:t>engine</a:t>
            </a:r>
          </a:p>
          <a:p>
            <a:pPr algn="ctr"/>
            <a:r>
              <a:rPr lang="en-CA" sz="2400" dirty="0">
                <a:solidFill>
                  <a:srgbClr val="000000"/>
                </a:solidFill>
              </a:rPr>
              <a:t>(</a:t>
            </a:r>
            <a:r>
              <a:rPr lang="en-CA" dirty="0">
                <a:solidFill>
                  <a:srgbClr val="000000"/>
                </a:solidFill>
              </a:rPr>
              <a:t>NONMEM</a:t>
            </a:r>
            <a:r>
              <a:rPr lang="en-CA" sz="2400" dirty="0">
                <a:solidFill>
                  <a:srgbClr val="000000"/>
                </a:solidFill>
              </a:rPr>
              <a:t>)</a:t>
            </a:r>
          </a:p>
        </p:txBody>
      </p:sp>
      <p:sp>
        <p:nvSpPr>
          <p:cNvPr id="9" name="Bent Arrow 8"/>
          <p:cNvSpPr/>
          <p:nvPr/>
        </p:nvSpPr>
        <p:spPr>
          <a:xfrm flipV="1">
            <a:off x="1186960" y="1909999"/>
            <a:ext cx="1784840" cy="2069124"/>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solidFill>
                <a:schemeClr val="tx1"/>
              </a:solidFill>
            </a:endParaRPr>
          </a:p>
        </p:txBody>
      </p:sp>
      <p:sp>
        <p:nvSpPr>
          <p:cNvPr id="10" name="Bent Arrow 9"/>
          <p:cNvSpPr/>
          <p:nvPr/>
        </p:nvSpPr>
        <p:spPr>
          <a:xfrm rot="5400000" flipV="1">
            <a:off x="866042" y="4040672"/>
            <a:ext cx="2124809" cy="1834658"/>
          </a:xfrm>
          <a:prstGeom prst="ben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75453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730" y="721429"/>
            <a:ext cx="4009293" cy="6066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smtClean="0">
                <a:solidFill>
                  <a:srgbClr val="000000"/>
                </a:solidFill>
              </a:rPr>
              <a:t>Estimating PK  for single individuals on the base of 2-4 samples </a:t>
            </a:r>
          </a:p>
        </p:txBody>
      </p:sp>
      <p:sp>
        <p:nvSpPr>
          <p:cNvPr id="3" name="Rectangle 2"/>
          <p:cNvSpPr/>
          <p:nvPr/>
        </p:nvSpPr>
        <p:spPr>
          <a:xfrm>
            <a:off x="512885" y="2841841"/>
            <a:ext cx="1834662" cy="190207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2800" dirty="0" smtClean="0">
                <a:solidFill>
                  <a:srgbClr val="000000"/>
                </a:solidFill>
              </a:rPr>
              <a:t>Web-application</a:t>
            </a:r>
          </a:p>
        </p:txBody>
      </p:sp>
      <p:sp>
        <p:nvSpPr>
          <p:cNvPr id="4" name="Down Arrow 3"/>
          <p:cNvSpPr/>
          <p:nvPr/>
        </p:nvSpPr>
        <p:spPr>
          <a:xfrm>
            <a:off x="1109297" y="1892270"/>
            <a:ext cx="641838" cy="74734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5" name="Oval 4"/>
          <p:cNvSpPr/>
          <p:nvPr/>
        </p:nvSpPr>
        <p:spPr>
          <a:xfrm>
            <a:off x="706316" y="6024656"/>
            <a:ext cx="1447800" cy="677008"/>
          </a:xfrm>
          <a:prstGeom prst="ellipse">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400" dirty="0" smtClean="0">
                <a:solidFill>
                  <a:srgbClr val="000000"/>
                </a:solidFill>
              </a:rPr>
              <a:t>Single patient report</a:t>
            </a:r>
            <a:endParaRPr lang="en-CA" sz="1400" dirty="0">
              <a:solidFill>
                <a:srgbClr val="000000"/>
              </a:solidFill>
            </a:endParaRPr>
          </a:p>
        </p:txBody>
      </p:sp>
      <p:sp>
        <p:nvSpPr>
          <p:cNvPr id="6" name="Down Arrow 5"/>
          <p:cNvSpPr/>
          <p:nvPr/>
        </p:nvSpPr>
        <p:spPr>
          <a:xfrm>
            <a:off x="1109297" y="5034055"/>
            <a:ext cx="641838" cy="747347"/>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7" name="Oval 6"/>
          <p:cNvSpPr/>
          <p:nvPr/>
        </p:nvSpPr>
        <p:spPr>
          <a:xfrm>
            <a:off x="706316" y="989594"/>
            <a:ext cx="1447800" cy="677008"/>
          </a:xfrm>
          <a:prstGeom prst="ellipse">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CA" sz="1400" dirty="0" smtClean="0">
                <a:solidFill>
                  <a:srgbClr val="000000"/>
                </a:solidFill>
              </a:rPr>
              <a:t>Single patient data</a:t>
            </a:r>
            <a:endParaRPr lang="en-CA" sz="1400" dirty="0">
              <a:solidFill>
                <a:srgbClr val="000000"/>
              </a:solidFill>
            </a:endParaRPr>
          </a:p>
        </p:txBody>
      </p:sp>
      <p:sp>
        <p:nvSpPr>
          <p:cNvPr id="8" name="Oval 7"/>
          <p:cNvSpPr/>
          <p:nvPr/>
        </p:nvSpPr>
        <p:spPr>
          <a:xfrm>
            <a:off x="2971800" y="2877011"/>
            <a:ext cx="1899138" cy="190207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CA" sz="2400" dirty="0" smtClean="0">
                <a:solidFill>
                  <a:srgbClr val="000000"/>
                </a:solidFill>
              </a:rPr>
              <a:t>Online PPK </a:t>
            </a:r>
            <a:r>
              <a:rPr lang="en-CA" sz="2400" dirty="0">
                <a:solidFill>
                  <a:srgbClr val="000000"/>
                </a:solidFill>
              </a:rPr>
              <a:t>engine</a:t>
            </a:r>
          </a:p>
          <a:p>
            <a:pPr algn="ctr"/>
            <a:r>
              <a:rPr lang="en-CA" sz="2400" dirty="0">
                <a:solidFill>
                  <a:srgbClr val="000000"/>
                </a:solidFill>
              </a:rPr>
              <a:t>(</a:t>
            </a:r>
            <a:r>
              <a:rPr lang="en-CA" dirty="0">
                <a:solidFill>
                  <a:srgbClr val="000000"/>
                </a:solidFill>
              </a:rPr>
              <a:t>NONMEM</a:t>
            </a:r>
            <a:r>
              <a:rPr lang="en-CA" sz="2400" dirty="0">
                <a:solidFill>
                  <a:srgbClr val="000000"/>
                </a:solidFill>
              </a:rPr>
              <a:t>)</a:t>
            </a:r>
          </a:p>
        </p:txBody>
      </p:sp>
      <p:sp>
        <p:nvSpPr>
          <p:cNvPr id="11" name="Rectangle 10"/>
          <p:cNvSpPr/>
          <p:nvPr/>
        </p:nvSpPr>
        <p:spPr>
          <a:xfrm>
            <a:off x="5460023" y="2411016"/>
            <a:ext cx="1310054" cy="10638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CA" sz="1200" dirty="0" smtClean="0"/>
              <a:t>Control files for </a:t>
            </a:r>
            <a:r>
              <a:rPr lang="en-CA" sz="1200" dirty="0" err="1" smtClean="0"/>
              <a:t>bayesian</a:t>
            </a:r>
            <a:r>
              <a:rPr lang="en-CA" sz="1200" dirty="0" smtClean="0"/>
              <a:t> individual estimation</a:t>
            </a:r>
            <a:endParaRPr lang="en-CA" sz="1200" dirty="0"/>
          </a:p>
        </p:txBody>
      </p:sp>
      <p:sp>
        <p:nvSpPr>
          <p:cNvPr id="12" name="Rectangle 11"/>
          <p:cNvSpPr/>
          <p:nvPr/>
        </p:nvSpPr>
        <p:spPr>
          <a:xfrm>
            <a:off x="5460023" y="3474886"/>
            <a:ext cx="1310054" cy="31652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CA" dirty="0" smtClean="0">
                <a:solidFill>
                  <a:srgbClr val="000000"/>
                </a:solidFill>
              </a:rPr>
              <a:t>ADVATE</a:t>
            </a:r>
            <a:endParaRPr lang="en-CA" dirty="0">
              <a:solidFill>
                <a:srgbClr val="000000"/>
              </a:solidFill>
            </a:endParaRPr>
          </a:p>
        </p:txBody>
      </p:sp>
      <p:sp>
        <p:nvSpPr>
          <p:cNvPr id="13" name="Rectangle 12"/>
          <p:cNvSpPr/>
          <p:nvPr/>
        </p:nvSpPr>
        <p:spPr>
          <a:xfrm>
            <a:off x="5460023" y="3791410"/>
            <a:ext cx="1310054" cy="31652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CA" dirty="0" smtClean="0"/>
              <a:t>KOGENATE</a:t>
            </a:r>
            <a:endParaRPr lang="en-CA" dirty="0"/>
          </a:p>
        </p:txBody>
      </p:sp>
      <p:sp>
        <p:nvSpPr>
          <p:cNvPr id="14" name="Rectangle 13"/>
          <p:cNvSpPr/>
          <p:nvPr/>
        </p:nvSpPr>
        <p:spPr>
          <a:xfrm>
            <a:off x="5460023" y="4102072"/>
            <a:ext cx="1310054" cy="316524"/>
          </a:xfrm>
          <a:prstGeom prst="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dirty="0" smtClean="0">
                <a:solidFill>
                  <a:srgbClr val="000000"/>
                </a:solidFill>
              </a:rPr>
              <a:t>BENEFIX</a:t>
            </a:r>
            <a:endParaRPr lang="en-CA" dirty="0">
              <a:solidFill>
                <a:srgbClr val="000000"/>
              </a:solidFill>
            </a:endParaRPr>
          </a:p>
        </p:txBody>
      </p:sp>
      <p:sp>
        <p:nvSpPr>
          <p:cNvPr id="15" name="Rectangle 14"/>
          <p:cNvSpPr/>
          <p:nvPr/>
        </p:nvSpPr>
        <p:spPr>
          <a:xfrm>
            <a:off x="5460023" y="4412734"/>
            <a:ext cx="1310054" cy="3165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ALPROLIX</a:t>
            </a:r>
            <a:endParaRPr lang="en-CA" dirty="0"/>
          </a:p>
        </p:txBody>
      </p:sp>
      <p:sp>
        <p:nvSpPr>
          <p:cNvPr id="16" name="Rectangle 15"/>
          <p:cNvSpPr/>
          <p:nvPr/>
        </p:nvSpPr>
        <p:spPr>
          <a:xfrm>
            <a:off x="5460023" y="4729258"/>
            <a:ext cx="1310054" cy="31652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CA" dirty="0" smtClean="0">
                <a:solidFill>
                  <a:srgbClr val="000000"/>
                </a:solidFill>
              </a:rPr>
              <a:t>ELOCTATE</a:t>
            </a:r>
            <a:endParaRPr lang="en-CA" dirty="0">
              <a:solidFill>
                <a:srgbClr val="000000"/>
              </a:solidFill>
            </a:endParaRPr>
          </a:p>
        </p:txBody>
      </p:sp>
      <p:sp>
        <p:nvSpPr>
          <p:cNvPr id="17" name="Rectangle 16"/>
          <p:cNvSpPr/>
          <p:nvPr/>
        </p:nvSpPr>
        <p:spPr>
          <a:xfrm>
            <a:off x="5460023" y="5069237"/>
            <a:ext cx="1310054" cy="3165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dirty="0" smtClean="0"/>
              <a:t>Others..</a:t>
            </a:r>
            <a:endParaRPr lang="en-CA" dirty="0"/>
          </a:p>
        </p:txBody>
      </p:sp>
      <p:sp>
        <p:nvSpPr>
          <p:cNvPr id="18" name="Flowchart: Collate 17"/>
          <p:cNvSpPr/>
          <p:nvPr/>
        </p:nvSpPr>
        <p:spPr>
          <a:xfrm rot="16200000">
            <a:off x="4958862" y="3589188"/>
            <a:ext cx="404446" cy="468924"/>
          </a:xfrm>
          <a:prstGeom prst="flowChartCol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tx1"/>
              </a:solidFill>
            </a:endParaRPr>
          </a:p>
        </p:txBody>
      </p:sp>
      <p:sp>
        <p:nvSpPr>
          <p:cNvPr id="19" name="Flowchart: Summing Junction 18"/>
          <p:cNvSpPr/>
          <p:nvPr/>
        </p:nvSpPr>
        <p:spPr>
          <a:xfrm>
            <a:off x="4870938" y="3474886"/>
            <a:ext cx="589085" cy="703384"/>
          </a:xfrm>
          <a:prstGeom prst="flowChartSummingJunc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a:p>
        </p:txBody>
      </p:sp>
      <p:sp>
        <p:nvSpPr>
          <p:cNvPr id="20" name="Flowchart: Multidocument 19"/>
          <p:cNvSpPr/>
          <p:nvPr/>
        </p:nvSpPr>
        <p:spPr>
          <a:xfrm>
            <a:off x="7341577" y="837193"/>
            <a:ext cx="1521069" cy="1573823"/>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dirty="0" smtClean="0"/>
              <a:t>Brand specific Source individual PK data</a:t>
            </a:r>
            <a:endParaRPr lang="en-CA" sz="1600" dirty="0"/>
          </a:p>
        </p:txBody>
      </p:sp>
      <p:sp>
        <p:nvSpPr>
          <p:cNvPr id="21" name="Flowchart: Merge 20"/>
          <p:cNvSpPr/>
          <p:nvPr/>
        </p:nvSpPr>
        <p:spPr>
          <a:xfrm>
            <a:off x="7121769" y="3275598"/>
            <a:ext cx="1960684" cy="1271950"/>
          </a:xfrm>
          <a:prstGeom prst="flowChartMer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sz="1600" dirty="0" smtClean="0"/>
          </a:p>
          <a:p>
            <a:pPr algn="ctr"/>
            <a:r>
              <a:rPr lang="en-CA" sz="1600" dirty="0" smtClean="0">
                <a:solidFill>
                  <a:srgbClr val="000000"/>
                </a:solidFill>
              </a:rPr>
              <a:t>Offline PPK modeling</a:t>
            </a:r>
            <a:endParaRPr lang="en-CA" sz="1600" dirty="0">
              <a:solidFill>
                <a:srgbClr val="000000"/>
              </a:solidFill>
            </a:endParaRPr>
          </a:p>
        </p:txBody>
      </p:sp>
      <p:sp>
        <p:nvSpPr>
          <p:cNvPr id="22" name="Flowchart: Multidocument 21"/>
          <p:cNvSpPr/>
          <p:nvPr/>
        </p:nvSpPr>
        <p:spPr>
          <a:xfrm>
            <a:off x="7230207" y="5165944"/>
            <a:ext cx="1521069" cy="1573823"/>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1600" dirty="0" smtClean="0">
                <a:solidFill>
                  <a:srgbClr val="000000"/>
                </a:solidFill>
              </a:rPr>
              <a:t>Brand specific PPK models</a:t>
            </a:r>
            <a:endParaRPr lang="en-CA" sz="1600" dirty="0">
              <a:solidFill>
                <a:srgbClr val="000000"/>
              </a:solidFill>
            </a:endParaRPr>
          </a:p>
        </p:txBody>
      </p:sp>
      <p:cxnSp>
        <p:nvCxnSpPr>
          <p:cNvPr id="23" name="Straight Arrow Connector 22"/>
          <p:cNvCxnSpPr/>
          <p:nvPr/>
        </p:nvCxnSpPr>
        <p:spPr>
          <a:xfrm flipH="1" flipV="1">
            <a:off x="6770077" y="3633148"/>
            <a:ext cx="1028700" cy="1532796"/>
          </a:xfrm>
          <a:prstGeom prst="straightConnector1">
            <a:avLst/>
          </a:prstGeom>
          <a:ln w="50800">
            <a:solidFill>
              <a:schemeClr val="tx2">
                <a:lumMod val="40000"/>
                <a:lumOff val="60000"/>
              </a:schemeClr>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6774473" y="4280854"/>
            <a:ext cx="694592" cy="1016987"/>
          </a:xfrm>
          <a:prstGeom prst="straightConnector1">
            <a:avLst/>
          </a:prstGeom>
          <a:ln w="50800">
            <a:solidFill>
              <a:srgbClr val="FF0000"/>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6770077" y="4871406"/>
            <a:ext cx="460130" cy="678464"/>
          </a:xfrm>
          <a:prstGeom prst="straightConnector1">
            <a:avLst/>
          </a:prstGeom>
          <a:ln w="50800">
            <a:solidFill>
              <a:srgbClr val="92D050"/>
            </a:solidFill>
            <a:prstDash val="dashDot"/>
            <a:tailEnd type="arrow"/>
          </a:ln>
        </p:spPr>
        <p:style>
          <a:lnRef idx="2">
            <a:schemeClr val="accent1"/>
          </a:lnRef>
          <a:fillRef idx="0">
            <a:schemeClr val="accent1"/>
          </a:fillRef>
          <a:effectRef idx="1">
            <a:schemeClr val="accent1"/>
          </a:effectRef>
          <a:fontRef idx="minor">
            <a:schemeClr val="tx1"/>
          </a:fontRef>
        </p:style>
      </p:cxnSp>
      <p:sp>
        <p:nvSpPr>
          <p:cNvPr id="26" name="Down Arrow 25"/>
          <p:cNvSpPr/>
          <p:nvPr/>
        </p:nvSpPr>
        <p:spPr>
          <a:xfrm>
            <a:off x="7781192" y="2468167"/>
            <a:ext cx="641838" cy="747347"/>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a:p>
        </p:txBody>
      </p:sp>
      <p:sp>
        <p:nvSpPr>
          <p:cNvPr id="27" name="Down Arrow 26"/>
          <p:cNvSpPr/>
          <p:nvPr/>
        </p:nvSpPr>
        <p:spPr>
          <a:xfrm>
            <a:off x="7798777" y="4638414"/>
            <a:ext cx="641838" cy="373673"/>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35" name="Bent Arrow 34"/>
          <p:cNvSpPr/>
          <p:nvPr/>
        </p:nvSpPr>
        <p:spPr>
          <a:xfrm flipV="1">
            <a:off x="1186960" y="1842449"/>
            <a:ext cx="1784840" cy="2069124"/>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solidFill>
                <a:schemeClr val="tx1"/>
              </a:solidFill>
            </a:endParaRPr>
          </a:p>
        </p:txBody>
      </p:sp>
      <p:sp>
        <p:nvSpPr>
          <p:cNvPr id="36" name="Bent Arrow 35"/>
          <p:cNvSpPr/>
          <p:nvPr/>
        </p:nvSpPr>
        <p:spPr>
          <a:xfrm rot="5400000" flipV="1">
            <a:off x="866042" y="3973122"/>
            <a:ext cx="2124809" cy="1834658"/>
          </a:xfrm>
          <a:prstGeom prst="ben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70600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6"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2885" y="2868861"/>
            <a:ext cx="1834662" cy="190207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2800" dirty="0" smtClean="0">
                <a:solidFill>
                  <a:srgbClr val="000000"/>
                </a:solidFill>
              </a:rPr>
              <a:t>Web-application</a:t>
            </a:r>
          </a:p>
        </p:txBody>
      </p:sp>
      <p:sp>
        <p:nvSpPr>
          <p:cNvPr id="4" name="Down Arrow 3"/>
          <p:cNvSpPr/>
          <p:nvPr/>
        </p:nvSpPr>
        <p:spPr>
          <a:xfrm>
            <a:off x="1109297" y="1919290"/>
            <a:ext cx="641838" cy="74734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5" name="Oval 4"/>
          <p:cNvSpPr/>
          <p:nvPr/>
        </p:nvSpPr>
        <p:spPr>
          <a:xfrm>
            <a:off x="706316" y="6051676"/>
            <a:ext cx="1447800" cy="677008"/>
          </a:xfrm>
          <a:prstGeom prst="ellipse">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400" dirty="0" smtClean="0">
                <a:solidFill>
                  <a:srgbClr val="000000"/>
                </a:solidFill>
              </a:rPr>
              <a:t>Single patient report</a:t>
            </a:r>
            <a:endParaRPr lang="en-CA" sz="1400" dirty="0">
              <a:solidFill>
                <a:srgbClr val="000000"/>
              </a:solidFill>
            </a:endParaRPr>
          </a:p>
        </p:txBody>
      </p:sp>
      <p:sp>
        <p:nvSpPr>
          <p:cNvPr id="6" name="Down Arrow 5"/>
          <p:cNvSpPr/>
          <p:nvPr/>
        </p:nvSpPr>
        <p:spPr>
          <a:xfrm>
            <a:off x="1109297" y="5061075"/>
            <a:ext cx="641838" cy="747347"/>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7" name="Oval 6"/>
          <p:cNvSpPr/>
          <p:nvPr/>
        </p:nvSpPr>
        <p:spPr>
          <a:xfrm>
            <a:off x="706316" y="1016614"/>
            <a:ext cx="1447800" cy="677008"/>
          </a:xfrm>
          <a:prstGeom prst="ellipse">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CA" sz="1400" dirty="0" smtClean="0">
                <a:solidFill>
                  <a:srgbClr val="000000"/>
                </a:solidFill>
              </a:rPr>
              <a:t>Single patient data</a:t>
            </a:r>
            <a:endParaRPr lang="en-CA" sz="1400" dirty="0">
              <a:solidFill>
                <a:srgbClr val="000000"/>
              </a:solidFill>
            </a:endParaRPr>
          </a:p>
        </p:txBody>
      </p:sp>
      <p:sp>
        <p:nvSpPr>
          <p:cNvPr id="8" name="Oval 7"/>
          <p:cNvSpPr/>
          <p:nvPr/>
        </p:nvSpPr>
        <p:spPr>
          <a:xfrm>
            <a:off x="2971800" y="2904031"/>
            <a:ext cx="1899138" cy="190207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CA" sz="2400" dirty="0" smtClean="0">
                <a:solidFill>
                  <a:srgbClr val="000000"/>
                </a:solidFill>
              </a:rPr>
              <a:t>Online PPK </a:t>
            </a:r>
            <a:r>
              <a:rPr lang="en-CA" sz="2400" dirty="0">
                <a:solidFill>
                  <a:srgbClr val="000000"/>
                </a:solidFill>
              </a:rPr>
              <a:t>engine</a:t>
            </a:r>
          </a:p>
          <a:p>
            <a:pPr algn="ctr"/>
            <a:r>
              <a:rPr lang="en-CA" sz="2400" dirty="0">
                <a:solidFill>
                  <a:srgbClr val="000000"/>
                </a:solidFill>
              </a:rPr>
              <a:t>(</a:t>
            </a:r>
            <a:r>
              <a:rPr lang="en-CA" dirty="0">
                <a:solidFill>
                  <a:srgbClr val="000000"/>
                </a:solidFill>
              </a:rPr>
              <a:t>NONMEM</a:t>
            </a:r>
            <a:r>
              <a:rPr lang="en-CA" sz="2400" dirty="0">
                <a:solidFill>
                  <a:srgbClr val="000000"/>
                </a:solidFill>
              </a:rPr>
              <a:t>)</a:t>
            </a:r>
          </a:p>
        </p:txBody>
      </p:sp>
      <p:sp>
        <p:nvSpPr>
          <p:cNvPr id="9" name="Bent Arrow 8"/>
          <p:cNvSpPr/>
          <p:nvPr/>
        </p:nvSpPr>
        <p:spPr>
          <a:xfrm flipV="1">
            <a:off x="1186960" y="1869469"/>
            <a:ext cx="1784840" cy="2069124"/>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solidFill>
                <a:schemeClr val="tx1"/>
              </a:solidFill>
            </a:endParaRPr>
          </a:p>
        </p:txBody>
      </p:sp>
      <p:sp>
        <p:nvSpPr>
          <p:cNvPr id="10" name="Bent Arrow 9"/>
          <p:cNvSpPr/>
          <p:nvPr/>
        </p:nvSpPr>
        <p:spPr>
          <a:xfrm rot="5400000" flipV="1">
            <a:off x="866042" y="4000142"/>
            <a:ext cx="2124809" cy="1834658"/>
          </a:xfrm>
          <a:prstGeom prst="ben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solidFill>
                <a:schemeClr val="tx1"/>
              </a:solidFill>
            </a:endParaRPr>
          </a:p>
        </p:txBody>
      </p:sp>
      <p:sp>
        <p:nvSpPr>
          <p:cNvPr id="11" name="Rectangle 10"/>
          <p:cNvSpPr/>
          <p:nvPr/>
        </p:nvSpPr>
        <p:spPr>
          <a:xfrm>
            <a:off x="5460023" y="2438036"/>
            <a:ext cx="1310054" cy="10638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CA" sz="1200" dirty="0" smtClean="0"/>
              <a:t>Control files for </a:t>
            </a:r>
            <a:r>
              <a:rPr lang="en-CA" sz="1200" dirty="0" err="1" smtClean="0"/>
              <a:t>bayesian</a:t>
            </a:r>
            <a:r>
              <a:rPr lang="en-CA" sz="1200" dirty="0" smtClean="0"/>
              <a:t> individual estimation</a:t>
            </a:r>
            <a:endParaRPr lang="en-CA" sz="1200" dirty="0"/>
          </a:p>
        </p:txBody>
      </p:sp>
      <p:sp>
        <p:nvSpPr>
          <p:cNvPr id="12" name="Rectangle 11"/>
          <p:cNvSpPr/>
          <p:nvPr/>
        </p:nvSpPr>
        <p:spPr>
          <a:xfrm>
            <a:off x="5460023" y="3501906"/>
            <a:ext cx="1310054" cy="31652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CA" dirty="0" smtClean="0">
                <a:solidFill>
                  <a:srgbClr val="000000"/>
                </a:solidFill>
              </a:rPr>
              <a:t>ADVATE</a:t>
            </a:r>
            <a:endParaRPr lang="en-CA" dirty="0">
              <a:solidFill>
                <a:srgbClr val="000000"/>
              </a:solidFill>
            </a:endParaRPr>
          </a:p>
        </p:txBody>
      </p:sp>
      <p:sp>
        <p:nvSpPr>
          <p:cNvPr id="13" name="Rectangle 12"/>
          <p:cNvSpPr/>
          <p:nvPr/>
        </p:nvSpPr>
        <p:spPr>
          <a:xfrm>
            <a:off x="5460023" y="3818430"/>
            <a:ext cx="1310054" cy="31652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CA" dirty="0" smtClean="0"/>
              <a:t>KOGENATE</a:t>
            </a:r>
            <a:endParaRPr lang="en-CA" dirty="0"/>
          </a:p>
        </p:txBody>
      </p:sp>
      <p:sp>
        <p:nvSpPr>
          <p:cNvPr id="14" name="Rectangle 13"/>
          <p:cNvSpPr/>
          <p:nvPr/>
        </p:nvSpPr>
        <p:spPr>
          <a:xfrm>
            <a:off x="5460023" y="4129092"/>
            <a:ext cx="1310054" cy="316524"/>
          </a:xfrm>
          <a:prstGeom prst="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dirty="0" smtClean="0">
                <a:solidFill>
                  <a:srgbClr val="000000"/>
                </a:solidFill>
              </a:rPr>
              <a:t>BENEFIX</a:t>
            </a:r>
            <a:endParaRPr lang="en-CA" dirty="0">
              <a:solidFill>
                <a:srgbClr val="000000"/>
              </a:solidFill>
            </a:endParaRPr>
          </a:p>
        </p:txBody>
      </p:sp>
      <p:sp>
        <p:nvSpPr>
          <p:cNvPr id="15" name="Rectangle 14"/>
          <p:cNvSpPr/>
          <p:nvPr/>
        </p:nvSpPr>
        <p:spPr>
          <a:xfrm>
            <a:off x="5460023" y="4439754"/>
            <a:ext cx="1310054" cy="3165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ALPROLIX</a:t>
            </a:r>
            <a:endParaRPr lang="en-CA" dirty="0"/>
          </a:p>
        </p:txBody>
      </p:sp>
      <p:sp>
        <p:nvSpPr>
          <p:cNvPr id="16" name="Rectangle 15"/>
          <p:cNvSpPr/>
          <p:nvPr/>
        </p:nvSpPr>
        <p:spPr>
          <a:xfrm>
            <a:off x="5460023" y="4756278"/>
            <a:ext cx="1310054" cy="31652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CA" dirty="0" smtClean="0">
                <a:solidFill>
                  <a:srgbClr val="000000"/>
                </a:solidFill>
              </a:rPr>
              <a:t>ELOCTATE</a:t>
            </a:r>
            <a:endParaRPr lang="en-CA" dirty="0">
              <a:solidFill>
                <a:srgbClr val="000000"/>
              </a:solidFill>
            </a:endParaRPr>
          </a:p>
        </p:txBody>
      </p:sp>
      <p:sp>
        <p:nvSpPr>
          <p:cNvPr id="17" name="Rectangle 16"/>
          <p:cNvSpPr/>
          <p:nvPr/>
        </p:nvSpPr>
        <p:spPr>
          <a:xfrm>
            <a:off x="5460023" y="5096257"/>
            <a:ext cx="1310054" cy="3165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dirty="0" smtClean="0"/>
              <a:t>Others..</a:t>
            </a:r>
            <a:endParaRPr lang="en-CA" dirty="0"/>
          </a:p>
        </p:txBody>
      </p:sp>
      <p:sp>
        <p:nvSpPr>
          <p:cNvPr id="18" name="Flowchart: Collate 17"/>
          <p:cNvSpPr/>
          <p:nvPr/>
        </p:nvSpPr>
        <p:spPr>
          <a:xfrm rot="16200000">
            <a:off x="4958862" y="3616208"/>
            <a:ext cx="404446" cy="468924"/>
          </a:xfrm>
          <a:prstGeom prst="flowChartCol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tx1"/>
              </a:solidFill>
            </a:endParaRPr>
          </a:p>
        </p:txBody>
      </p:sp>
      <p:sp>
        <p:nvSpPr>
          <p:cNvPr id="19" name="Flowchart: Summing Junction 18"/>
          <p:cNvSpPr/>
          <p:nvPr/>
        </p:nvSpPr>
        <p:spPr>
          <a:xfrm>
            <a:off x="4870938" y="3501906"/>
            <a:ext cx="589085" cy="703384"/>
          </a:xfrm>
          <a:prstGeom prst="flowChartSummingJunc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a:p>
        </p:txBody>
      </p:sp>
      <p:sp>
        <p:nvSpPr>
          <p:cNvPr id="20" name="Flowchart: Multidocument 19"/>
          <p:cNvSpPr/>
          <p:nvPr/>
        </p:nvSpPr>
        <p:spPr>
          <a:xfrm>
            <a:off x="7341577" y="864213"/>
            <a:ext cx="1521069" cy="1573823"/>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dirty="0" smtClean="0"/>
              <a:t>Brand specific Source individual PK data</a:t>
            </a:r>
            <a:endParaRPr lang="en-CA" sz="1600" dirty="0"/>
          </a:p>
        </p:txBody>
      </p:sp>
      <p:sp>
        <p:nvSpPr>
          <p:cNvPr id="21" name="Flowchart: Merge 20"/>
          <p:cNvSpPr/>
          <p:nvPr/>
        </p:nvSpPr>
        <p:spPr>
          <a:xfrm>
            <a:off x="7121769" y="3302618"/>
            <a:ext cx="1960684" cy="1271950"/>
          </a:xfrm>
          <a:prstGeom prst="flowChartMer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sz="1600" dirty="0" smtClean="0"/>
          </a:p>
          <a:p>
            <a:pPr algn="ctr"/>
            <a:r>
              <a:rPr lang="en-CA" sz="1600" dirty="0" smtClean="0">
                <a:solidFill>
                  <a:srgbClr val="000000"/>
                </a:solidFill>
              </a:rPr>
              <a:t>Offline PPK modeling</a:t>
            </a:r>
            <a:endParaRPr lang="en-CA" sz="1600" dirty="0">
              <a:solidFill>
                <a:srgbClr val="000000"/>
              </a:solidFill>
            </a:endParaRPr>
          </a:p>
        </p:txBody>
      </p:sp>
      <p:sp>
        <p:nvSpPr>
          <p:cNvPr id="22" name="Flowchart: Multidocument 21"/>
          <p:cNvSpPr/>
          <p:nvPr/>
        </p:nvSpPr>
        <p:spPr>
          <a:xfrm>
            <a:off x="7230207" y="5192964"/>
            <a:ext cx="1521069" cy="1573823"/>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1600" dirty="0" smtClean="0">
                <a:solidFill>
                  <a:srgbClr val="000000"/>
                </a:solidFill>
              </a:rPr>
              <a:t>Brand specific PPK models</a:t>
            </a:r>
            <a:endParaRPr lang="en-CA" sz="1600" dirty="0">
              <a:solidFill>
                <a:srgbClr val="000000"/>
              </a:solidFill>
            </a:endParaRPr>
          </a:p>
        </p:txBody>
      </p:sp>
      <p:cxnSp>
        <p:nvCxnSpPr>
          <p:cNvPr id="23" name="Straight Arrow Connector 22"/>
          <p:cNvCxnSpPr/>
          <p:nvPr/>
        </p:nvCxnSpPr>
        <p:spPr>
          <a:xfrm flipH="1" flipV="1">
            <a:off x="6770077" y="3660168"/>
            <a:ext cx="1028700" cy="1532796"/>
          </a:xfrm>
          <a:prstGeom prst="straightConnector1">
            <a:avLst/>
          </a:prstGeom>
          <a:ln w="50800">
            <a:solidFill>
              <a:schemeClr val="tx2">
                <a:lumMod val="40000"/>
                <a:lumOff val="60000"/>
              </a:schemeClr>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6774473" y="4307874"/>
            <a:ext cx="694592" cy="1016987"/>
          </a:xfrm>
          <a:prstGeom prst="straightConnector1">
            <a:avLst/>
          </a:prstGeom>
          <a:ln w="50800">
            <a:solidFill>
              <a:srgbClr val="FF0000"/>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6770077" y="4898426"/>
            <a:ext cx="460130" cy="678464"/>
          </a:xfrm>
          <a:prstGeom prst="straightConnector1">
            <a:avLst/>
          </a:prstGeom>
          <a:ln w="50800">
            <a:solidFill>
              <a:srgbClr val="92D050"/>
            </a:solidFill>
            <a:prstDash val="dashDot"/>
            <a:tailEnd type="arrow"/>
          </a:ln>
        </p:spPr>
        <p:style>
          <a:lnRef idx="2">
            <a:schemeClr val="accent1"/>
          </a:lnRef>
          <a:fillRef idx="0">
            <a:schemeClr val="accent1"/>
          </a:fillRef>
          <a:effectRef idx="1">
            <a:schemeClr val="accent1"/>
          </a:effectRef>
          <a:fontRef idx="minor">
            <a:schemeClr val="tx1"/>
          </a:fontRef>
        </p:style>
      </p:cxnSp>
      <p:sp>
        <p:nvSpPr>
          <p:cNvPr id="26" name="Down Arrow 25"/>
          <p:cNvSpPr/>
          <p:nvPr/>
        </p:nvSpPr>
        <p:spPr>
          <a:xfrm>
            <a:off x="7781192" y="2495187"/>
            <a:ext cx="641838" cy="747347"/>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a:p>
        </p:txBody>
      </p:sp>
      <p:sp>
        <p:nvSpPr>
          <p:cNvPr id="27" name="Down Arrow 26"/>
          <p:cNvSpPr/>
          <p:nvPr/>
        </p:nvSpPr>
        <p:spPr>
          <a:xfrm>
            <a:off x="7798777" y="4665434"/>
            <a:ext cx="641838" cy="373673"/>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28" name="Left Brace 27"/>
          <p:cNvSpPr/>
          <p:nvPr/>
        </p:nvSpPr>
        <p:spPr>
          <a:xfrm>
            <a:off x="2347547" y="925759"/>
            <a:ext cx="211015" cy="101111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29" name="Flowchart: Multidocument 28"/>
          <p:cNvSpPr/>
          <p:nvPr/>
        </p:nvSpPr>
        <p:spPr>
          <a:xfrm>
            <a:off x="2558562" y="1004889"/>
            <a:ext cx="1178169" cy="852855"/>
          </a:xfrm>
          <a:prstGeom prst="flowChartMulti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smtClean="0"/>
              <a:t>patients</a:t>
            </a:r>
            <a:endParaRPr lang="en-CA" dirty="0"/>
          </a:p>
        </p:txBody>
      </p:sp>
      <p:sp>
        <p:nvSpPr>
          <p:cNvPr id="30" name="Right Arrow 29"/>
          <p:cNvSpPr/>
          <p:nvPr/>
        </p:nvSpPr>
        <p:spPr>
          <a:xfrm>
            <a:off x="6412521" y="1185866"/>
            <a:ext cx="436685" cy="33850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31" name="Left Brace 30"/>
          <p:cNvSpPr/>
          <p:nvPr/>
        </p:nvSpPr>
        <p:spPr>
          <a:xfrm flipH="1">
            <a:off x="6849206" y="833440"/>
            <a:ext cx="272563" cy="101111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32" name="Flowchart: Multidocument 31"/>
          <p:cNvSpPr/>
          <p:nvPr/>
        </p:nvSpPr>
        <p:spPr>
          <a:xfrm>
            <a:off x="3889131" y="1004889"/>
            <a:ext cx="1178169" cy="852855"/>
          </a:xfrm>
          <a:prstGeom prst="flowChartMulti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smtClean="0"/>
              <a:t>patients</a:t>
            </a:r>
            <a:endParaRPr lang="en-CA" dirty="0"/>
          </a:p>
        </p:txBody>
      </p:sp>
      <p:sp>
        <p:nvSpPr>
          <p:cNvPr id="33" name="Flowchart: Multidocument 32"/>
          <p:cNvSpPr/>
          <p:nvPr/>
        </p:nvSpPr>
        <p:spPr>
          <a:xfrm>
            <a:off x="5067300" y="1004889"/>
            <a:ext cx="1178169" cy="852855"/>
          </a:xfrm>
          <a:prstGeom prst="flowChartMulti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smtClean="0"/>
              <a:t>patients</a:t>
            </a:r>
            <a:endParaRPr lang="en-CA" dirty="0"/>
          </a:p>
        </p:txBody>
      </p:sp>
    </p:spTree>
    <p:extLst>
      <p:ext uri="{BB962C8B-B14F-4D97-AF65-F5344CB8AC3E}">
        <p14:creationId xmlns:p14="http://schemas.microsoft.com/office/powerpoint/2010/main" val="72879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Status of the project</a:t>
            </a:r>
            <a:endParaRPr lang="en-US" dirty="0"/>
          </a:p>
        </p:txBody>
      </p:sp>
      <p:sp>
        <p:nvSpPr>
          <p:cNvPr id="3" name="Subtitle 2"/>
          <p:cNvSpPr>
            <a:spLocks noGrp="1"/>
          </p:cNvSpPr>
          <p:nvPr>
            <p:ph type="subTitle" idx="1"/>
          </p:nvPr>
        </p:nvSpPr>
        <p:spPr/>
        <p:txBody>
          <a:bodyPr/>
          <a:lstStyle/>
          <a:p>
            <a:r>
              <a:rPr lang="en-US" dirty="0" smtClean="0"/>
              <a:t>Team</a:t>
            </a:r>
            <a:endParaRPr lang="en-US" dirty="0"/>
          </a:p>
        </p:txBody>
      </p:sp>
    </p:spTree>
    <p:extLst>
      <p:ext uri="{BB962C8B-B14F-4D97-AF65-F5344CB8AC3E}">
        <p14:creationId xmlns:p14="http://schemas.microsoft.com/office/powerpoint/2010/main" val="32069426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WAPPS core team</a:t>
            </a:r>
            <a:endParaRPr lang="en-US" dirty="0"/>
          </a:p>
        </p:txBody>
      </p:sp>
      <p:sp>
        <p:nvSpPr>
          <p:cNvPr id="3" name="Content Placeholder 2"/>
          <p:cNvSpPr>
            <a:spLocks noGrp="1"/>
          </p:cNvSpPr>
          <p:nvPr>
            <p:ph idx="1"/>
          </p:nvPr>
        </p:nvSpPr>
        <p:spPr/>
        <p:txBody>
          <a:bodyPr>
            <a:normAutofit fontScale="55000" lnSpcReduction="20000"/>
          </a:bodyPr>
          <a:lstStyle/>
          <a:p>
            <a:pPr>
              <a:lnSpc>
                <a:spcPct val="170000"/>
              </a:lnSpc>
            </a:pPr>
            <a:r>
              <a:rPr lang="en-US" b="1" dirty="0" smtClean="0"/>
              <a:t>PI: 						</a:t>
            </a:r>
            <a:r>
              <a:rPr lang="en-US" i="1" dirty="0" smtClean="0"/>
              <a:t>Iorio, Alfonso and </a:t>
            </a:r>
            <a:r>
              <a:rPr lang="en-US" i="1" dirty="0" err="1" smtClean="0"/>
              <a:t>Hermans</a:t>
            </a:r>
            <a:r>
              <a:rPr lang="en-US" i="1" dirty="0" smtClean="0"/>
              <a:t>, Cedric</a:t>
            </a:r>
          </a:p>
          <a:p>
            <a:pPr>
              <a:lnSpc>
                <a:spcPct val="170000"/>
              </a:lnSpc>
            </a:pPr>
            <a:r>
              <a:rPr lang="en-US" b="1" dirty="0" smtClean="0"/>
              <a:t>Advisory Committee</a:t>
            </a:r>
            <a:r>
              <a:rPr lang="en-US" b="1" i="1" dirty="0" smtClean="0"/>
              <a:t>:</a:t>
            </a:r>
            <a:r>
              <a:rPr lang="en-US" i="1" dirty="0" smtClean="0"/>
              <a:t> 		</a:t>
            </a:r>
            <a:r>
              <a:rPr lang="en-US" i="1" dirty="0" err="1" smtClean="0"/>
              <a:t>Blanchette</a:t>
            </a:r>
            <a:r>
              <a:rPr lang="en-US" i="1" dirty="0" smtClean="0"/>
              <a:t>, Victor; Collins, Peter; </a:t>
            </a:r>
            <a:r>
              <a:rPr lang="en-US" i="1" dirty="0" err="1" smtClean="0"/>
              <a:t>Morfini</a:t>
            </a:r>
            <a:r>
              <a:rPr lang="en-US" i="1" dirty="0"/>
              <a:t>, Massimo; </a:t>
            </a:r>
            <a:endParaRPr lang="en-US" i="1" dirty="0" smtClean="0"/>
          </a:p>
          <a:p>
            <a:pPr>
              <a:lnSpc>
                <a:spcPct val="170000"/>
              </a:lnSpc>
            </a:pPr>
            <a:r>
              <a:rPr lang="en-US" b="1" dirty="0" smtClean="0"/>
              <a:t>Project coordinator:</a:t>
            </a:r>
            <a:r>
              <a:rPr lang="en-US" dirty="0" smtClean="0"/>
              <a:t> 		</a:t>
            </a:r>
            <a:r>
              <a:rPr lang="en-US" i="1" dirty="0" smtClean="0"/>
              <a:t>Navarro, Tamara</a:t>
            </a:r>
          </a:p>
          <a:p>
            <a:pPr>
              <a:lnSpc>
                <a:spcPct val="170000"/>
              </a:lnSpc>
            </a:pPr>
            <a:r>
              <a:rPr lang="en-US" b="1" dirty="0" smtClean="0"/>
              <a:t>Information Technology: 		</a:t>
            </a:r>
            <a:r>
              <a:rPr lang="en-US" i="1" dirty="0" err="1" smtClean="0"/>
              <a:t>Cotoi</a:t>
            </a:r>
            <a:r>
              <a:rPr lang="en-US" i="1" dirty="0" smtClean="0"/>
              <a:t>, Chris; Hobson, Nicholas; </a:t>
            </a:r>
            <a:r>
              <a:rPr lang="en-US" i="1" dirty="0" err="1" smtClean="0"/>
              <a:t>McKibbon</a:t>
            </a:r>
            <a:r>
              <a:rPr lang="en-US" i="1" dirty="0" smtClean="0"/>
              <a:t>, Ann;</a:t>
            </a:r>
          </a:p>
          <a:p>
            <a:pPr>
              <a:lnSpc>
                <a:spcPct val="170000"/>
              </a:lnSpc>
            </a:pPr>
            <a:r>
              <a:rPr lang="en-US" b="1" dirty="0" smtClean="0"/>
              <a:t>Pharmacokinetics:</a:t>
            </a:r>
            <a:r>
              <a:rPr lang="en-US" dirty="0" smtClean="0"/>
              <a:t> 			</a:t>
            </a:r>
            <a:r>
              <a:rPr lang="en-US" i="1" dirty="0" err="1" smtClean="0"/>
              <a:t>Edginton</a:t>
            </a:r>
            <a:r>
              <a:rPr lang="en-US" i="1" dirty="0" smtClean="0"/>
              <a:t>, Andrea;</a:t>
            </a:r>
          </a:p>
          <a:p>
            <a:pPr>
              <a:lnSpc>
                <a:spcPct val="170000"/>
              </a:lnSpc>
            </a:pPr>
            <a:r>
              <a:rPr lang="en-US" b="1" dirty="0" smtClean="0"/>
              <a:t>Statistics:</a:t>
            </a:r>
            <a:r>
              <a:rPr lang="en-US" dirty="0" smtClean="0"/>
              <a:t> 					</a:t>
            </a:r>
            <a:r>
              <a:rPr lang="en-US" i="1" dirty="0" smtClean="0"/>
              <a:t>Foster, Gary; </a:t>
            </a:r>
            <a:r>
              <a:rPr lang="en-US" i="1" dirty="0" err="1" smtClean="0"/>
              <a:t>Thabane</a:t>
            </a:r>
            <a:r>
              <a:rPr lang="en-US" i="1" dirty="0" smtClean="0"/>
              <a:t>, </a:t>
            </a:r>
            <a:r>
              <a:rPr lang="en-US" i="1" dirty="0" err="1" smtClean="0"/>
              <a:t>Lehana</a:t>
            </a:r>
            <a:r>
              <a:rPr lang="en-US" i="1" dirty="0" smtClean="0"/>
              <a:t>; </a:t>
            </a:r>
          </a:p>
          <a:p>
            <a:pPr>
              <a:lnSpc>
                <a:spcPct val="170000"/>
              </a:lnSpc>
            </a:pPr>
            <a:r>
              <a:rPr lang="en-US" b="1" dirty="0" smtClean="0"/>
              <a:t>Consultant:</a:t>
            </a:r>
            <a:r>
              <a:rPr lang="en-US" dirty="0" smtClean="0"/>
              <a:t> 				</a:t>
            </a:r>
            <a:r>
              <a:rPr lang="en-US" i="1" dirty="0" smtClean="0"/>
              <a:t>Bauer, Rob (Consultant at ICON)</a:t>
            </a:r>
          </a:p>
          <a:p>
            <a:pPr>
              <a:lnSpc>
                <a:spcPct val="170000"/>
              </a:lnSpc>
            </a:pPr>
            <a:r>
              <a:rPr lang="en-US" b="1" dirty="0" smtClean="0"/>
              <a:t>Literature service, data entry</a:t>
            </a:r>
            <a:r>
              <a:rPr lang="en-US" dirty="0" smtClean="0"/>
              <a:t>: </a:t>
            </a:r>
            <a:r>
              <a:rPr lang="en-US" i="1" dirty="0" smtClean="0"/>
              <a:t>Xi, </a:t>
            </a:r>
            <a:r>
              <a:rPr lang="en-US" i="1" dirty="0" err="1" smtClean="0"/>
              <a:t>Mengchen</a:t>
            </a:r>
            <a:r>
              <a:rPr lang="en-US" i="1" dirty="0" smtClean="0"/>
              <a:t>; </a:t>
            </a:r>
            <a:r>
              <a:rPr lang="en-US" i="1" dirty="0" err="1" smtClean="0"/>
              <a:t>Mammen</a:t>
            </a:r>
            <a:r>
              <a:rPr lang="en-US" i="1" dirty="0" smtClean="0"/>
              <a:t>, Sunil; Yang, Basil;</a:t>
            </a:r>
          </a:p>
          <a:p>
            <a:pPr>
              <a:lnSpc>
                <a:spcPct val="170000"/>
              </a:lnSpc>
            </a:pPr>
            <a:r>
              <a:rPr lang="en-US" b="1" dirty="0" smtClean="0"/>
              <a:t>User testing</a:t>
            </a:r>
            <a:r>
              <a:rPr lang="en-US" dirty="0" smtClean="0"/>
              <a:t>: 				</a:t>
            </a:r>
            <a:r>
              <a:rPr lang="en-US" i="1" dirty="0" err="1" smtClean="0"/>
              <a:t>Bargash</a:t>
            </a:r>
            <a:r>
              <a:rPr lang="en-US" i="1" dirty="0" smtClean="0"/>
              <a:t>, Islam</a:t>
            </a:r>
            <a:endParaRPr lang="en-US" i="1" dirty="0"/>
          </a:p>
        </p:txBody>
      </p:sp>
    </p:spTree>
    <p:extLst>
      <p:ext uri="{BB962C8B-B14F-4D97-AF65-F5344CB8AC3E}">
        <p14:creationId xmlns:p14="http://schemas.microsoft.com/office/powerpoint/2010/main" val="16544149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WAPPS network</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93" y="1539076"/>
            <a:ext cx="9317293" cy="4039666"/>
          </a:xfrm>
          <a:prstGeom prst="rect">
            <a:avLst/>
          </a:prstGeom>
        </p:spPr>
      </p:pic>
    </p:spTree>
    <p:extLst>
      <p:ext uri="{BB962C8B-B14F-4D97-AF65-F5344CB8AC3E}">
        <p14:creationId xmlns:p14="http://schemas.microsoft.com/office/powerpoint/2010/main" val="31661195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network</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sz="3800" b="1" dirty="0" smtClean="0"/>
              <a:t>Active centers</a:t>
            </a:r>
          </a:p>
          <a:p>
            <a:pPr marL="0" indent="0">
              <a:buNone/>
            </a:pPr>
            <a:endParaRPr lang="en-US" dirty="0" smtClean="0"/>
          </a:p>
          <a:p>
            <a:pPr marL="514350" indent="-514350">
              <a:buFont typeface="+mj-lt"/>
              <a:buAutoNum type="arabicPeriod"/>
            </a:pPr>
            <a:r>
              <a:rPr lang="en-US" dirty="0" smtClean="0">
                <a:solidFill>
                  <a:srgbClr val="FF0000"/>
                </a:solidFill>
              </a:rPr>
              <a:t>US	Guy Young</a:t>
            </a:r>
          </a:p>
          <a:p>
            <a:pPr marL="514350" indent="-514350">
              <a:buFont typeface="+mj-lt"/>
              <a:buAutoNum type="arabicPeriod"/>
            </a:pPr>
            <a:r>
              <a:rPr lang="en-US" dirty="0" smtClean="0"/>
              <a:t>TU	</a:t>
            </a:r>
            <a:r>
              <a:rPr lang="en-US" dirty="0" err="1" smtClean="0"/>
              <a:t>Kaan</a:t>
            </a:r>
            <a:r>
              <a:rPr lang="en-US" dirty="0" smtClean="0"/>
              <a:t> </a:t>
            </a:r>
            <a:r>
              <a:rPr lang="en-US" dirty="0" err="1"/>
              <a:t>Kavakli</a:t>
            </a:r>
            <a:r>
              <a:rPr lang="en-US" dirty="0"/>
              <a:t> </a:t>
            </a:r>
            <a:endParaRPr lang="en-US" dirty="0" smtClean="0"/>
          </a:p>
          <a:p>
            <a:pPr marL="514350" indent="-514350">
              <a:buFont typeface="+mj-lt"/>
              <a:buAutoNum type="arabicPeriod"/>
            </a:pPr>
            <a:r>
              <a:rPr lang="en-US" dirty="0" smtClean="0">
                <a:solidFill>
                  <a:srgbClr val="FF0000"/>
                </a:solidFill>
              </a:rPr>
              <a:t>US	Ellis </a:t>
            </a:r>
            <a:r>
              <a:rPr lang="en-US" dirty="0">
                <a:solidFill>
                  <a:srgbClr val="FF0000"/>
                </a:solidFill>
              </a:rPr>
              <a:t>J. </a:t>
            </a:r>
            <a:r>
              <a:rPr lang="en-US" dirty="0" smtClean="0">
                <a:solidFill>
                  <a:srgbClr val="FF0000"/>
                </a:solidFill>
              </a:rPr>
              <a:t>Neufeld</a:t>
            </a:r>
          </a:p>
          <a:p>
            <a:pPr marL="514350" indent="-514350">
              <a:buFont typeface="+mj-lt"/>
              <a:buAutoNum type="arabicPeriod"/>
            </a:pPr>
            <a:r>
              <a:rPr lang="en-US" dirty="0" smtClean="0"/>
              <a:t>CA	Shannon Jackson</a:t>
            </a:r>
          </a:p>
          <a:p>
            <a:pPr marL="514350" indent="-514350">
              <a:buFont typeface="+mj-lt"/>
              <a:buAutoNum type="arabicPeriod"/>
            </a:pPr>
            <a:r>
              <a:rPr lang="en-US" dirty="0" smtClean="0"/>
              <a:t>IT	Paolo </a:t>
            </a:r>
            <a:r>
              <a:rPr lang="en-US" dirty="0" err="1" smtClean="0"/>
              <a:t>Radossi</a:t>
            </a:r>
            <a:endParaRPr lang="en-US" dirty="0"/>
          </a:p>
          <a:p>
            <a:pPr marL="514350" indent="-514350">
              <a:buFont typeface="+mj-lt"/>
              <a:buAutoNum type="arabicPeriod"/>
            </a:pPr>
            <a:r>
              <a:rPr lang="en-US" dirty="0" smtClean="0"/>
              <a:t>CA	Paula James</a:t>
            </a:r>
          </a:p>
          <a:p>
            <a:pPr marL="514350" indent="-514350">
              <a:buFont typeface="+mj-lt"/>
              <a:buAutoNum type="arabicPeriod"/>
            </a:pPr>
            <a:r>
              <a:rPr lang="en-US" dirty="0" smtClean="0"/>
              <a:t>CE	Jan </a:t>
            </a:r>
            <a:r>
              <a:rPr lang="en-US" dirty="0" err="1" smtClean="0"/>
              <a:t>Blatny</a:t>
            </a:r>
            <a:endParaRPr lang="en-US" dirty="0" smtClean="0"/>
          </a:p>
          <a:p>
            <a:pPr marL="514350" indent="-514350">
              <a:buFont typeface="+mj-lt"/>
              <a:buAutoNum type="arabicPeriod"/>
            </a:pPr>
            <a:r>
              <a:rPr lang="en-US" dirty="0" smtClean="0"/>
              <a:t>CA	Jerry </a:t>
            </a:r>
            <a:r>
              <a:rPr lang="en-US" dirty="0" err="1" smtClean="0"/>
              <a:t>Teitel</a:t>
            </a:r>
            <a:endParaRPr lang="en-US" dirty="0"/>
          </a:p>
          <a:p>
            <a:pPr marL="514350" indent="-514350">
              <a:buFont typeface="+mj-lt"/>
              <a:buAutoNum type="arabicPeriod"/>
            </a:pPr>
            <a:r>
              <a:rPr lang="en-US" dirty="0" smtClean="0"/>
              <a:t>VZ	</a:t>
            </a:r>
            <a:r>
              <a:rPr lang="en-US" dirty="0" err="1" smtClean="0"/>
              <a:t>Arlette</a:t>
            </a:r>
            <a:r>
              <a:rPr lang="en-US" dirty="0" smtClean="0"/>
              <a:t> </a:t>
            </a:r>
            <a:r>
              <a:rPr lang="en-US" dirty="0"/>
              <a:t>Ruiz-</a:t>
            </a:r>
            <a:r>
              <a:rPr lang="en-US" dirty="0" err="1" smtClean="0"/>
              <a:t>Sàez</a:t>
            </a:r>
            <a:endParaRPr lang="en-US" dirty="0" smtClean="0"/>
          </a:p>
          <a:p>
            <a:pPr marL="514350" indent="-514350">
              <a:buFont typeface="+mj-lt"/>
              <a:buAutoNum type="arabicPeriod"/>
            </a:pPr>
            <a:r>
              <a:rPr lang="en-US" dirty="0" smtClean="0"/>
              <a:t>NL	Kathleen Fischer</a:t>
            </a:r>
          </a:p>
          <a:p>
            <a:pPr marL="514350" indent="-514350">
              <a:buFont typeface="+mj-lt"/>
              <a:buAutoNum type="arabicPeriod"/>
            </a:pPr>
            <a:r>
              <a:rPr lang="en-US" dirty="0" smtClean="0">
                <a:solidFill>
                  <a:srgbClr val="FF0000"/>
                </a:solidFill>
              </a:rPr>
              <a:t>US	Amy Dunn</a:t>
            </a:r>
          </a:p>
          <a:p>
            <a:pPr marL="514350" indent="-514350">
              <a:buFont typeface="+mj-lt"/>
              <a:buAutoNum type="arabicPeriod"/>
            </a:pPr>
            <a:r>
              <a:rPr lang="en-US" dirty="0" smtClean="0"/>
              <a:t>CA	Victor </a:t>
            </a:r>
            <a:r>
              <a:rPr lang="en-US" dirty="0" err="1" smtClean="0"/>
              <a:t>Blanchette</a:t>
            </a:r>
            <a:endParaRPr lang="en-US" dirty="0" smtClean="0"/>
          </a:p>
          <a:p>
            <a:pPr marL="514350" indent="-514350">
              <a:buFont typeface="+mj-lt"/>
              <a:buAutoNum type="arabicPeriod"/>
            </a:pPr>
            <a:r>
              <a:rPr lang="en-US" dirty="0" smtClean="0"/>
              <a:t>D	Rainer </a:t>
            </a:r>
            <a:r>
              <a:rPr lang="en-US" dirty="0" err="1"/>
              <a:t>Kobelt</a:t>
            </a:r>
            <a:r>
              <a:rPr lang="en-US" dirty="0"/>
              <a:t> </a:t>
            </a:r>
          </a:p>
        </p:txBody>
      </p:sp>
      <p:sp>
        <p:nvSpPr>
          <p:cNvPr id="4" name="Content Placeholder 3"/>
          <p:cNvSpPr>
            <a:spLocks noGrp="1"/>
          </p:cNvSpPr>
          <p:nvPr>
            <p:ph sz="half" idx="2"/>
          </p:nvPr>
        </p:nvSpPr>
        <p:spPr>
          <a:xfrm>
            <a:off x="4648200" y="1600201"/>
            <a:ext cx="4038600" cy="3290410"/>
          </a:xfrm>
        </p:spPr>
        <p:txBody>
          <a:bodyPr>
            <a:normAutofit fontScale="62500" lnSpcReduction="20000"/>
          </a:bodyPr>
          <a:lstStyle/>
          <a:p>
            <a:pPr marL="0" indent="0">
              <a:buNone/>
            </a:pPr>
            <a:r>
              <a:rPr lang="en-US" sz="3800" b="1" dirty="0" smtClean="0"/>
              <a:t>In process</a:t>
            </a:r>
          </a:p>
          <a:p>
            <a:pPr marL="0" indent="0">
              <a:buNone/>
            </a:pPr>
            <a:endParaRPr lang="en-US" dirty="0" smtClean="0"/>
          </a:p>
          <a:p>
            <a:pPr marL="514350" indent="-514350">
              <a:buFont typeface="+mj-lt"/>
              <a:buAutoNum type="arabicPeriod"/>
            </a:pPr>
            <a:r>
              <a:rPr lang="en-US" dirty="0" smtClean="0"/>
              <a:t>CA	Alan </a:t>
            </a:r>
            <a:r>
              <a:rPr lang="en-US" dirty="0" err="1" smtClean="0"/>
              <a:t>Tinmouth</a:t>
            </a:r>
            <a:endParaRPr lang="en-US" dirty="0" smtClean="0"/>
          </a:p>
          <a:p>
            <a:pPr marL="514350" indent="-514350">
              <a:buFont typeface="+mj-lt"/>
              <a:buAutoNum type="arabicPeriod"/>
            </a:pPr>
            <a:r>
              <a:rPr lang="en-US" dirty="0" smtClean="0"/>
              <a:t>CA	</a:t>
            </a:r>
            <a:r>
              <a:rPr lang="en-US" dirty="0" err="1" smtClean="0"/>
              <a:t>MacGregor</a:t>
            </a:r>
            <a:r>
              <a:rPr lang="en-US" dirty="0" smtClean="0"/>
              <a:t> Steele</a:t>
            </a:r>
          </a:p>
          <a:p>
            <a:pPr marL="514350" indent="-514350">
              <a:buFont typeface="+mj-lt"/>
              <a:buAutoNum type="arabicPeriod"/>
            </a:pPr>
            <a:r>
              <a:rPr lang="en-US" dirty="0" smtClean="0"/>
              <a:t>UK</a:t>
            </a:r>
            <a:r>
              <a:rPr lang="en-US" dirty="0"/>
              <a:t>	</a:t>
            </a:r>
            <a:r>
              <a:rPr lang="en-US" dirty="0" err="1" smtClean="0"/>
              <a:t>Savita</a:t>
            </a:r>
            <a:r>
              <a:rPr lang="en-US" dirty="0" smtClean="0"/>
              <a:t> </a:t>
            </a:r>
            <a:r>
              <a:rPr lang="en-US" dirty="0" err="1" smtClean="0"/>
              <a:t>Rangarajan</a:t>
            </a:r>
            <a:endParaRPr lang="en-US" dirty="0" smtClean="0"/>
          </a:p>
          <a:p>
            <a:pPr marL="514350" indent="-514350">
              <a:buFont typeface="+mj-lt"/>
              <a:buAutoNum type="arabicPeriod"/>
            </a:pPr>
            <a:r>
              <a:rPr lang="en-US" dirty="0" smtClean="0"/>
              <a:t>SA	Johnny </a:t>
            </a:r>
            <a:r>
              <a:rPr lang="en-US" dirty="0" err="1" smtClean="0"/>
              <a:t>Mahlangu</a:t>
            </a:r>
            <a:endParaRPr lang="en-US" dirty="0" smtClean="0"/>
          </a:p>
          <a:p>
            <a:pPr marL="514350" indent="-514350">
              <a:buFont typeface="+mj-lt"/>
              <a:buAutoNum type="arabicPeriod"/>
            </a:pPr>
            <a:r>
              <a:rPr lang="en-US" dirty="0" smtClean="0"/>
              <a:t>IT	Alberto </a:t>
            </a:r>
            <a:r>
              <a:rPr lang="en-US" dirty="0" err="1" smtClean="0"/>
              <a:t>Tosetto</a:t>
            </a:r>
            <a:endParaRPr lang="en-US" dirty="0"/>
          </a:p>
          <a:p>
            <a:pPr marL="514350" indent="-514350">
              <a:buFont typeface="+mj-lt"/>
              <a:buAutoNum type="arabicPeriod"/>
            </a:pPr>
            <a:r>
              <a:rPr lang="en-US" dirty="0" smtClean="0"/>
              <a:t>D	</a:t>
            </a:r>
            <a:r>
              <a:rPr lang="en-US" dirty="0" err="1" smtClean="0"/>
              <a:t>Cristoph</a:t>
            </a:r>
            <a:r>
              <a:rPr lang="en-US" dirty="0" smtClean="0"/>
              <a:t> </a:t>
            </a:r>
            <a:r>
              <a:rPr lang="en-US" dirty="0" err="1" smtClean="0"/>
              <a:t>Bidlingmaier</a:t>
            </a:r>
            <a:endParaRPr lang="en-US" dirty="0" smtClean="0"/>
          </a:p>
          <a:p>
            <a:pPr marL="514350" indent="-514350">
              <a:buFont typeface="+mj-lt"/>
              <a:buAutoNum type="arabicPeriod"/>
            </a:pPr>
            <a:r>
              <a:rPr lang="en-US" dirty="0" smtClean="0"/>
              <a:t>IT	Giancarlo </a:t>
            </a:r>
            <a:r>
              <a:rPr lang="en-US" dirty="0" err="1" smtClean="0"/>
              <a:t>Castaman</a:t>
            </a:r>
            <a:endParaRPr lang="en-US" dirty="0" smtClean="0"/>
          </a:p>
          <a:p>
            <a:pPr marL="514350" indent="-514350">
              <a:buFont typeface="+mj-lt"/>
              <a:buAutoNum type="arabicPeriod"/>
            </a:pPr>
            <a:r>
              <a:rPr lang="en-US" dirty="0" smtClean="0"/>
              <a:t>SL	Barbara </a:t>
            </a:r>
            <a:r>
              <a:rPr lang="en-US" dirty="0" err="1"/>
              <a:t>Faganel</a:t>
            </a:r>
            <a:r>
              <a:rPr lang="en-US" dirty="0"/>
              <a:t> </a:t>
            </a:r>
            <a:r>
              <a:rPr lang="en-US" dirty="0" err="1" smtClean="0"/>
              <a:t>Kotnik</a:t>
            </a:r>
            <a:endParaRPr lang="en-US" dirty="0" smtClean="0"/>
          </a:p>
          <a:p>
            <a:pPr marL="514350" indent="-514350">
              <a:buFont typeface="+mj-lt"/>
              <a:buAutoNum type="arabicPeriod"/>
            </a:pPr>
            <a:r>
              <a:rPr lang="en-US" dirty="0" smtClean="0">
                <a:solidFill>
                  <a:srgbClr val="FF0000"/>
                </a:solidFill>
              </a:rPr>
              <a:t>US	Craig </a:t>
            </a:r>
            <a:r>
              <a:rPr lang="en-US" dirty="0">
                <a:solidFill>
                  <a:srgbClr val="FF0000"/>
                </a:solidFill>
              </a:rPr>
              <a:t>Kessler </a:t>
            </a:r>
          </a:p>
        </p:txBody>
      </p:sp>
      <p:sp>
        <p:nvSpPr>
          <p:cNvPr id="5" name="TextBox 4"/>
          <p:cNvSpPr txBox="1"/>
          <p:nvPr/>
        </p:nvSpPr>
        <p:spPr>
          <a:xfrm>
            <a:off x="4648200" y="5485049"/>
            <a:ext cx="3161526" cy="830997"/>
          </a:xfrm>
          <a:prstGeom prst="rect">
            <a:avLst/>
          </a:prstGeom>
          <a:noFill/>
        </p:spPr>
        <p:txBody>
          <a:bodyPr wrap="square" rtlCol="0">
            <a:spAutoFit/>
          </a:bodyPr>
          <a:lstStyle/>
          <a:p>
            <a:r>
              <a:rPr lang="en-US" sz="2400" i="1" dirty="0" smtClean="0"/>
              <a:t>47 more attended the introductory webinar</a:t>
            </a:r>
            <a:endParaRPr lang="en-US" sz="2400" i="1" dirty="0"/>
          </a:p>
        </p:txBody>
      </p:sp>
    </p:spTree>
    <p:extLst>
      <p:ext uri="{BB962C8B-B14F-4D97-AF65-F5344CB8AC3E}">
        <p14:creationId xmlns:p14="http://schemas.microsoft.com/office/powerpoint/2010/main" val="36987294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55046"/>
          <a:stretch/>
        </p:blipFill>
        <p:spPr>
          <a:xfrm>
            <a:off x="0" y="5588164"/>
            <a:ext cx="9144000" cy="846997"/>
          </a:xfrm>
          <a:prstGeom prst="rect">
            <a:avLst/>
          </a:prstGeom>
        </p:spPr>
      </p:pic>
      <p:sp>
        <p:nvSpPr>
          <p:cNvPr id="4" name="TextBox 3"/>
          <p:cNvSpPr txBox="1"/>
          <p:nvPr/>
        </p:nvSpPr>
        <p:spPr>
          <a:xfrm>
            <a:off x="996463" y="1806221"/>
            <a:ext cx="7470204" cy="3539431"/>
          </a:xfrm>
          <a:prstGeom prst="rect">
            <a:avLst/>
          </a:prstGeom>
          <a:noFill/>
        </p:spPr>
        <p:txBody>
          <a:bodyPr wrap="square" rtlCol="0">
            <a:spAutoFit/>
          </a:bodyPr>
          <a:lstStyle/>
          <a:p>
            <a:r>
              <a:rPr lang="en-US" sz="2800" b="1" dirty="0" smtClean="0"/>
              <a:t>Disclaimer:</a:t>
            </a:r>
            <a:r>
              <a:rPr lang="en-US" sz="2800" dirty="0" smtClean="0"/>
              <a:t> This is a research service under development, not yet validated for clinical practice use. Any use of the results of the population pharmacokinetic estimation in the care of individual patients is not recommended and cannot be considered part of the service in this phase. The local investigator is solely responsible for any such use.</a:t>
            </a:r>
            <a:endParaRPr lang="en-US" sz="2800" dirty="0"/>
          </a:p>
        </p:txBody>
      </p:sp>
      <p:sp>
        <p:nvSpPr>
          <p:cNvPr id="5" name="Oval 4"/>
          <p:cNvSpPr/>
          <p:nvPr/>
        </p:nvSpPr>
        <p:spPr>
          <a:xfrm>
            <a:off x="5842000" y="5430483"/>
            <a:ext cx="3302000" cy="108950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smtClean="0"/>
              <a:t>Medical Device Exemption?</a:t>
            </a:r>
            <a:endParaRPr lang="en-US" dirty="0"/>
          </a:p>
        </p:txBody>
      </p:sp>
    </p:spTree>
    <p:extLst>
      <p:ext uri="{BB962C8B-B14F-4D97-AF65-F5344CB8AC3E}">
        <p14:creationId xmlns:p14="http://schemas.microsoft.com/office/powerpoint/2010/main" val="297203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 your company name. All rights reserved.</a:t>
            </a:r>
            <a:endParaRPr lang="en-US"/>
          </a:p>
        </p:txBody>
      </p:sp>
      <p:sp>
        <p:nvSpPr>
          <p:cNvPr id="6" name="Footer Placeholder 5"/>
          <p:cNvSpPr>
            <a:spLocks noGrp="1"/>
          </p:cNvSpPr>
          <p:nvPr>
            <p:ph type="ftr" sz="quarter" idx="11"/>
          </p:nvPr>
        </p:nvSpPr>
        <p:spPr/>
        <p:txBody>
          <a:bodyPr/>
          <a:lstStyle/>
          <a:p>
            <a:r>
              <a:rPr lang="en-US" smtClean="0"/>
              <a:t>Title of your presentation</a:t>
            </a:r>
            <a:endParaRPr lang="en-US"/>
          </a:p>
        </p:txBody>
      </p:sp>
      <p:sp>
        <p:nvSpPr>
          <p:cNvPr id="22" name="Text Placeholder 21"/>
          <p:cNvSpPr>
            <a:spLocks noGrp="1"/>
          </p:cNvSpPr>
          <p:nvPr>
            <p:ph type="body" sz="quarter" idx="4294967295"/>
          </p:nvPr>
        </p:nvSpPr>
        <p:spPr>
          <a:xfrm>
            <a:off x="6858001" y="304800"/>
            <a:ext cx="1655064" cy="533400"/>
          </a:xfrm>
        </p:spPr>
        <p:txBody>
          <a:bodyPr>
            <a:normAutofit fontScale="55000" lnSpcReduction="20000"/>
          </a:bodyPr>
          <a:lstStyle/>
          <a:p>
            <a:r>
              <a:rPr lang="en-US" dirty="0" smtClean="0"/>
              <a:t>Natural history</a:t>
            </a:r>
            <a:endParaRPr lang="en-US" dirty="0"/>
          </a:p>
        </p:txBody>
      </p:sp>
      <p:pic>
        <p:nvPicPr>
          <p:cNvPr id="3" name="Picture 2" descr="hemophelia_b_17_4_20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937"/>
            <a:ext cx="4550752" cy="3413064"/>
          </a:xfrm>
          <a:prstGeom prst="rect">
            <a:avLst/>
          </a:prstGeom>
        </p:spPr>
      </p:pic>
      <p:pic>
        <p:nvPicPr>
          <p:cNvPr id="4" name="Picture 3" descr="rx of joi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0" y="1066800"/>
            <a:ext cx="4965700" cy="3467100"/>
          </a:xfrm>
          <a:prstGeom prst="rect">
            <a:avLst/>
          </a:prstGeom>
        </p:spPr>
      </p:pic>
      <p:pic>
        <p:nvPicPr>
          <p:cNvPr id="7" name="Picture 6" descr="Hemophilia_knee_MRI_10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4400" y="-30671"/>
            <a:ext cx="4416987" cy="4145471"/>
          </a:xfrm>
          <a:prstGeom prst="rect">
            <a:avLst/>
          </a:prstGeom>
        </p:spPr>
      </p:pic>
      <p:pic>
        <p:nvPicPr>
          <p:cNvPr id="9" name="Picture 8" descr="Hemophilic Arthropathy_1.png"/>
          <p:cNvPicPr>
            <a:picLocks noChangeAspect="1"/>
          </p:cNvPicPr>
          <p:nvPr/>
        </p:nvPicPr>
        <p:blipFill rotWithShape="1">
          <a:blip r:embed="rId7">
            <a:extLst>
              <a:ext uri="{28A0092B-C50C-407E-A947-70E740481C1C}">
                <a14:useLocalDpi xmlns:a14="http://schemas.microsoft.com/office/drawing/2010/main" val="0"/>
              </a:ext>
            </a:extLst>
          </a:blip>
          <a:srcRect b="35902"/>
          <a:stretch/>
        </p:blipFill>
        <p:spPr>
          <a:xfrm>
            <a:off x="152400" y="4709720"/>
            <a:ext cx="8991600" cy="2148279"/>
          </a:xfrm>
          <a:prstGeom prst="rect">
            <a:avLst/>
          </a:prstGeom>
        </p:spPr>
      </p:pic>
      <p:sp>
        <p:nvSpPr>
          <p:cNvPr id="8" name="Title 7"/>
          <p:cNvSpPr>
            <a:spLocks noGrp="1"/>
          </p:cNvSpPr>
          <p:nvPr>
            <p:ph type="title"/>
          </p:nvPr>
        </p:nvSpPr>
        <p:spPr>
          <a:xfrm>
            <a:off x="533400" y="3581400"/>
            <a:ext cx="8077200" cy="938212"/>
          </a:xfrm>
        </p:spPr>
        <p:txBody>
          <a:bodyPr/>
          <a:lstStyle/>
          <a:p>
            <a:r>
              <a:rPr lang="en-US" sz="4400" dirty="0" smtClean="0"/>
              <a:t>A picture is worth 1000 words</a:t>
            </a:r>
            <a:endParaRPr lang="en-US" sz="4400" dirty="0"/>
          </a:p>
        </p:txBody>
      </p:sp>
    </p:spTree>
    <p:extLst>
      <p:ext uri="{BB962C8B-B14F-4D97-AF65-F5344CB8AC3E}">
        <p14:creationId xmlns:p14="http://schemas.microsoft.com/office/powerpoint/2010/main" val="3078923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Status of the project</a:t>
            </a:r>
            <a:endParaRPr lang="en-US" dirty="0"/>
          </a:p>
        </p:txBody>
      </p:sp>
      <p:sp>
        <p:nvSpPr>
          <p:cNvPr id="3" name="Subtitle 2"/>
          <p:cNvSpPr>
            <a:spLocks noGrp="1"/>
          </p:cNvSpPr>
          <p:nvPr>
            <p:ph type="subTitle" idx="1"/>
          </p:nvPr>
        </p:nvSpPr>
        <p:spPr/>
        <p:txBody>
          <a:bodyPr/>
          <a:lstStyle/>
          <a:p>
            <a:r>
              <a:rPr lang="en-US" dirty="0" smtClean="0"/>
              <a:t>Infrastructure</a:t>
            </a:r>
            <a:endParaRPr lang="en-US" dirty="0"/>
          </a:p>
        </p:txBody>
      </p:sp>
    </p:spTree>
    <p:extLst>
      <p:ext uri="{BB962C8B-B14F-4D97-AF65-F5344CB8AC3E}">
        <p14:creationId xmlns:p14="http://schemas.microsoft.com/office/powerpoint/2010/main" val="4280071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a:t>
            </a:r>
            <a:endParaRPr lang="en-US" dirty="0"/>
          </a:p>
        </p:txBody>
      </p:sp>
      <p:pic>
        <p:nvPicPr>
          <p:cNvPr id="3" name="Picture 2" descr="sk0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99" y="1456102"/>
            <a:ext cx="5392616" cy="5392616"/>
          </a:xfrm>
          <a:prstGeom prst="rect">
            <a:avLst/>
          </a:prstGeom>
        </p:spPr>
      </p:pic>
      <p:sp>
        <p:nvSpPr>
          <p:cNvPr id="4" name="TextBox 3"/>
          <p:cNvSpPr txBox="1"/>
          <p:nvPr/>
        </p:nvSpPr>
        <p:spPr>
          <a:xfrm>
            <a:off x="5835084" y="1740839"/>
            <a:ext cx="2933962" cy="3970318"/>
          </a:xfrm>
          <a:prstGeom prst="rect">
            <a:avLst/>
          </a:prstGeom>
          <a:noFill/>
        </p:spPr>
        <p:txBody>
          <a:bodyPr wrap="square" rtlCol="0">
            <a:spAutoFit/>
          </a:bodyPr>
          <a:lstStyle/>
          <a:p>
            <a:pPr marL="285750" indent="-285750">
              <a:buFont typeface="Wingdings" charset="2"/>
              <a:buChar char="§"/>
            </a:pPr>
            <a:r>
              <a:rPr lang="en-US" dirty="0" smtClean="0"/>
              <a:t>2 geographically separated server rooms</a:t>
            </a:r>
          </a:p>
          <a:p>
            <a:pPr marL="285750" indent="-285750">
              <a:buFont typeface="Wingdings" charset="2"/>
              <a:buChar char="§"/>
            </a:pPr>
            <a:r>
              <a:rPr lang="en-US" dirty="0" smtClean="0"/>
              <a:t>Fully redundant hardware</a:t>
            </a:r>
          </a:p>
          <a:p>
            <a:r>
              <a:rPr lang="en-US" dirty="0" smtClean="0"/>
              <a:t>	(Master – Slave cluster)</a:t>
            </a:r>
          </a:p>
          <a:p>
            <a:pPr marL="285750" indent="-285750">
              <a:buFont typeface="Wingdings" charset="2"/>
              <a:buChar char="§"/>
            </a:pPr>
            <a:r>
              <a:rPr lang="en-US" dirty="0" smtClean="0"/>
              <a:t>Resilience software</a:t>
            </a:r>
          </a:p>
          <a:p>
            <a:pPr marL="285750" indent="-285750">
              <a:buFont typeface="Wingdings" charset="2"/>
              <a:buChar char="§"/>
            </a:pPr>
            <a:r>
              <a:rPr lang="en-US" dirty="0" smtClean="0"/>
              <a:t>Raid 5 Disk array</a:t>
            </a:r>
          </a:p>
          <a:p>
            <a:pPr marL="285750" indent="-285750">
              <a:buFont typeface="Wingdings" charset="2"/>
              <a:buChar char="§"/>
            </a:pPr>
            <a:endParaRPr lang="en-US" dirty="0"/>
          </a:p>
          <a:p>
            <a:pPr marL="285750" indent="-285750">
              <a:buFont typeface="Wingdings" charset="2"/>
              <a:buChar char="§"/>
            </a:pPr>
            <a:r>
              <a:rPr lang="en-US" dirty="0" smtClean="0"/>
              <a:t>Controlled access server rooms</a:t>
            </a:r>
          </a:p>
          <a:p>
            <a:pPr marL="285750" indent="-285750">
              <a:buFont typeface="Wingdings" charset="2"/>
              <a:buChar char="§"/>
            </a:pPr>
            <a:r>
              <a:rPr lang="en-US" dirty="0" smtClean="0"/>
              <a:t>Swipe cards, access logging</a:t>
            </a:r>
          </a:p>
          <a:p>
            <a:pPr marL="285750" indent="-285750">
              <a:buFont typeface="Wingdings" charset="2"/>
              <a:buChar char="§"/>
            </a:pPr>
            <a:r>
              <a:rPr lang="en-US" dirty="0" smtClean="0"/>
              <a:t>24/7 recording cameras</a:t>
            </a:r>
          </a:p>
          <a:p>
            <a:pPr marL="285750" indent="-285750">
              <a:buFont typeface="Wingdings" charset="2"/>
              <a:buChar char="§"/>
            </a:pPr>
            <a:endParaRPr lang="en-US" dirty="0"/>
          </a:p>
          <a:p>
            <a:pPr marL="285750" indent="-285750">
              <a:buFont typeface="Wingdings" charset="2"/>
              <a:buChar char="§"/>
            </a:pPr>
            <a:endParaRPr lang="en-US" dirty="0"/>
          </a:p>
        </p:txBody>
      </p:sp>
    </p:spTree>
    <p:extLst>
      <p:ext uri="{BB962C8B-B14F-4D97-AF65-F5344CB8AC3E}">
        <p14:creationId xmlns:p14="http://schemas.microsoft.com/office/powerpoint/2010/main" val="913510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Status of the project</a:t>
            </a:r>
            <a:endParaRPr lang="en-US" dirty="0"/>
          </a:p>
        </p:txBody>
      </p:sp>
      <p:sp>
        <p:nvSpPr>
          <p:cNvPr id="3" name="Subtitle 2"/>
          <p:cNvSpPr>
            <a:spLocks noGrp="1"/>
          </p:cNvSpPr>
          <p:nvPr>
            <p:ph type="subTitle" idx="1"/>
          </p:nvPr>
        </p:nvSpPr>
        <p:spPr/>
        <p:txBody>
          <a:bodyPr/>
          <a:lstStyle/>
          <a:p>
            <a:r>
              <a:rPr lang="en-US" dirty="0" smtClean="0"/>
              <a:t>Software</a:t>
            </a:r>
            <a:endParaRPr lang="en-US" dirty="0"/>
          </a:p>
        </p:txBody>
      </p:sp>
    </p:spTree>
    <p:extLst>
      <p:ext uri="{BB962C8B-B14F-4D97-AF65-F5344CB8AC3E}">
        <p14:creationId xmlns:p14="http://schemas.microsoft.com/office/powerpoint/2010/main" val="20765138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4" name="TextBox 3"/>
          <p:cNvSpPr txBox="1"/>
          <p:nvPr/>
        </p:nvSpPr>
        <p:spPr>
          <a:xfrm>
            <a:off x="5835084" y="1740839"/>
            <a:ext cx="2933962" cy="4524316"/>
          </a:xfrm>
          <a:prstGeom prst="rect">
            <a:avLst/>
          </a:prstGeom>
          <a:noFill/>
        </p:spPr>
        <p:txBody>
          <a:bodyPr wrap="square" rtlCol="0">
            <a:spAutoFit/>
          </a:bodyPr>
          <a:lstStyle/>
          <a:p>
            <a:pPr marL="285750" indent="-285750">
              <a:buFont typeface="Wingdings" charset="2"/>
              <a:buChar char="§"/>
            </a:pPr>
            <a:r>
              <a:rPr lang="en-US" dirty="0"/>
              <a:t>Data </a:t>
            </a:r>
            <a:r>
              <a:rPr lang="en-US" dirty="0" err="1"/>
              <a:t>Encription</a:t>
            </a:r>
            <a:endParaRPr lang="en-US" dirty="0"/>
          </a:p>
          <a:p>
            <a:pPr marL="742950" lvl="1" indent="-285750">
              <a:buFont typeface="Wingdings" charset="2"/>
              <a:buChar char="§"/>
            </a:pPr>
            <a:r>
              <a:rPr lang="en-US" dirty="0"/>
              <a:t>SQL enterprise with static </a:t>
            </a:r>
            <a:r>
              <a:rPr lang="en-US" dirty="0" err="1"/>
              <a:t>encription</a:t>
            </a:r>
            <a:endParaRPr lang="en-US" dirty="0"/>
          </a:p>
          <a:p>
            <a:pPr marL="742950" lvl="1" indent="-285750">
              <a:buFont typeface="Wingdings" charset="2"/>
              <a:buChar char="§"/>
            </a:pPr>
            <a:r>
              <a:rPr lang="en-US" dirty="0"/>
              <a:t>https:\\ protocol</a:t>
            </a:r>
          </a:p>
          <a:p>
            <a:pPr marL="285750" indent="-285750">
              <a:buFont typeface="Wingdings" charset="2"/>
              <a:buChar char="§"/>
            </a:pPr>
            <a:endParaRPr lang="en-US" dirty="0" smtClean="0"/>
          </a:p>
          <a:p>
            <a:pPr marL="285750" indent="-285750">
              <a:buFont typeface="Wingdings" charset="2"/>
              <a:buChar char="§"/>
            </a:pPr>
            <a:r>
              <a:rPr lang="en-US" dirty="0" err="1" smtClean="0"/>
              <a:t>iIS</a:t>
            </a:r>
            <a:r>
              <a:rPr lang="en-US" dirty="0" smtClean="0"/>
              <a:t> and </a:t>
            </a:r>
            <a:r>
              <a:rPr lang="en-US" dirty="0" err="1" smtClean="0"/>
              <a:t>dot.net</a:t>
            </a:r>
            <a:r>
              <a:rPr lang="en-US" dirty="0" smtClean="0"/>
              <a:t> platform</a:t>
            </a:r>
          </a:p>
          <a:p>
            <a:pPr marL="285750" indent="-285750">
              <a:buFont typeface="Wingdings" charset="2"/>
              <a:buChar char="§"/>
            </a:pPr>
            <a:endParaRPr lang="en-US" dirty="0"/>
          </a:p>
          <a:p>
            <a:pPr marL="285750" indent="-285750">
              <a:buFont typeface="Wingdings" charset="2"/>
              <a:buChar char="§"/>
            </a:pPr>
            <a:r>
              <a:rPr lang="en-US" dirty="0" smtClean="0"/>
              <a:t>NONMEM (</a:t>
            </a:r>
            <a:r>
              <a:rPr lang="en-US" dirty="0" err="1" smtClean="0"/>
              <a:t>Ver</a:t>
            </a:r>
            <a:r>
              <a:rPr lang="en-US" dirty="0" smtClean="0"/>
              <a:t> 7.3)</a:t>
            </a:r>
          </a:p>
          <a:p>
            <a:pPr marL="285750" indent="-285750">
              <a:buFont typeface="Wingdings" charset="2"/>
              <a:buChar char="§"/>
            </a:pPr>
            <a:endParaRPr lang="en-US" dirty="0"/>
          </a:p>
          <a:p>
            <a:pPr marL="285750" indent="-285750">
              <a:buFont typeface="Wingdings" charset="2"/>
              <a:buChar char="§"/>
            </a:pPr>
            <a:r>
              <a:rPr lang="en-US" dirty="0" err="1" smtClean="0"/>
              <a:t>PDx</a:t>
            </a:r>
            <a:r>
              <a:rPr lang="en-US" dirty="0" smtClean="0"/>
              <a:t>-POP (</a:t>
            </a:r>
            <a:r>
              <a:rPr lang="en-US" dirty="0" err="1" smtClean="0"/>
              <a:t>Ver</a:t>
            </a:r>
            <a:r>
              <a:rPr lang="en-US" dirty="0" smtClean="0"/>
              <a:t> 5)</a:t>
            </a:r>
          </a:p>
          <a:p>
            <a:pPr marL="285750" indent="-285750">
              <a:buFont typeface="Wingdings" charset="2"/>
              <a:buChar char="§"/>
            </a:pPr>
            <a:endParaRPr lang="en-US" dirty="0"/>
          </a:p>
          <a:p>
            <a:pPr marL="285750" indent="-285750">
              <a:buFont typeface="Wingdings" charset="2"/>
              <a:buChar char="§"/>
            </a:pPr>
            <a:r>
              <a:rPr lang="en-US" dirty="0" smtClean="0"/>
              <a:t>Tested on multiple browser</a:t>
            </a:r>
          </a:p>
          <a:p>
            <a:pPr marL="285750" indent="-285750">
              <a:buFont typeface="Wingdings" charset="2"/>
              <a:buChar char="§"/>
            </a:pPr>
            <a:endParaRPr lang="en-US" dirty="0"/>
          </a:p>
          <a:p>
            <a:pPr marL="285750" indent="-285750">
              <a:buFont typeface="Wingdings" charset="2"/>
              <a:buChar char="§"/>
            </a:pPr>
            <a:endParaRPr lang="en-US" dirty="0"/>
          </a:p>
          <a:p>
            <a:pPr marL="285750" indent="-285750">
              <a:buFont typeface="Wingdings" charset="2"/>
              <a:buChar char="§"/>
            </a:pPr>
            <a:endParaRPr lang="en-US" dirty="0"/>
          </a:p>
        </p:txBody>
      </p:sp>
      <p:pic>
        <p:nvPicPr>
          <p:cNvPr id="5" name="Picture 4"/>
          <p:cNvPicPr>
            <a:picLocks noChangeAspect="1"/>
          </p:cNvPicPr>
          <p:nvPr/>
        </p:nvPicPr>
        <p:blipFill>
          <a:blip r:embed="rId2"/>
          <a:stretch>
            <a:fillRect/>
          </a:stretch>
        </p:blipFill>
        <p:spPr>
          <a:xfrm>
            <a:off x="218953" y="1740839"/>
            <a:ext cx="4587053" cy="2049892"/>
          </a:xfrm>
          <a:prstGeom prst="rect">
            <a:avLst/>
          </a:prstGeom>
        </p:spPr>
      </p:pic>
      <p:pic>
        <p:nvPicPr>
          <p:cNvPr id="7" name="Picture 6"/>
          <p:cNvPicPr>
            <a:picLocks noChangeAspect="1"/>
          </p:cNvPicPr>
          <p:nvPr/>
        </p:nvPicPr>
        <p:blipFill>
          <a:blip r:embed="rId3"/>
          <a:stretch>
            <a:fillRect/>
          </a:stretch>
        </p:blipFill>
        <p:spPr>
          <a:xfrm>
            <a:off x="218953" y="4706535"/>
            <a:ext cx="4587053" cy="1339349"/>
          </a:xfrm>
          <a:prstGeom prst="rect">
            <a:avLst/>
          </a:prstGeom>
        </p:spPr>
      </p:pic>
    </p:spTree>
    <p:extLst>
      <p:ext uri="{BB962C8B-B14F-4D97-AF65-F5344CB8AC3E}">
        <p14:creationId xmlns:p14="http://schemas.microsoft.com/office/powerpoint/2010/main" val="3136857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logic</a:t>
            </a:r>
            <a:endParaRPr lang="en-US" dirty="0"/>
          </a:p>
        </p:txBody>
      </p:sp>
      <p:pic>
        <p:nvPicPr>
          <p:cNvPr id="3" name="Picture 2"/>
          <p:cNvPicPr>
            <a:picLocks noChangeAspect="1"/>
          </p:cNvPicPr>
          <p:nvPr/>
        </p:nvPicPr>
        <p:blipFill>
          <a:blip r:embed="rId2"/>
          <a:stretch>
            <a:fillRect/>
          </a:stretch>
        </p:blipFill>
        <p:spPr>
          <a:xfrm>
            <a:off x="2059807" y="1437892"/>
            <a:ext cx="4493394" cy="5420108"/>
          </a:xfrm>
          <a:prstGeom prst="rect">
            <a:avLst/>
          </a:prstGeom>
        </p:spPr>
      </p:pic>
    </p:spTree>
    <p:extLst>
      <p:ext uri="{BB962C8B-B14F-4D97-AF65-F5344CB8AC3E}">
        <p14:creationId xmlns:p14="http://schemas.microsoft.com/office/powerpoint/2010/main" val="33704309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22400" y="0"/>
            <a:ext cx="6296526" cy="6858000"/>
          </a:xfrm>
          <a:prstGeom prst="rect">
            <a:avLst/>
          </a:prstGeom>
        </p:spPr>
      </p:pic>
    </p:spTree>
    <p:extLst>
      <p:ext uri="{BB962C8B-B14F-4D97-AF65-F5344CB8AC3E}">
        <p14:creationId xmlns:p14="http://schemas.microsoft.com/office/powerpoint/2010/main" val="86229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4400" y="0"/>
            <a:ext cx="7293275" cy="6858000"/>
          </a:xfrm>
          <a:prstGeom prst="rect">
            <a:avLst/>
          </a:prstGeom>
        </p:spPr>
      </p:pic>
    </p:spTree>
    <p:extLst>
      <p:ext uri="{BB962C8B-B14F-4D97-AF65-F5344CB8AC3E}">
        <p14:creationId xmlns:p14="http://schemas.microsoft.com/office/powerpoint/2010/main" val="1159768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049" y="522870"/>
            <a:ext cx="4690096" cy="6335130"/>
          </a:xfrm>
          <a:prstGeom prst="rect">
            <a:avLst/>
          </a:prstGeom>
        </p:spPr>
      </p:pic>
      <p:pic>
        <p:nvPicPr>
          <p:cNvPr id="3" name="Picture 2"/>
          <p:cNvPicPr>
            <a:picLocks noChangeAspect="1"/>
          </p:cNvPicPr>
          <p:nvPr/>
        </p:nvPicPr>
        <p:blipFill>
          <a:blip r:embed="rId3"/>
          <a:stretch>
            <a:fillRect/>
          </a:stretch>
        </p:blipFill>
        <p:spPr>
          <a:xfrm>
            <a:off x="4589069" y="1038015"/>
            <a:ext cx="4567717" cy="5830934"/>
          </a:xfrm>
          <a:prstGeom prst="rect">
            <a:avLst/>
          </a:prstGeom>
        </p:spPr>
      </p:pic>
      <p:sp>
        <p:nvSpPr>
          <p:cNvPr id="11" name="Oval 10"/>
          <p:cNvSpPr/>
          <p:nvPr/>
        </p:nvSpPr>
        <p:spPr>
          <a:xfrm>
            <a:off x="2594586" y="3667819"/>
            <a:ext cx="875810" cy="777358"/>
          </a:xfrm>
          <a:prstGeom prst="ellips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rgbClr val="FF0000"/>
                </a:solidFill>
              </a:rPr>
              <a:t>1</a:t>
            </a:r>
            <a:endParaRPr lang="en-US" sz="4400" dirty="0">
              <a:solidFill>
                <a:srgbClr val="FF0000"/>
              </a:solidFill>
            </a:endParaRPr>
          </a:p>
        </p:txBody>
      </p:sp>
      <p:sp>
        <p:nvSpPr>
          <p:cNvPr id="12" name="Oval 11"/>
          <p:cNvSpPr/>
          <p:nvPr/>
        </p:nvSpPr>
        <p:spPr>
          <a:xfrm>
            <a:off x="6797605" y="3667819"/>
            <a:ext cx="875810" cy="777358"/>
          </a:xfrm>
          <a:prstGeom prst="ellipse">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rgbClr val="FF0000"/>
                </a:solidFill>
              </a:rPr>
              <a:t>2</a:t>
            </a:r>
            <a:endParaRPr lang="en-US" sz="4400" dirty="0">
              <a:solidFill>
                <a:srgbClr val="FF0000"/>
              </a:solidFill>
            </a:endParaRPr>
          </a:p>
        </p:txBody>
      </p:sp>
      <p:sp>
        <p:nvSpPr>
          <p:cNvPr id="13" name="Down Arrow 12"/>
          <p:cNvSpPr/>
          <p:nvPr/>
        </p:nvSpPr>
        <p:spPr>
          <a:xfrm>
            <a:off x="2857327" y="4445177"/>
            <a:ext cx="372220" cy="427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a:off x="7049400" y="3207973"/>
            <a:ext cx="372220" cy="427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9160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Status of the project</a:t>
            </a:r>
            <a:endParaRPr lang="en-US" dirty="0"/>
          </a:p>
        </p:txBody>
      </p:sp>
      <p:sp>
        <p:nvSpPr>
          <p:cNvPr id="3" name="Subtitle 2"/>
          <p:cNvSpPr>
            <a:spLocks noGrp="1"/>
          </p:cNvSpPr>
          <p:nvPr>
            <p:ph type="subTitle" idx="1"/>
          </p:nvPr>
        </p:nvSpPr>
        <p:spPr/>
        <p:txBody>
          <a:bodyPr/>
          <a:lstStyle/>
          <a:p>
            <a:r>
              <a:rPr lang="en-US" dirty="0" smtClean="0"/>
              <a:t>Modeling</a:t>
            </a:r>
            <a:endParaRPr lang="en-US" dirty="0"/>
          </a:p>
        </p:txBody>
      </p:sp>
    </p:spTree>
    <p:extLst>
      <p:ext uri="{BB962C8B-B14F-4D97-AF65-F5344CB8AC3E}">
        <p14:creationId xmlns:p14="http://schemas.microsoft.com/office/powerpoint/2010/main" val="17990433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data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33071565"/>
              </p:ext>
            </p:extLst>
          </p:nvPr>
        </p:nvGraphicFramePr>
        <p:xfrm>
          <a:off x="296400" y="1644529"/>
          <a:ext cx="8391581" cy="4807631"/>
        </p:xfrm>
        <a:graphic>
          <a:graphicData uri="http://schemas.openxmlformats.org/drawingml/2006/table">
            <a:tbl>
              <a:tblPr/>
              <a:tblGrid>
                <a:gridCol w="1270950"/>
                <a:gridCol w="2013234"/>
                <a:gridCol w="2026745"/>
                <a:gridCol w="797187"/>
                <a:gridCol w="2283465"/>
              </a:tblGrid>
              <a:tr h="494274">
                <a:tc>
                  <a:txBody>
                    <a:bodyPr/>
                    <a:lstStyle/>
                    <a:p>
                      <a:pPr algn="l" fontAlgn="b"/>
                      <a:endParaRPr lang="en-US" sz="2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Subjects</a:t>
                      </a: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Replicates</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n</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dirty="0">
                          <a:solidFill>
                            <a:srgbClr val="000000"/>
                          </a:solidFill>
                          <a:effectLst/>
                          <a:latin typeface="Calibri"/>
                        </a:rPr>
                        <a:t>K</a:t>
                      </a:r>
                      <a:r>
                        <a:rPr lang="en-US" sz="2800" b="0" i="0" u="none" strike="noStrike" dirty="0" smtClean="0">
                          <a:solidFill>
                            <a:srgbClr val="000000"/>
                          </a:solidFill>
                          <a:effectLst/>
                          <a:latin typeface="Calibri"/>
                        </a:rPr>
                        <a:t>inetics</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r>
              <a:tr h="494274">
                <a:tc>
                  <a:txBody>
                    <a:bodyPr/>
                    <a:lstStyle/>
                    <a:p>
                      <a:pPr algn="l" fontAlgn="b"/>
                      <a:r>
                        <a:rPr lang="en-US" sz="2800" b="0" i="0" u="none" strike="noStrike" dirty="0">
                          <a:solidFill>
                            <a:srgbClr val="000000"/>
                          </a:solidFill>
                          <a:effectLst/>
                          <a:latin typeface="Calibri"/>
                        </a:rPr>
                        <a:t>Brand</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 </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 </a:t>
                      </a:r>
                    </a:p>
                  </a:txBody>
                  <a:tcPr marL="0" marR="0" marT="0" marB="0" anchor="b">
                    <a:lnL>
                      <a:noFill/>
                    </a:lnL>
                    <a:lnR>
                      <a:noFill/>
                    </a:lnR>
                    <a:lnT>
                      <a:noFill/>
                    </a:lnT>
                    <a:lnB>
                      <a:noFill/>
                    </a:lnB>
                  </a:tcPr>
                </a:tc>
                <a:tc>
                  <a:txBody>
                    <a:bodyPr/>
                    <a:lstStyle/>
                    <a:p>
                      <a:pPr algn="ctr" fontAlgn="b"/>
                      <a:endParaRPr lang="en-US" sz="28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endParaRPr lang="en-US" sz="2800" b="0" i="0" u="none" strike="noStrike">
                        <a:solidFill>
                          <a:srgbClr val="000000"/>
                        </a:solidFill>
                        <a:effectLst/>
                        <a:latin typeface="Calibri"/>
                      </a:endParaRPr>
                    </a:p>
                  </a:txBody>
                  <a:tcPr marL="0" marR="0" marT="0" marB="0" anchor="b">
                    <a:lnL>
                      <a:noFill/>
                    </a:lnL>
                    <a:lnR>
                      <a:noFill/>
                    </a:lnR>
                    <a:lnT>
                      <a:noFill/>
                    </a:lnT>
                    <a:lnB>
                      <a:noFill/>
                    </a:lnB>
                  </a:tcPr>
                </a:tc>
              </a:tr>
              <a:tr h="494274">
                <a:tc>
                  <a:txBody>
                    <a:bodyPr/>
                    <a:lstStyle/>
                    <a:p>
                      <a:pPr algn="ctr" fontAlgn="b"/>
                      <a:r>
                        <a:rPr lang="en-US" sz="2800" b="0" i="0" u="none" strike="noStrike" dirty="0" smtClean="0">
                          <a:solidFill>
                            <a:srgbClr val="000000"/>
                          </a:solidFill>
                          <a:effectLst/>
                          <a:latin typeface="Calibri"/>
                        </a:rPr>
                        <a:t>A</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40</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21</a:t>
                      </a: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1</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61</a:t>
                      </a:r>
                    </a:p>
                  </a:txBody>
                  <a:tcPr marL="0" marR="0" marT="0" marB="0" anchor="b">
                    <a:lnL>
                      <a:noFill/>
                    </a:lnL>
                    <a:lnR>
                      <a:noFill/>
                    </a:lnR>
                    <a:lnT>
                      <a:noFill/>
                    </a:lnT>
                    <a:lnB>
                      <a:noFill/>
                    </a:lnB>
                  </a:tcPr>
                </a:tc>
              </a:tr>
              <a:tr h="494274">
                <a:tc>
                  <a:txBody>
                    <a:bodyPr/>
                    <a:lstStyle/>
                    <a:p>
                      <a:pPr algn="ctr" fontAlgn="b"/>
                      <a:r>
                        <a:rPr lang="en-US" sz="2800" b="0" i="0" u="none" strike="noStrike" dirty="0" smtClean="0">
                          <a:solidFill>
                            <a:srgbClr val="000000"/>
                          </a:solidFill>
                          <a:effectLst/>
                          <a:latin typeface="Calibri"/>
                        </a:rPr>
                        <a:t>B</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80</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58</a:t>
                      </a: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4</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312</a:t>
                      </a:r>
                    </a:p>
                  </a:txBody>
                  <a:tcPr marL="0" marR="0" marT="0" marB="0" anchor="b">
                    <a:lnL>
                      <a:noFill/>
                    </a:lnL>
                    <a:lnR>
                      <a:noFill/>
                    </a:lnR>
                    <a:lnT>
                      <a:noFill/>
                    </a:lnT>
                    <a:lnB>
                      <a:noFill/>
                    </a:lnB>
                  </a:tcPr>
                </a:tc>
              </a:tr>
              <a:tr h="494274">
                <a:tc>
                  <a:txBody>
                    <a:bodyPr/>
                    <a:lstStyle/>
                    <a:p>
                      <a:pPr algn="ctr" fontAlgn="b"/>
                      <a:r>
                        <a:rPr lang="en-US" sz="2800" b="0" i="0" u="none" strike="noStrike" dirty="0" smtClean="0">
                          <a:solidFill>
                            <a:srgbClr val="000000"/>
                          </a:solidFill>
                          <a:effectLst/>
                          <a:latin typeface="Calibri"/>
                        </a:rPr>
                        <a:t>C</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30</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30</a:t>
                      </a: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2</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90</a:t>
                      </a:r>
                    </a:p>
                  </a:txBody>
                  <a:tcPr marL="0" marR="0" marT="0" marB="0" anchor="b">
                    <a:lnL>
                      <a:noFill/>
                    </a:lnL>
                    <a:lnR>
                      <a:noFill/>
                    </a:lnR>
                    <a:lnT>
                      <a:noFill/>
                    </a:lnT>
                    <a:lnB>
                      <a:noFill/>
                    </a:lnB>
                  </a:tcPr>
                </a:tc>
              </a:tr>
              <a:tr h="494274">
                <a:tc>
                  <a:txBody>
                    <a:bodyPr/>
                    <a:lstStyle/>
                    <a:p>
                      <a:pPr algn="ctr" fontAlgn="b"/>
                      <a:r>
                        <a:rPr lang="en-US" sz="2800" b="0" i="0" u="none" strike="noStrike" dirty="0" smtClean="0">
                          <a:solidFill>
                            <a:srgbClr val="000000"/>
                          </a:solidFill>
                          <a:effectLst/>
                          <a:latin typeface="Calibri"/>
                        </a:rPr>
                        <a:t>D</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167</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30</a:t>
                      </a: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1</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197</a:t>
                      </a:r>
                    </a:p>
                  </a:txBody>
                  <a:tcPr marL="0" marR="0" marT="0" marB="0" anchor="b">
                    <a:lnL>
                      <a:noFill/>
                    </a:lnL>
                    <a:lnR>
                      <a:noFill/>
                    </a:lnR>
                    <a:lnT>
                      <a:noFill/>
                    </a:lnT>
                    <a:lnB>
                      <a:noFill/>
                    </a:lnB>
                  </a:tcPr>
                </a:tc>
              </a:tr>
              <a:tr h="494274">
                <a:tc>
                  <a:txBody>
                    <a:bodyPr/>
                    <a:lstStyle/>
                    <a:p>
                      <a:pPr algn="ctr" fontAlgn="b"/>
                      <a:r>
                        <a:rPr lang="en-US" sz="2800" b="0" i="0" u="none" strike="noStrike" dirty="0" smtClean="0">
                          <a:solidFill>
                            <a:srgbClr val="000000"/>
                          </a:solidFill>
                          <a:effectLst/>
                          <a:latin typeface="Calibri"/>
                        </a:rPr>
                        <a:t>E</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25</a:t>
                      </a: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25</a:t>
                      </a:r>
                    </a:p>
                  </a:txBody>
                  <a:tcPr marL="0" marR="0" marT="0" marB="0" anchor="b">
                    <a:lnL>
                      <a:noFill/>
                    </a:lnL>
                    <a:lnR>
                      <a:noFill/>
                    </a:lnR>
                    <a:lnT>
                      <a:noFill/>
                    </a:lnT>
                    <a:lnB>
                      <a:noFill/>
                    </a:lnB>
                  </a:tcPr>
                </a:tc>
              </a:tr>
              <a:tr h="494274">
                <a:tc>
                  <a:txBody>
                    <a:bodyPr/>
                    <a:lstStyle/>
                    <a:p>
                      <a:pPr algn="ctr" fontAlgn="b"/>
                      <a:r>
                        <a:rPr lang="en-US" sz="2800" b="0" i="0" u="none" strike="noStrike" dirty="0" smtClean="0">
                          <a:solidFill>
                            <a:srgbClr val="000000"/>
                          </a:solidFill>
                          <a:effectLst/>
                          <a:latin typeface="Calibri"/>
                        </a:rPr>
                        <a:t>F</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129</a:t>
                      </a:r>
                    </a:p>
                  </a:txBody>
                  <a:tcPr marL="0" marR="0" marT="0" marB="0" anchor="b">
                    <a:lnL>
                      <a:noFill/>
                    </a:lnL>
                    <a:lnR>
                      <a:noFill/>
                    </a:lnR>
                    <a:lnT>
                      <a:noFill/>
                    </a:lnT>
                    <a:lnB>
                      <a:noFill/>
                    </a:lnB>
                  </a:tcPr>
                </a:tc>
                <a:tc>
                  <a:txBody>
                    <a:bodyPr/>
                    <a:lstStyle/>
                    <a:p>
                      <a:pPr algn="ctr" fontAlgn="b"/>
                      <a:r>
                        <a:rPr lang="en-US" sz="2800" b="0" i="0" u="none" strike="noStrike">
                          <a:solidFill>
                            <a:srgbClr val="000000"/>
                          </a:solidFill>
                          <a:effectLst/>
                          <a:latin typeface="Calibri"/>
                        </a:rPr>
                        <a:t>20</a:t>
                      </a: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1</a:t>
                      </a:r>
                      <a:endParaRPr lang="en-US" sz="2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2800" b="0" i="0" u="none" strike="noStrike" dirty="0" smtClean="0">
                          <a:solidFill>
                            <a:srgbClr val="000000"/>
                          </a:solidFill>
                          <a:effectLst/>
                          <a:latin typeface="Calibri"/>
                        </a:rPr>
                        <a:t>149</a:t>
                      </a:r>
                    </a:p>
                  </a:txBody>
                  <a:tcPr marL="0" marR="0" marT="0" marB="0" anchor="b">
                    <a:lnL>
                      <a:noFill/>
                    </a:lnL>
                    <a:lnR>
                      <a:noFill/>
                    </a:lnR>
                    <a:lnT>
                      <a:noFill/>
                    </a:lnT>
                    <a:lnB>
                      <a:noFill/>
                    </a:lnB>
                  </a:tcPr>
                </a:tc>
              </a:tr>
              <a:tr h="494274">
                <a:tc>
                  <a:txBody>
                    <a:bodyPr/>
                    <a:lstStyle/>
                    <a:p>
                      <a:pPr algn="r" fontAlgn="b"/>
                      <a:endParaRPr lang="en-US" sz="2800" b="1" i="0" u="none" strike="noStrike" dirty="0" smtClean="0">
                        <a:solidFill>
                          <a:srgbClr val="FF0000"/>
                        </a:solidFill>
                        <a:effectLst/>
                        <a:latin typeface="Calibri"/>
                      </a:endParaRPr>
                    </a:p>
                    <a:p>
                      <a:pPr algn="r" fontAlgn="b"/>
                      <a:r>
                        <a:rPr lang="en-US" sz="2800" b="1" i="0" u="none" strike="noStrike" dirty="0" smtClean="0">
                          <a:solidFill>
                            <a:srgbClr val="FF0000"/>
                          </a:solidFill>
                          <a:effectLst/>
                          <a:latin typeface="Calibri"/>
                        </a:rPr>
                        <a:t>Total</a:t>
                      </a:r>
                      <a:endParaRPr lang="en-US" sz="2800" b="1" i="0" u="none" strike="noStrike" dirty="0">
                        <a:solidFill>
                          <a:srgbClr val="FF0000"/>
                        </a:solidFill>
                        <a:effectLst/>
                        <a:latin typeface="Calibri"/>
                      </a:endParaRPr>
                    </a:p>
                  </a:txBody>
                  <a:tcPr marL="0" marR="0" marT="0" marB="0" anchor="b">
                    <a:lnL>
                      <a:noFill/>
                    </a:lnL>
                    <a:lnR>
                      <a:noFill/>
                    </a:lnR>
                    <a:lnT>
                      <a:noFill/>
                    </a:lnT>
                    <a:lnB>
                      <a:noFill/>
                    </a:lnB>
                  </a:tcPr>
                </a:tc>
                <a:tc>
                  <a:txBody>
                    <a:bodyPr/>
                    <a:lstStyle/>
                    <a:p>
                      <a:pPr algn="ctr" fontAlgn="b"/>
                      <a:r>
                        <a:rPr lang="en-US" sz="2800" b="1" i="0" u="none" strike="noStrike" dirty="0">
                          <a:solidFill>
                            <a:srgbClr val="FF0000"/>
                          </a:solidFill>
                          <a:effectLst/>
                          <a:latin typeface="Calibri"/>
                        </a:rPr>
                        <a:t>471</a:t>
                      </a:r>
                    </a:p>
                  </a:txBody>
                  <a:tcPr marL="0" marR="0" marT="0" marB="0" anchor="b">
                    <a:lnL>
                      <a:noFill/>
                    </a:lnL>
                    <a:lnR>
                      <a:noFill/>
                    </a:lnR>
                    <a:lnT>
                      <a:noFill/>
                    </a:lnT>
                    <a:lnB>
                      <a:noFill/>
                    </a:lnB>
                  </a:tcPr>
                </a:tc>
                <a:tc>
                  <a:txBody>
                    <a:bodyPr/>
                    <a:lstStyle/>
                    <a:p>
                      <a:pPr algn="ctr" fontAlgn="b"/>
                      <a:r>
                        <a:rPr lang="en-US" sz="2800" b="1" i="0" u="none" strike="noStrike">
                          <a:solidFill>
                            <a:srgbClr val="FF0000"/>
                          </a:solidFill>
                          <a:effectLst/>
                          <a:latin typeface="Calibri"/>
                        </a:rPr>
                        <a:t>159</a:t>
                      </a:r>
                    </a:p>
                  </a:txBody>
                  <a:tcPr marL="0" marR="0" marT="0" marB="0" anchor="b">
                    <a:lnL>
                      <a:noFill/>
                    </a:lnL>
                    <a:lnR>
                      <a:noFill/>
                    </a:lnR>
                    <a:lnT>
                      <a:noFill/>
                    </a:lnT>
                    <a:lnB>
                      <a:noFill/>
                    </a:lnB>
                  </a:tcPr>
                </a:tc>
                <a:tc>
                  <a:txBody>
                    <a:bodyPr/>
                    <a:lstStyle/>
                    <a:p>
                      <a:pPr algn="ctr" fontAlgn="b"/>
                      <a:endParaRPr lang="en-US" sz="2800" b="1" i="0" u="none" strike="noStrike">
                        <a:solidFill>
                          <a:srgbClr val="FF0000"/>
                        </a:solidFill>
                        <a:effectLst/>
                        <a:latin typeface="Calibri"/>
                      </a:endParaRPr>
                    </a:p>
                  </a:txBody>
                  <a:tcPr marL="0" marR="0" marT="0" marB="0" anchor="b">
                    <a:lnL>
                      <a:noFill/>
                    </a:lnL>
                    <a:lnR>
                      <a:noFill/>
                    </a:lnR>
                    <a:lnT>
                      <a:noFill/>
                    </a:lnT>
                    <a:lnB>
                      <a:noFill/>
                    </a:lnB>
                  </a:tcPr>
                </a:tc>
                <a:tc>
                  <a:txBody>
                    <a:bodyPr/>
                    <a:lstStyle/>
                    <a:p>
                      <a:pPr algn="ctr" fontAlgn="b"/>
                      <a:r>
                        <a:rPr lang="en-US" sz="2800" b="1" i="0" u="none" strike="noStrike" dirty="0">
                          <a:solidFill>
                            <a:srgbClr val="FF0000"/>
                          </a:solidFill>
                          <a:effectLst/>
                          <a:latin typeface="Calibri"/>
                        </a:rPr>
                        <a:t>834</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4288464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5" name="Title 1"/>
          <p:cNvSpPr txBox="1">
            <a:spLocks/>
          </p:cNvSpPr>
          <p:nvPr/>
        </p:nvSpPr>
        <p:spPr>
          <a:xfrm>
            <a:off x="533400" y="1676399"/>
            <a:ext cx="8077200" cy="41373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chemeClr val="accent2">
                    <a:lumMod val="75000"/>
                  </a:schemeClr>
                </a:solidFill>
                <a:latin typeface="+mj-lt"/>
                <a:ea typeface="+mj-ea"/>
                <a:cs typeface="+mj-cs"/>
              </a:defRPr>
            </a:lvl1pPr>
          </a:lstStyle>
          <a:p>
            <a:pPr algn="l">
              <a:lnSpc>
                <a:spcPct val="140000"/>
              </a:lnSpc>
            </a:pPr>
            <a:r>
              <a:rPr lang="en-US" sz="6600" b="1" dirty="0" smtClean="0"/>
              <a:t>Factor concentrate</a:t>
            </a:r>
          </a:p>
          <a:p>
            <a:pPr algn="l">
              <a:lnSpc>
                <a:spcPct val="140000"/>
              </a:lnSpc>
            </a:pPr>
            <a:r>
              <a:rPr lang="en-US" sz="6600" b="1" dirty="0" smtClean="0">
                <a:solidFill>
                  <a:srgbClr val="3366FF"/>
                </a:solidFill>
              </a:rPr>
              <a:t>Hemophilia severity</a:t>
            </a:r>
          </a:p>
          <a:p>
            <a:pPr algn="l">
              <a:lnSpc>
                <a:spcPct val="140000"/>
              </a:lnSpc>
            </a:pPr>
            <a:r>
              <a:rPr lang="en-US" sz="6600" b="1" dirty="0" smtClean="0">
                <a:solidFill>
                  <a:srgbClr val="61BD25"/>
                </a:solidFill>
              </a:rPr>
              <a:t>Prophylaxis</a:t>
            </a:r>
            <a:endParaRPr lang="en-US" sz="6600" b="1" dirty="0">
              <a:solidFill>
                <a:srgbClr val="61BD25"/>
              </a:solidFill>
            </a:endParaRPr>
          </a:p>
        </p:txBody>
      </p:sp>
    </p:spTree>
    <p:extLst>
      <p:ext uri="{BB962C8B-B14F-4D97-AF65-F5344CB8AC3E}">
        <p14:creationId xmlns:p14="http://schemas.microsoft.com/office/powerpoint/2010/main" val="31592710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01D817-C85B-49FD-9695-06098ACAC2C4}" type="slidenum">
              <a:rPr lang="en-CA" smtClean="0"/>
              <a:t>50</a:t>
            </a:fld>
            <a:endParaRPr lang="en-CA"/>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18" y="1497124"/>
            <a:ext cx="6802827" cy="5102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996463" y="528640"/>
            <a:ext cx="5556738" cy="968484"/>
          </a:xfrm>
        </p:spPr>
        <p:txBody>
          <a:bodyPr/>
          <a:lstStyle/>
          <a:p>
            <a:r>
              <a:rPr lang="en-CA" sz="4000" dirty="0" smtClean="0"/>
              <a:t>Modeling:</a:t>
            </a:r>
            <a:br>
              <a:rPr lang="en-CA" sz="4000" dirty="0" smtClean="0"/>
            </a:br>
            <a:r>
              <a:rPr lang="en-CA" b="1" dirty="0" smtClean="0"/>
              <a:t>Base </a:t>
            </a:r>
            <a:r>
              <a:rPr lang="en-CA" b="1" dirty="0"/>
              <a:t>Structural Model</a:t>
            </a:r>
            <a:br>
              <a:rPr lang="en-CA" b="1" dirty="0"/>
            </a:br>
            <a:endParaRPr lang="en-US" dirty="0"/>
          </a:p>
        </p:txBody>
      </p:sp>
    </p:spTree>
    <p:extLst>
      <p:ext uri="{BB962C8B-B14F-4D97-AF65-F5344CB8AC3E}">
        <p14:creationId xmlns:p14="http://schemas.microsoft.com/office/powerpoint/2010/main" val="4022680557"/>
      </p:ext>
    </p:extLst>
  </p:cSld>
  <p:clrMapOvr>
    <a:masterClrMapping/>
  </p:clrMapOvr>
  <mc:AlternateContent xmlns:mc="http://schemas.openxmlformats.org/markup-compatibility/2006" xmlns:p14="http://schemas.microsoft.com/office/powerpoint/2010/main">
    <mc:Choice Requires="p14">
      <p:transition spd="slow" p14:dur="2000" advTm="2636"/>
    </mc:Choice>
    <mc:Fallback xmlns="">
      <p:transition spd="slow" advTm="2636"/>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92100"/>
            <a:ext cx="9144000" cy="6251626"/>
          </a:xfrm>
          <a:prstGeom prst="rect">
            <a:avLst/>
          </a:prstGeom>
        </p:spPr>
      </p:pic>
    </p:spTree>
    <p:extLst>
      <p:ext uri="{BB962C8B-B14F-4D97-AF65-F5344CB8AC3E}">
        <p14:creationId xmlns:p14="http://schemas.microsoft.com/office/powerpoint/2010/main" val="5558559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4000"/>
            <a:ext cx="9144000" cy="6331352"/>
          </a:xfrm>
          <a:prstGeom prst="rect">
            <a:avLst/>
          </a:prstGeom>
        </p:spPr>
      </p:pic>
    </p:spTree>
    <p:extLst>
      <p:ext uri="{BB962C8B-B14F-4D97-AF65-F5344CB8AC3E}">
        <p14:creationId xmlns:p14="http://schemas.microsoft.com/office/powerpoint/2010/main" val="10938478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534" y="1282200"/>
            <a:ext cx="8566929" cy="5575799"/>
          </a:xfrm>
          <a:prstGeom prst="rect">
            <a:avLst/>
          </a:prstGeom>
        </p:spPr>
      </p:pic>
      <p:sp>
        <p:nvSpPr>
          <p:cNvPr id="3" name="Title 2"/>
          <p:cNvSpPr>
            <a:spLocks noGrp="1"/>
          </p:cNvSpPr>
          <p:nvPr>
            <p:ph type="title"/>
          </p:nvPr>
        </p:nvSpPr>
        <p:spPr/>
        <p:txBody>
          <a:bodyPr/>
          <a:lstStyle/>
          <a:p>
            <a:r>
              <a:rPr lang="en-US" dirty="0" smtClean="0"/>
              <a:t>Mathematical implementation</a:t>
            </a:r>
            <a:endParaRPr lang="en-US" dirty="0"/>
          </a:p>
        </p:txBody>
      </p:sp>
    </p:spTree>
    <p:extLst>
      <p:ext uri="{BB962C8B-B14F-4D97-AF65-F5344CB8AC3E}">
        <p14:creationId xmlns:p14="http://schemas.microsoft.com/office/powerpoint/2010/main" val="5283813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721" y="3675311"/>
            <a:ext cx="729174" cy="369332"/>
          </a:xfrm>
          <a:prstGeom prst="rect">
            <a:avLst/>
          </a:prstGeom>
          <a:noFill/>
        </p:spPr>
        <p:txBody>
          <a:bodyPr wrap="none" rtlCol="0">
            <a:spAutoFit/>
          </a:bodyPr>
          <a:lstStyle/>
          <a:p>
            <a:r>
              <a:rPr lang="en-CA" dirty="0" smtClean="0"/>
              <a:t>1-cmt</a:t>
            </a:r>
            <a:endParaRPr lang="en-CA" dirty="0"/>
          </a:p>
        </p:txBody>
      </p:sp>
      <p:sp>
        <p:nvSpPr>
          <p:cNvPr id="5" name="TextBox 4"/>
          <p:cNvSpPr txBox="1"/>
          <p:nvPr/>
        </p:nvSpPr>
        <p:spPr>
          <a:xfrm>
            <a:off x="918315" y="2074971"/>
            <a:ext cx="1465466" cy="5242461"/>
          </a:xfrm>
          <a:prstGeom prst="rect">
            <a:avLst/>
          </a:prstGeom>
          <a:noFill/>
        </p:spPr>
        <p:txBody>
          <a:bodyPr wrap="none" rtlCol="0">
            <a:spAutoFit/>
          </a:bodyPr>
          <a:lstStyle/>
          <a:p>
            <a:pPr marL="400050" lvl="1">
              <a:lnSpc>
                <a:spcPct val="200000"/>
              </a:lnSpc>
              <a:spcBef>
                <a:spcPts val="400"/>
              </a:spcBef>
              <a:spcAft>
                <a:spcPts val="400"/>
              </a:spcAft>
            </a:pPr>
            <a:r>
              <a:rPr lang="en-CA" dirty="0" smtClean="0"/>
              <a:t>FO</a:t>
            </a:r>
          </a:p>
          <a:p>
            <a:pPr marL="400050" lvl="1">
              <a:lnSpc>
                <a:spcPct val="200000"/>
              </a:lnSpc>
              <a:spcBef>
                <a:spcPts val="400"/>
              </a:spcBef>
              <a:spcAft>
                <a:spcPts val="400"/>
              </a:spcAft>
            </a:pPr>
            <a:endParaRPr lang="en-CA" dirty="0"/>
          </a:p>
          <a:p>
            <a:pPr marL="400050" lvl="1">
              <a:lnSpc>
                <a:spcPct val="200000"/>
              </a:lnSpc>
              <a:spcBef>
                <a:spcPts val="400"/>
              </a:spcBef>
              <a:spcAft>
                <a:spcPts val="400"/>
              </a:spcAft>
            </a:pPr>
            <a:r>
              <a:rPr lang="en-CA" dirty="0" smtClean="0"/>
              <a:t>FOCE</a:t>
            </a:r>
          </a:p>
          <a:p>
            <a:pPr marL="400050" lvl="1">
              <a:lnSpc>
                <a:spcPct val="200000"/>
              </a:lnSpc>
              <a:spcBef>
                <a:spcPts val="400"/>
              </a:spcBef>
              <a:spcAft>
                <a:spcPts val="400"/>
              </a:spcAft>
            </a:pPr>
            <a:endParaRPr lang="en-CA" dirty="0"/>
          </a:p>
          <a:p>
            <a:pPr marL="400050" lvl="1">
              <a:lnSpc>
                <a:spcPct val="200000"/>
              </a:lnSpc>
              <a:spcBef>
                <a:spcPts val="400"/>
              </a:spcBef>
              <a:spcAft>
                <a:spcPts val="400"/>
              </a:spcAft>
            </a:pPr>
            <a:r>
              <a:rPr lang="en-CA" dirty="0" smtClean="0"/>
              <a:t>FOCEI</a:t>
            </a:r>
          </a:p>
          <a:p>
            <a:pPr marL="400050" lvl="1">
              <a:lnSpc>
                <a:spcPct val="200000"/>
              </a:lnSpc>
              <a:spcBef>
                <a:spcPts val="400"/>
              </a:spcBef>
              <a:spcAft>
                <a:spcPts val="400"/>
              </a:spcAft>
            </a:pPr>
            <a:endParaRPr lang="en-CA" b="1" dirty="0">
              <a:solidFill>
                <a:srgbClr val="FF0000"/>
              </a:solidFill>
            </a:endParaRPr>
          </a:p>
          <a:p>
            <a:pPr marL="400050" lvl="1">
              <a:lnSpc>
                <a:spcPct val="200000"/>
              </a:lnSpc>
              <a:spcBef>
                <a:spcPts val="400"/>
              </a:spcBef>
              <a:spcAft>
                <a:spcPts val="400"/>
              </a:spcAft>
            </a:pPr>
            <a:r>
              <a:rPr lang="en-CA" dirty="0" err="1"/>
              <a:t>Laplacian</a:t>
            </a:r>
            <a:endParaRPr lang="en-CA" dirty="0"/>
          </a:p>
          <a:p>
            <a:pPr>
              <a:lnSpc>
                <a:spcPct val="200000"/>
              </a:lnSpc>
              <a:spcBef>
                <a:spcPts val="400"/>
              </a:spcBef>
              <a:spcAft>
                <a:spcPts val="400"/>
              </a:spcAft>
            </a:pPr>
            <a:endParaRPr lang="en-CA" dirty="0"/>
          </a:p>
        </p:txBody>
      </p:sp>
      <p:sp>
        <p:nvSpPr>
          <p:cNvPr id="2" name="TextBox 1"/>
          <p:cNvSpPr txBox="1"/>
          <p:nvPr/>
        </p:nvSpPr>
        <p:spPr>
          <a:xfrm>
            <a:off x="2670654" y="4348089"/>
            <a:ext cx="1290225" cy="1477328"/>
          </a:xfrm>
          <a:prstGeom prst="rect">
            <a:avLst/>
          </a:prstGeom>
          <a:noFill/>
        </p:spPr>
        <p:txBody>
          <a:bodyPr wrap="none" rtlCol="0">
            <a:spAutoFit/>
          </a:bodyPr>
          <a:lstStyle/>
          <a:p>
            <a:endParaRPr lang="en-CA" dirty="0" smtClean="0"/>
          </a:p>
          <a:p>
            <a:endParaRPr lang="en-CA" dirty="0" smtClean="0"/>
          </a:p>
          <a:p>
            <a:r>
              <a:rPr lang="en-CA" dirty="0" smtClean="0"/>
              <a:t>CCV</a:t>
            </a:r>
          </a:p>
          <a:p>
            <a:endParaRPr lang="en-CA" dirty="0" smtClean="0"/>
          </a:p>
          <a:p>
            <a:r>
              <a:rPr lang="en-CA" dirty="0" smtClean="0"/>
              <a:t>Exponential</a:t>
            </a:r>
            <a:endParaRPr lang="en-CA" dirty="0"/>
          </a:p>
        </p:txBody>
      </p:sp>
      <p:sp>
        <p:nvSpPr>
          <p:cNvPr id="13" name="TextBox 12"/>
          <p:cNvSpPr txBox="1"/>
          <p:nvPr/>
        </p:nvSpPr>
        <p:spPr>
          <a:xfrm>
            <a:off x="6012160" y="4049872"/>
            <a:ext cx="481157" cy="923330"/>
          </a:xfrm>
          <a:prstGeom prst="rect">
            <a:avLst/>
          </a:prstGeom>
          <a:noFill/>
        </p:spPr>
        <p:txBody>
          <a:bodyPr wrap="none" rtlCol="0">
            <a:spAutoFit/>
          </a:bodyPr>
          <a:lstStyle/>
          <a:p>
            <a:r>
              <a:rPr lang="en-CA" dirty="0" smtClean="0"/>
              <a:t>Cl</a:t>
            </a:r>
          </a:p>
          <a:p>
            <a:endParaRPr lang="en-CA" dirty="0" smtClean="0"/>
          </a:p>
          <a:p>
            <a:r>
              <a:rPr lang="en-CA" dirty="0" err="1" smtClean="0"/>
              <a:t>Vol</a:t>
            </a:r>
            <a:endParaRPr lang="en-CA" dirty="0"/>
          </a:p>
        </p:txBody>
      </p:sp>
      <p:sp>
        <p:nvSpPr>
          <p:cNvPr id="3" name="TextBox 2"/>
          <p:cNvSpPr txBox="1"/>
          <p:nvPr/>
        </p:nvSpPr>
        <p:spPr>
          <a:xfrm>
            <a:off x="203809" y="1825959"/>
            <a:ext cx="639086" cy="369332"/>
          </a:xfrm>
          <a:prstGeom prst="rect">
            <a:avLst/>
          </a:prstGeom>
          <a:noFill/>
        </p:spPr>
        <p:txBody>
          <a:bodyPr wrap="none" rtlCol="0">
            <a:spAutoFit/>
          </a:bodyPr>
          <a:lstStyle/>
          <a:p>
            <a:r>
              <a:rPr lang="en-CA" b="1" dirty="0" smtClean="0">
                <a:solidFill>
                  <a:srgbClr val="C00000"/>
                </a:solidFill>
              </a:rPr>
              <a:t>Type</a:t>
            </a:r>
            <a:endParaRPr lang="en-CA" b="1" dirty="0">
              <a:solidFill>
                <a:srgbClr val="C00000"/>
              </a:solidFill>
            </a:endParaRPr>
          </a:p>
        </p:txBody>
      </p:sp>
      <p:sp>
        <p:nvSpPr>
          <p:cNvPr id="15" name="TextBox 14"/>
          <p:cNvSpPr txBox="1"/>
          <p:nvPr/>
        </p:nvSpPr>
        <p:spPr>
          <a:xfrm>
            <a:off x="950555" y="1628800"/>
            <a:ext cx="1257204" cy="646331"/>
          </a:xfrm>
          <a:prstGeom prst="rect">
            <a:avLst/>
          </a:prstGeom>
          <a:noFill/>
        </p:spPr>
        <p:txBody>
          <a:bodyPr wrap="none" rtlCol="0">
            <a:spAutoFit/>
          </a:bodyPr>
          <a:lstStyle/>
          <a:p>
            <a:pPr algn="ctr"/>
            <a:r>
              <a:rPr lang="en-CA" b="1" dirty="0" smtClean="0">
                <a:solidFill>
                  <a:srgbClr val="C00000"/>
                </a:solidFill>
              </a:rPr>
              <a:t>Estimation </a:t>
            </a:r>
          </a:p>
          <a:p>
            <a:pPr algn="ctr"/>
            <a:r>
              <a:rPr lang="en-CA" b="1" dirty="0" smtClean="0">
                <a:solidFill>
                  <a:srgbClr val="C00000"/>
                </a:solidFill>
              </a:rPr>
              <a:t>Method</a:t>
            </a:r>
            <a:endParaRPr lang="en-CA" b="1" dirty="0">
              <a:solidFill>
                <a:srgbClr val="C00000"/>
              </a:solidFill>
            </a:endParaRPr>
          </a:p>
        </p:txBody>
      </p:sp>
      <p:sp>
        <p:nvSpPr>
          <p:cNvPr id="18" name="TextBox 17"/>
          <p:cNvSpPr txBox="1"/>
          <p:nvPr/>
        </p:nvSpPr>
        <p:spPr>
          <a:xfrm>
            <a:off x="2629967" y="1826240"/>
            <a:ext cx="442750" cy="369332"/>
          </a:xfrm>
          <a:prstGeom prst="rect">
            <a:avLst/>
          </a:prstGeom>
          <a:noFill/>
        </p:spPr>
        <p:txBody>
          <a:bodyPr wrap="none" rtlCol="0">
            <a:spAutoFit/>
          </a:bodyPr>
          <a:lstStyle/>
          <a:p>
            <a:r>
              <a:rPr lang="en-CA" b="1" dirty="0" smtClean="0">
                <a:solidFill>
                  <a:srgbClr val="C00000"/>
                </a:solidFill>
              </a:rPr>
              <a:t>IIV</a:t>
            </a:r>
          </a:p>
        </p:txBody>
      </p:sp>
      <p:sp>
        <p:nvSpPr>
          <p:cNvPr id="19" name="TextBox 18"/>
          <p:cNvSpPr txBox="1"/>
          <p:nvPr/>
        </p:nvSpPr>
        <p:spPr>
          <a:xfrm>
            <a:off x="5724128" y="1661911"/>
            <a:ext cx="1272336" cy="646331"/>
          </a:xfrm>
          <a:prstGeom prst="rect">
            <a:avLst/>
          </a:prstGeom>
          <a:noFill/>
        </p:spPr>
        <p:txBody>
          <a:bodyPr wrap="none" rtlCol="0">
            <a:spAutoFit/>
          </a:bodyPr>
          <a:lstStyle/>
          <a:p>
            <a:pPr algn="ctr"/>
            <a:r>
              <a:rPr lang="en-CA" b="1" dirty="0" smtClean="0">
                <a:solidFill>
                  <a:srgbClr val="C00000"/>
                </a:solidFill>
              </a:rPr>
              <a:t>Model</a:t>
            </a:r>
          </a:p>
          <a:p>
            <a:pPr algn="ctr"/>
            <a:r>
              <a:rPr lang="en-CA" b="1" dirty="0" smtClean="0">
                <a:solidFill>
                  <a:srgbClr val="C00000"/>
                </a:solidFill>
              </a:rPr>
              <a:t>Parameters</a:t>
            </a:r>
          </a:p>
        </p:txBody>
      </p:sp>
      <p:sp>
        <p:nvSpPr>
          <p:cNvPr id="20" name="TextBox 19"/>
          <p:cNvSpPr txBox="1"/>
          <p:nvPr/>
        </p:nvSpPr>
        <p:spPr>
          <a:xfrm>
            <a:off x="3921509" y="1702549"/>
            <a:ext cx="1154547" cy="646331"/>
          </a:xfrm>
          <a:prstGeom prst="rect">
            <a:avLst/>
          </a:prstGeom>
          <a:noFill/>
        </p:spPr>
        <p:txBody>
          <a:bodyPr wrap="none" rtlCol="0">
            <a:spAutoFit/>
          </a:bodyPr>
          <a:lstStyle/>
          <a:p>
            <a:pPr algn="ctr"/>
            <a:r>
              <a:rPr lang="en-CA" b="1" dirty="0" smtClean="0">
                <a:solidFill>
                  <a:srgbClr val="C00000"/>
                </a:solidFill>
              </a:rPr>
              <a:t>Residual</a:t>
            </a:r>
          </a:p>
          <a:p>
            <a:pPr algn="ctr"/>
            <a:r>
              <a:rPr lang="en-CA" b="1" dirty="0" smtClean="0">
                <a:solidFill>
                  <a:srgbClr val="C00000"/>
                </a:solidFill>
              </a:rPr>
              <a:t>Variability</a:t>
            </a:r>
          </a:p>
        </p:txBody>
      </p:sp>
      <p:sp>
        <p:nvSpPr>
          <p:cNvPr id="21" name="TextBox 20"/>
          <p:cNvSpPr txBox="1"/>
          <p:nvPr/>
        </p:nvSpPr>
        <p:spPr>
          <a:xfrm>
            <a:off x="4067944" y="3671801"/>
            <a:ext cx="1521784" cy="1200329"/>
          </a:xfrm>
          <a:prstGeom prst="rect">
            <a:avLst/>
          </a:prstGeom>
          <a:noFill/>
        </p:spPr>
        <p:txBody>
          <a:bodyPr wrap="square" rtlCol="0">
            <a:spAutoFit/>
          </a:bodyPr>
          <a:lstStyle/>
          <a:p>
            <a:r>
              <a:rPr lang="en-CA" dirty="0" smtClean="0"/>
              <a:t>Additive</a:t>
            </a:r>
          </a:p>
          <a:p>
            <a:r>
              <a:rPr lang="en-CA" dirty="0" smtClean="0"/>
              <a:t>CCV</a:t>
            </a:r>
          </a:p>
          <a:p>
            <a:r>
              <a:rPr lang="en-CA" dirty="0" err="1" smtClean="0"/>
              <a:t>Additive+CCV</a:t>
            </a:r>
            <a:endParaRPr lang="en-CA" dirty="0" smtClean="0"/>
          </a:p>
          <a:p>
            <a:r>
              <a:rPr lang="en-CA" dirty="0" smtClean="0"/>
              <a:t>Log Error</a:t>
            </a:r>
            <a:endParaRPr lang="en-CA" dirty="0"/>
          </a:p>
        </p:txBody>
      </p:sp>
      <p:cxnSp>
        <p:nvCxnSpPr>
          <p:cNvPr id="23" name="Straight Arrow Connector 22"/>
          <p:cNvCxnSpPr/>
          <p:nvPr/>
        </p:nvCxnSpPr>
        <p:spPr>
          <a:xfrm flipV="1">
            <a:off x="932983" y="2492896"/>
            <a:ext cx="470665" cy="13670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32983" y="3859977"/>
            <a:ext cx="470665" cy="1188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32983" y="3859977"/>
            <a:ext cx="463245" cy="23773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932983" y="3726706"/>
            <a:ext cx="470665" cy="133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215940" y="4490316"/>
            <a:ext cx="454714" cy="565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215940" y="5055827"/>
            <a:ext cx="454714" cy="4791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 idx="1"/>
          </p:cNvCxnSpPr>
          <p:nvPr/>
        </p:nvCxnSpPr>
        <p:spPr>
          <a:xfrm>
            <a:off x="2215940" y="5055827"/>
            <a:ext cx="454714" cy="30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5589728" y="4271965"/>
            <a:ext cx="379824" cy="537897"/>
            <a:chOff x="3711019" y="4158304"/>
            <a:chExt cx="379824" cy="537897"/>
          </a:xfrm>
        </p:grpSpPr>
        <p:cxnSp>
          <p:nvCxnSpPr>
            <p:cNvPr id="63" name="Straight Arrow Connector 62"/>
            <p:cNvCxnSpPr/>
            <p:nvPr/>
          </p:nvCxnSpPr>
          <p:spPr>
            <a:xfrm>
              <a:off x="3711019" y="4271966"/>
              <a:ext cx="356925" cy="424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3711019" y="4158304"/>
              <a:ext cx="379824" cy="113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27" name="TextBox 126"/>
          <p:cNvSpPr txBox="1"/>
          <p:nvPr/>
        </p:nvSpPr>
        <p:spPr>
          <a:xfrm>
            <a:off x="7435483" y="1763524"/>
            <a:ext cx="1333274" cy="369332"/>
          </a:xfrm>
          <a:prstGeom prst="rect">
            <a:avLst/>
          </a:prstGeom>
          <a:noFill/>
        </p:spPr>
        <p:txBody>
          <a:bodyPr wrap="square" rtlCol="0">
            <a:spAutoFit/>
          </a:bodyPr>
          <a:lstStyle/>
          <a:p>
            <a:pPr algn="ctr"/>
            <a:r>
              <a:rPr lang="en-CA" b="1" dirty="0" smtClean="0">
                <a:solidFill>
                  <a:srgbClr val="C00000"/>
                </a:solidFill>
              </a:rPr>
              <a:t>Assessment</a:t>
            </a:r>
          </a:p>
        </p:txBody>
      </p:sp>
      <p:cxnSp>
        <p:nvCxnSpPr>
          <p:cNvPr id="130" name="Straight Arrow Connector 129"/>
          <p:cNvCxnSpPr/>
          <p:nvPr/>
        </p:nvCxnSpPr>
        <p:spPr>
          <a:xfrm flipV="1">
            <a:off x="3767545" y="3859977"/>
            <a:ext cx="300399" cy="4119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767545" y="4271965"/>
            <a:ext cx="323298" cy="182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767545" y="4271965"/>
            <a:ext cx="298889" cy="424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3767545" y="4049872"/>
            <a:ext cx="323298" cy="222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3721" y="3675311"/>
            <a:ext cx="729174" cy="369332"/>
          </a:xfrm>
          <a:prstGeom prst="rect">
            <a:avLst/>
          </a:prstGeom>
          <a:solidFill>
            <a:schemeClr val="accent5">
              <a:lumMod val="60000"/>
              <a:lumOff val="40000"/>
            </a:schemeClr>
          </a:solidFill>
        </p:spPr>
        <p:txBody>
          <a:bodyPr wrap="none" rtlCol="0">
            <a:spAutoFit/>
          </a:bodyPr>
          <a:lstStyle/>
          <a:p>
            <a:r>
              <a:rPr lang="en-CA" b="1" dirty="0" smtClean="0"/>
              <a:t>1-cmt</a:t>
            </a:r>
            <a:endParaRPr lang="en-CA" b="1" dirty="0"/>
          </a:p>
        </p:txBody>
      </p:sp>
      <p:sp>
        <p:nvSpPr>
          <p:cNvPr id="31" name="TextBox 30"/>
          <p:cNvSpPr txBox="1"/>
          <p:nvPr/>
        </p:nvSpPr>
        <p:spPr>
          <a:xfrm>
            <a:off x="1375381" y="4883954"/>
            <a:ext cx="832378" cy="369332"/>
          </a:xfrm>
          <a:prstGeom prst="rect">
            <a:avLst/>
          </a:prstGeom>
          <a:solidFill>
            <a:schemeClr val="accent5">
              <a:lumMod val="60000"/>
              <a:lumOff val="40000"/>
            </a:schemeClr>
          </a:solidFill>
        </p:spPr>
        <p:txBody>
          <a:bodyPr wrap="square" rtlCol="0">
            <a:spAutoFit/>
          </a:bodyPr>
          <a:lstStyle/>
          <a:p>
            <a:r>
              <a:rPr lang="en-CA" b="1" dirty="0" smtClean="0"/>
              <a:t>FOCEI</a:t>
            </a:r>
            <a:endParaRPr lang="en-CA" b="1" dirty="0"/>
          </a:p>
        </p:txBody>
      </p:sp>
      <p:sp>
        <p:nvSpPr>
          <p:cNvPr id="35" name="TextBox 34"/>
          <p:cNvSpPr txBox="1"/>
          <p:nvPr/>
        </p:nvSpPr>
        <p:spPr>
          <a:xfrm>
            <a:off x="4130336" y="4237623"/>
            <a:ext cx="1593792" cy="369332"/>
          </a:xfrm>
          <a:prstGeom prst="rect">
            <a:avLst/>
          </a:prstGeom>
          <a:solidFill>
            <a:schemeClr val="accent5">
              <a:lumMod val="60000"/>
              <a:lumOff val="40000"/>
            </a:schemeClr>
          </a:solidFill>
        </p:spPr>
        <p:txBody>
          <a:bodyPr wrap="square" rtlCol="0">
            <a:spAutoFit/>
          </a:bodyPr>
          <a:lstStyle/>
          <a:p>
            <a:r>
              <a:rPr lang="en-CA" b="1" dirty="0" smtClean="0"/>
              <a:t>Additive + CCV</a:t>
            </a:r>
            <a:endParaRPr lang="en-CA" b="1" dirty="0"/>
          </a:p>
        </p:txBody>
      </p:sp>
      <p:sp>
        <p:nvSpPr>
          <p:cNvPr id="36" name="TextBox 35"/>
          <p:cNvSpPr txBox="1"/>
          <p:nvPr/>
        </p:nvSpPr>
        <p:spPr>
          <a:xfrm>
            <a:off x="6006203" y="4116478"/>
            <a:ext cx="408413" cy="369332"/>
          </a:xfrm>
          <a:prstGeom prst="rect">
            <a:avLst/>
          </a:prstGeom>
          <a:solidFill>
            <a:schemeClr val="accent5">
              <a:lumMod val="60000"/>
              <a:lumOff val="40000"/>
            </a:schemeClr>
          </a:solidFill>
        </p:spPr>
        <p:txBody>
          <a:bodyPr wrap="square" rtlCol="0">
            <a:spAutoFit/>
          </a:bodyPr>
          <a:lstStyle/>
          <a:p>
            <a:r>
              <a:rPr lang="en-CA" b="1" dirty="0" smtClean="0"/>
              <a:t>Cl</a:t>
            </a:r>
            <a:endParaRPr lang="en-CA" b="1" dirty="0"/>
          </a:p>
        </p:txBody>
      </p:sp>
      <p:sp>
        <p:nvSpPr>
          <p:cNvPr id="37" name="TextBox 36"/>
          <p:cNvSpPr txBox="1"/>
          <p:nvPr/>
        </p:nvSpPr>
        <p:spPr>
          <a:xfrm>
            <a:off x="5982911" y="4643844"/>
            <a:ext cx="533305" cy="369332"/>
          </a:xfrm>
          <a:prstGeom prst="rect">
            <a:avLst/>
          </a:prstGeom>
          <a:solidFill>
            <a:schemeClr val="accent5">
              <a:lumMod val="60000"/>
              <a:lumOff val="40000"/>
            </a:schemeClr>
          </a:solidFill>
        </p:spPr>
        <p:txBody>
          <a:bodyPr wrap="square" rtlCol="0">
            <a:spAutoFit/>
          </a:bodyPr>
          <a:lstStyle/>
          <a:p>
            <a:r>
              <a:rPr lang="en-CA" b="1" dirty="0" err="1" smtClean="0"/>
              <a:t>Vol</a:t>
            </a:r>
            <a:endParaRPr lang="en-CA" b="1" dirty="0"/>
          </a:p>
        </p:txBody>
      </p:sp>
      <p:sp>
        <p:nvSpPr>
          <p:cNvPr id="7" name="Title 6"/>
          <p:cNvSpPr>
            <a:spLocks noGrp="1"/>
          </p:cNvSpPr>
          <p:nvPr>
            <p:ph type="title"/>
          </p:nvPr>
        </p:nvSpPr>
        <p:spPr>
          <a:xfrm>
            <a:off x="996463" y="528640"/>
            <a:ext cx="5556738" cy="968484"/>
          </a:xfrm>
        </p:spPr>
        <p:txBody>
          <a:bodyPr/>
          <a:lstStyle/>
          <a:p>
            <a:r>
              <a:rPr lang="en-CA" sz="4000" dirty="0" smtClean="0"/>
              <a:t>Modeling:</a:t>
            </a:r>
            <a:br>
              <a:rPr lang="en-CA" sz="4000" dirty="0" smtClean="0"/>
            </a:br>
            <a:r>
              <a:rPr lang="en-CA" b="1" dirty="0" smtClean="0"/>
              <a:t>Base </a:t>
            </a:r>
            <a:r>
              <a:rPr lang="en-CA" b="1" dirty="0"/>
              <a:t>Structural Model</a:t>
            </a:r>
            <a:br>
              <a:rPr lang="en-CA" b="1" dirty="0"/>
            </a:br>
            <a:endParaRPr lang="en-US" dirty="0"/>
          </a:p>
        </p:txBody>
      </p:sp>
      <p:sp>
        <p:nvSpPr>
          <p:cNvPr id="6" name="Slide Number Placeholder 5"/>
          <p:cNvSpPr>
            <a:spLocks noGrp="1"/>
          </p:cNvSpPr>
          <p:nvPr>
            <p:ph type="sldNum" sz="quarter" idx="12"/>
          </p:nvPr>
        </p:nvSpPr>
        <p:spPr/>
        <p:txBody>
          <a:bodyPr/>
          <a:lstStyle/>
          <a:p>
            <a:fld id="{3801D817-C85B-49FD-9695-06098ACAC2C4}" type="slidenum">
              <a:rPr lang="en-CA" smtClean="0"/>
              <a:t>54</a:t>
            </a:fld>
            <a:endParaRPr lang="en-CA"/>
          </a:p>
        </p:txBody>
      </p:sp>
      <p:sp>
        <p:nvSpPr>
          <p:cNvPr id="39" name="TextBox 38"/>
          <p:cNvSpPr txBox="1"/>
          <p:nvPr/>
        </p:nvSpPr>
        <p:spPr>
          <a:xfrm>
            <a:off x="7435483" y="3960624"/>
            <a:ext cx="1317027" cy="923330"/>
          </a:xfrm>
          <a:prstGeom prst="rect">
            <a:avLst/>
          </a:prstGeom>
          <a:noFill/>
        </p:spPr>
        <p:txBody>
          <a:bodyPr wrap="none" rtlCol="0">
            <a:spAutoFit/>
          </a:bodyPr>
          <a:lstStyle/>
          <a:p>
            <a:r>
              <a:rPr lang="en-CA" dirty="0" smtClean="0"/>
              <a:t>  OBJF</a:t>
            </a:r>
          </a:p>
          <a:p>
            <a:r>
              <a:rPr lang="en-CA" dirty="0" smtClean="0"/>
              <a:t>  Diagnostic </a:t>
            </a:r>
          </a:p>
          <a:p>
            <a:r>
              <a:rPr lang="en-CA" dirty="0"/>
              <a:t> </a:t>
            </a:r>
            <a:r>
              <a:rPr lang="en-CA" dirty="0" smtClean="0"/>
              <a:t> plots</a:t>
            </a:r>
          </a:p>
        </p:txBody>
      </p:sp>
      <p:sp>
        <p:nvSpPr>
          <p:cNvPr id="38" name="TextBox 37"/>
          <p:cNvSpPr txBox="1"/>
          <p:nvPr/>
        </p:nvSpPr>
        <p:spPr>
          <a:xfrm>
            <a:off x="2670653" y="4140736"/>
            <a:ext cx="1096891" cy="369332"/>
          </a:xfrm>
          <a:prstGeom prst="rect">
            <a:avLst/>
          </a:prstGeom>
          <a:solidFill>
            <a:schemeClr val="accent5">
              <a:lumMod val="60000"/>
              <a:lumOff val="40000"/>
            </a:schemeClr>
          </a:solidFill>
        </p:spPr>
        <p:txBody>
          <a:bodyPr wrap="square" rtlCol="0">
            <a:spAutoFit/>
          </a:bodyPr>
          <a:lstStyle/>
          <a:p>
            <a:r>
              <a:rPr lang="en-CA" b="1" dirty="0" smtClean="0"/>
              <a:t>Additive</a:t>
            </a:r>
            <a:endParaRPr lang="en-CA" b="1" dirty="0"/>
          </a:p>
        </p:txBody>
      </p:sp>
    </p:spTree>
    <p:extLst>
      <p:ext uri="{BB962C8B-B14F-4D97-AF65-F5344CB8AC3E}">
        <p14:creationId xmlns:p14="http://schemas.microsoft.com/office/powerpoint/2010/main" val="1721100829"/>
      </p:ext>
    </p:extLst>
  </p:cSld>
  <p:clrMapOvr>
    <a:masterClrMapping/>
  </p:clrMapOvr>
  <mc:AlternateContent xmlns:mc="http://schemas.openxmlformats.org/markup-compatibility/2006" xmlns:p14="http://schemas.microsoft.com/office/powerpoint/2010/main">
    <mc:Choice Requires="p14">
      <p:transition spd="slow" p14:dur="2000" advTm="9765"/>
    </mc:Choice>
    <mc:Fallback xmlns="">
      <p:transition spd="slow" advTm="9765"/>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7703" y="1274350"/>
            <a:ext cx="6828591" cy="5583650"/>
          </a:xfrm>
          <a:prstGeom prst="rect">
            <a:avLst/>
          </a:prstGeom>
        </p:spPr>
      </p:pic>
      <p:sp>
        <p:nvSpPr>
          <p:cNvPr id="3" name="Title 2"/>
          <p:cNvSpPr>
            <a:spLocks noGrp="1"/>
          </p:cNvSpPr>
          <p:nvPr>
            <p:ph type="title"/>
          </p:nvPr>
        </p:nvSpPr>
        <p:spPr/>
        <p:txBody>
          <a:bodyPr/>
          <a:lstStyle/>
          <a:p>
            <a:r>
              <a:rPr lang="en-US" dirty="0" smtClean="0"/>
              <a:t>1-comp, </a:t>
            </a:r>
            <a:r>
              <a:rPr lang="en-US" dirty="0" err="1" smtClean="0"/>
              <a:t>microvariables</a:t>
            </a:r>
            <a:endParaRPr lang="en-US" dirty="0"/>
          </a:p>
        </p:txBody>
      </p:sp>
    </p:spTree>
    <p:extLst>
      <p:ext uri="{BB962C8B-B14F-4D97-AF65-F5344CB8AC3E}">
        <p14:creationId xmlns:p14="http://schemas.microsoft.com/office/powerpoint/2010/main" val="40890522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1759" y="1313846"/>
            <a:ext cx="7029668" cy="5544154"/>
          </a:xfrm>
          <a:prstGeom prst="rect">
            <a:avLst/>
          </a:prstGeom>
        </p:spPr>
      </p:pic>
      <p:sp>
        <p:nvSpPr>
          <p:cNvPr id="3" name="Title 2"/>
          <p:cNvSpPr txBox="1">
            <a:spLocks/>
          </p:cNvSpPr>
          <p:nvPr/>
        </p:nvSpPr>
        <p:spPr>
          <a:xfrm>
            <a:off x="996463" y="313717"/>
            <a:ext cx="5556738" cy="968484"/>
          </a:xfrm>
          <a:prstGeom prst="rect">
            <a:avLst/>
          </a:prstGeom>
        </p:spPr>
        <p:txBody>
          <a:bodyPr/>
          <a:lstStyle>
            <a:lvl1pPr algn="ctr" defTabSz="457200" rtl="0" eaLnBrk="1" latinLnBrk="0" hangingPunct="1">
              <a:spcBef>
                <a:spcPct val="0"/>
              </a:spcBef>
              <a:buNone/>
              <a:defRPr sz="3200" kern="1200">
                <a:solidFill>
                  <a:schemeClr val="accent2">
                    <a:lumMod val="75000"/>
                  </a:schemeClr>
                </a:solidFill>
                <a:latin typeface="+mj-lt"/>
                <a:ea typeface="+mj-ea"/>
                <a:cs typeface="+mj-cs"/>
              </a:defRPr>
            </a:lvl1pPr>
          </a:lstStyle>
          <a:p>
            <a:r>
              <a:rPr lang="en-US" dirty="0" smtClean="0"/>
              <a:t>1-comp, </a:t>
            </a:r>
            <a:r>
              <a:rPr lang="en-US" dirty="0" err="1" smtClean="0"/>
              <a:t>macrovariables</a:t>
            </a:r>
            <a:endParaRPr lang="en-US" dirty="0"/>
          </a:p>
        </p:txBody>
      </p:sp>
    </p:spTree>
    <p:extLst>
      <p:ext uri="{BB962C8B-B14F-4D97-AF65-F5344CB8AC3E}">
        <p14:creationId xmlns:p14="http://schemas.microsoft.com/office/powerpoint/2010/main" val="29310242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implementation</a:t>
            </a:r>
            <a:endParaRPr lang="en-US" dirty="0"/>
          </a:p>
        </p:txBody>
      </p:sp>
      <p:pic>
        <p:nvPicPr>
          <p:cNvPr id="3" name="Picture 2"/>
          <p:cNvPicPr>
            <a:picLocks noChangeAspect="1"/>
          </p:cNvPicPr>
          <p:nvPr/>
        </p:nvPicPr>
        <p:blipFill>
          <a:blip r:embed="rId2"/>
          <a:stretch>
            <a:fillRect/>
          </a:stretch>
        </p:blipFill>
        <p:spPr>
          <a:xfrm>
            <a:off x="758230" y="1390487"/>
            <a:ext cx="7542804" cy="5174206"/>
          </a:xfrm>
          <a:prstGeom prst="rect">
            <a:avLst/>
          </a:prstGeom>
        </p:spPr>
      </p:pic>
    </p:spTree>
    <p:extLst>
      <p:ext uri="{BB962C8B-B14F-4D97-AF65-F5344CB8AC3E}">
        <p14:creationId xmlns:p14="http://schemas.microsoft.com/office/powerpoint/2010/main" val="1040597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5379" y="1343280"/>
            <a:ext cx="7742705" cy="5343557"/>
          </a:xfrm>
          <a:prstGeom prst="rect">
            <a:avLst/>
          </a:prstGeom>
        </p:spPr>
      </p:pic>
      <p:sp>
        <p:nvSpPr>
          <p:cNvPr id="3" name="Title 2"/>
          <p:cNvSpPr>
            <a:spLocks noGrp="1"/>
          </p:cNvSpPr>
          <p:nvPr>
            <p:ph type="title"/>
          </p:nvPr>
        </p:nvSpPr>
        <p:spPr/>
        <p:txBody>
          <a:bodyPr/>
          <a:lstStyle/>
          <a:p>
            <a:r>
              <a:rPr lang="en-US" dirty="0" smtClean="0"/>
              <a:t>2-</a:t>
            </a:r>
            <a:r>
              <a:rPr lang="en-US" dirty="0"/>
              <a:t>comp, </a:t>
            </a:r>
            <a:r>
              <a:rPr lang="en-US" dirty="0" err="1"/>
              <a:t>microvariables</a:t>
            </a:r>
            <a:endParaRPr lang="en-US" dirty="0"/>
          </a:p>
        </p:txBody>
      </p:sp>
    </p:spTree>
    <p:extLst>
      <p:ext uri="{BB962C8B-B14F-4D97-AF65-F5344CB8AC3E}">
        <p14:creationId xmlns:p14="http://schemas.microsoft.com/office/powerpoint/2010/main" val="33549876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22" y="1324793"/>
            <a:ext cx="8867071" cy="5524454"/>
          </a:xfrm>
          <a:prstGeom prst="rect">
            <a:avLst/>
          </a:prstGeom>
        </p:spPr>
      </p:pic>
      <p:sp>
        <p:nvSpPr>
          <p:cNvPr id="3" name="Title 2"/>
          <p:cNvSpPr txBox="1">
            <a:spLocks/>
          </p:cNvSpPr>
          <p:nvPr/>
        </p:nvSpPr>
        <p:spPr>
          <a:xfrm>
            <a:off x="981092" y="499845"/>
            <a:ext cx="5556738" cy="968484"/>
          </a:xfrm>
          <a:prstGeom prst="rect">
            <a:avLst/>
          </a:prstGeom>
        </p:spPr>
        <p:txBody>
          <a:bodyPr/>
          <a:lstStyle>
            <a:lvl1pPr algn="ctr" defTabSz="457200" rtl="0" eaLnBrk="1" latinLnBrk="0" hangingPunct="1">
              <a:spcBef>
                <a:spcPct val="0"/>
              </a:spcBef>
              <a:buNone/>
              <a:defRPr sz="3200" kern="1200">
                <a:solidFill>
                  <a:schemeClr val="accent2">
                    <a:lumMod val="75000"/>
                  </a:schemeClr>
                </a:solidFill>
                <a:latin typeface="+mj-lt"/>
                <a:ea typeface="+mj-ea"/>
                <a:cs typeface="+mj-cs"/>
              </a:defRPr>
            </a:lvl1pPr>
          </a:lstStyle>
          <a:p>
            <a:r>
              <a:rPr lang="en-US" dirty="0" smtClean="0"/>
              <a:t>2-comp, </a:t>
            </a:r>
            <a:r>
              <a:rPr lang="en-US" dirty="0" err="1" smtClean="0"/>
              <a:t>macrovariables</a:t>
            </a:r>
            <a:endParaRPr lang="en-US" dirty="0"/>
          </a:p>
        </p:txBody>
      </p:sp>
    </p:spTree>
    <p:extLst>
      <p:ext uri="{BB962C8B-B14F-4D97-AF65-F5344CB8AC3E}">
        <p14:creationId xmlns:p14="http://schemas.microsoft.com/office/powerpoint/2010/main" val="2747857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5906" y="433740"/>
            <a:ext cx="5594986" cy="715661"/>
          </a:xfrm>
        </p:spPr>
        <p:txBody>
          <a:bodyPr/>
          <a:lstStyle/>
          <a:p>
            <a:r>
              <a:rPr lang="en-US" sz="2400" dirty="0" smtClean="0"/>
              <a:t>Strategies for Clotting Factor Replacement at Different Ages and Impact on Outcomes </a:t>
            </a:r>
            <a:endParaRPr lang="en-US" sz="2400" dirty="0"/>
          </a:p>
        </p:txBody>
      </p:sp>
      <p:pic>
        <p:nvPicPr>
          <p:cNvPr id="3" name="Picture 2"/>
          <p:cNvPicPr>
            <a:picLocks noChangeAspect="1"/>
          </p:cNvPicPr>
          <p:nvPr/>
        </p:nvPicPr>
        <p:blipFill rotWithShape="1">
          <a:blip r:embed="rId3" cstate="print"/>
          <a:srcRect l="6476" t="2915" r="5763" b="9989"/>
          <a:stretch/>
        </p:blipFill>
        <p:spPr>
          <a:xfrm>
            <a:off x="1282889" y="1720257"/>
            <a:ext cx="6701051" cy="4752276"/>
          </a:xfrm>
          <a:prstGeom prst="rect">
            <a:avLst/>
          </a:prstGeom>
        </p:spPr>
      </p:pic>
      <p:sp>
        <p:nvSpPr>
          <p:cNvPr id="6" name="TextBox 5"/>
          <p:cNvSpPr txBox="1"/>
          <p:nvPr/>
        </p:nvSpPr>
        <p:spPr>
          <a:xfrm>
            <a:off x="457074" y="6472533"/>
            <a:ext cx="5760720" cy="304699"/>
          </a:xfrm>
          <a:prstGeom prst="rect">
            <a:avLst/>
          </a:prstGeom>
          <a:noFill/>
        </p:spPr>
        <p:txBody>
          <a:bodyPr wrap="square" lIns="0" tIns="0" rIns="0" bIns="0" rtlCol="0" anchor="b" anchorCtr="0">
            <a:noAutofit/>
          </a:bodyPr>
          <a:lstStyle>
            <a:defPPr>
              <a:defRPr lang="en-US"/>
            </a:defPPr>
            <a:lvl1pPr algn="l">
              <a:lnSpc>
                <a:spcPct val="90000"/>
              </a:lnSpc>
              <a:spcBef>
                <a:spcPts val="300"/>
              </a:spcBef>
              <a:defRPr sz="900"/>
            </a:lvl1pPr>
          </a:lstStyle>
          <a:p>
            <a:pPr eaLnBrk="0" fontAlgn="base" hangingPunct="0">
              <a:spcAft>
                <a:spcPct val="0"/>
              </a:spcAft>
            </a:pPr>
            <a:r>
              <a:rPr lang="en-US" dirty="0">
                <a:solidFill>
                  <a:srgbClr val="000000"/>
                </a:solidFill>
                <a:latin typeface="Arial" charset="0"/>
              </a:rPr>
              <a:t>Adapted</a:t>
            </a:r>
            <a:r>
              <a:rPr lang="en-US" dirty="0" smtClean="0">
                <a:solidFill>
                  <a:srgbClr val="000000"/>
                </a:solidFill>
                <a:latin typeface="Arial" charset="0"/>
              </a:rPr>
              <a:t> from Coppola A, et al. </a:t>
            </a:r>
            <a:r>
              <a:rPr lang="en-US" i="1" dirty="0" smtClean="0">
                <a:solidFill>
                  <a:srgbClr val="000000"/>
                </a:solidFill>
                <a:latin typeface="Arial" charset="0"/>
              </a:rPr>
              <a:t>Blood </a:t>
            </a:r>
            <a:r>
              <a:rPr lang="en-US" i="1" dirty="0" err="1" smtClean="0">
                <a:solidFill>
                  <a:srgbClr val="000000"/>
                </a:solidFill>
                <a:latin typeface="Arial" charset="0"/>
              </a:rPr>
              <a:t>Transfus</a:t>
            </a:r>
            <a:r>
              <a:rPr lang="en-US" dirty="0" smtClean="0">
                <a:solidFill>
                  <a:srgbClr val="000000"/>
                </a:solidFill>
                <a:latin typeface="Arial" charset="0"/>
              </a:rPr>
              <a:t>. 2008;6 </a:t>
            </a:r>
            <a:r>
              <a:rPr lang="en-US" dirty="0" err="1" smtClean="0">
                <a:solidFill>
                  <a:srgbClr val="000000"/>
                </a:solidFill>
                <a:latin typeface="Arial" charset="0"/>
              </a:rPr>
              <a:t>Suppl</a:t>
            </a:r>
            <a:r>
              <a:rPr lang="en-US" dirty="0" smtClean="0">
                <a:solidFill>
                  <a:srgbClr val="000000"/>
                </a:solidFill>
                <a:latin typeface="Arial" charset="0"/>
              </a:rPr>
              <a:t> 2:s4-11.</a:t>
            </a:r>
          </a:p>
        </p:txBody>
      </p:sp>
    </p:spTree>
    <p:extLst>
      <p:ext uri="{BB962C8B-B14F-4D97-AF65-F5344CB8AC3E}">
        <p14:creationId xmlns:p14="http://schemas.microsoft.com/office/powerpoint/2010/main" val="9732330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mv="urn:schemas-microsoft-com:mac:vml">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WAPPS models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79650425"/>
              </p:ext>
            </p:extLst>
          </p:nvPr>
        </p:nvGraphicFramePr>
        <p:xfrm>
          <a:off x="457200" y="1600200"/>
          <a:ext cx="8229599" cy="4480560"/>
        </p:xfrm>
        <a:graphic>
          <a:graphicData uri="http://schemas.openxmlformats.org/drawingml/2006/table">
            <a:tbl>
              <a:tblPr firstRow="1" bandRow="1">
                <a:tableStyleId>{5C22544A-7EE6-4342-B048-85BDC9FD1C3A}</a:tableStyleId>
              </a:tblPr>
              <a:tblGrid>
                <a:gridCol w="1513372"/>
                <a:gridCol w="864862"/>
                <a:gridCol w="1083814"/>
                <a:gridCol w="799176"/>
                <a:gridCol w="1477929"/>
                <a:gridCol w="1466981"/>
                <a:gridCol w="1023465"/>
              </a:tblGrid>
              <a:tr h="370840">
                <a:tc>
                  <a:txBody>
                    <a:bodyPr/>
                    <a:lstStyle/>
                    <a:p>
                      <a:pPr algn="ctr"/>
                      <a:r>
                        <a:rPr lang="en-US" sz="2400" dirty="0" smtClean="0"/>
                        <a:t>Drug</a:t>
                      </a:r>
                      <a:endParaRPr lang="en-US" sz="2400" dirty="0"/>
                    </a:p>
                  </a:txBody>
                  <a:tcPr/>
                </a:tc>
                <a:tc>
                  <a:txBody>
                    <a:bodyPr/>
                    <a:lstStyle/>
                    <a:p>
                      <a:pPr algn="ctr"/>
                      <a:r>
                        <a:rPr lang="en-US" sz="2400" dirty="0" smtClean="0"/>
                        <a:t>Type</a:t>
                      </a:r>
                      <a:endParaRPr lang="en-US" sz="2400" dirty="0"/>
                    </a:p>
                  </a:txBody>
                  <a:tcPr/>
                </a:tc>
                <a:tc>
                  <a:txBody>
                    <a:bodyPr/>
                    <a:lstStyle/>
                    <a:p>
                      <a:pPr algn="ctr"/>
                      <a:r>
                        <a:rPr lang="en-US" sz="2400" dirty="0" smtClean="0"/>
                        <a:t>Class</a:t>
                      </a:r>
                      <a:endParaRPr lang="en-US" sz="2400" dirty="0"/>
                    </a:p>
                  </a:txBody>
                  <a:tcPr/>
                </a:tc>
                <a:tc>
                  <a:txBody>
                    <a:bodyPr/>
                    <a:lstStyle/>
                    <a:p>
                      <a:pPr algn="ctr"/>
                      <a:r>
                        <a:rPr lang="en-US" sz="2400" dirty="0" smtClean="0"/>
                        <a:t>Gen</a:t>
                      </a:r>
                      <a:r>
                        <a:rPr lang="en-US" sz="2400" baseline="0" dirty="0" smtClean="0"/>
                        <a:t> ctrl</a:t>
                      </a:r>
                      <a:endParaRPr lang="en-US" sz="2400" dirty="0"/>
                    </a:p>
                  </a:txBody>
                  <a:tcPr/>
                </a:tc>
                <a:tc>
                  <a:txBody>
                    <a:bodyPr/>
                    <a:lstStyle/>
                    <a:p>
                      <a:pPr algn="ctr"/>
                      <a:r>
                        <a:rPr lang="en-US" sz="2400" dirty="0" err="1" smtClean="0"/>
                        <a:t>Pref</a:t>
                      </a:r>
                      <a:r>
                        <a:rPr lang="en-US" sz="2400" dirty="0" smtClean="0"/>
                        <a:t>  Mod</a:t>
                      </a:r>
                    </a:p>
                    <a:p>
                      <a:pPr algn="ctr"/>
                      <a:r>
                        <a:rPr lang="en-US" sz="2400" dirty="0" smtClean="0"/>
                        <a:t>(Comp)</a:t>
                      </a:r>
                      <a:endParaRPr lang="en-US" sz="2400" dirty="0"/>
                    </a:p>
                  </a:txBody>
                  <a:tcPr/>
                </a:tc>
                <a:tc>
                  <a:txBody>
                    <a:bodyPr/>
                    <a:lstStyle/>
                    <a:p>
                      <a:pPr algn="ctr"/>
                      <a:r>
                        <a:rPr lang="en-US" sz="2400" dirty="0" smtClean="0"/>
                        <a:t>Alt</a:t>
                      </a:r>
                      <a:r>
                        <a:rPr lang="en-US" sz="2400" baseline="0" dirty="0" smtClean="0"/>
                        <a:t> model</a:t>
                      </a:r>
                    </a:p>
                    <a:p>
                      <a:pPr algn="ctr"/>
                      <a:r>
                        <a:rPr lang="en-US" sz="2400" baseline="0" dirty="0" smtClean="0"/>
                        <a:t>(Comp)</a:t>
                      </a:r>
                      <a:endParaRPr lang="en-US" sz="2400" dirty="0"/>
                    </a:p>
                  </a:txBody>
                  <a:tcPr/>
                </a:tc>
                <a:tc>
                  <a:txBody>
                    <a:bodyPr/>
                    <a:lstStyle/>
                    <a:p>
                      <a:pPr algn="ctr"/>
                      <a:r>
                        <a:rPr lang="en-US" sz="2400" dirty="0" smtClean="0"/>
                        <a:t>Active</a:t>
                      </a:r>
                      <a:endParaRPr lang="en-US" sz="2400" dirty="0"/>
                    </a:p>
                  </a:txBody>
                  <a:tcPr/>
                </a:tc>
              </a:tr>
              <a:tr h="370840">
                <a:tc>
                  <a:txBody>
                    <a:bodyPr/>
                    <a:lstStyle/>
                    <a:p>
                      <a:pPr algn="ctr"/>
                      <a:r>
                        <a:rPr lang="en-US" sz="2400" dirty="0" err="1" smtClean="0"/>
                        <a:t>Advate</a:t>
                      </a:r>
                      <a:endParaRPr lang="en-US" sz="2400" dirty="0"/>
                    </a:p>
                  </a:txBody>
                  <a:tcPr/>
                </a:tc>
                <a:tc>
                  <a:txBody>
                    <a:bodyPr/>
                    <a:lstStyle/>
                    <a:p>
                      <a:pPr algn="ctr"/>
                      <a:r>
                        <a:rPr lang="en-US" sz="2400" dirty="0" smtClean="0"/>
                        <a:t>F8</a:t>
                      </a:r>
                      <a:endParaRPr lang="en-US" sz="2400" dirty="0"/>
                    </a:p>
                  </a:txBody>
                  <a:tcPr/>
                </a:tc>
                <a:tc>
                  <a:txBody>
                    <a:bodyPr/>
                    <a:lstStyle/>
                    <a:p>
                      <a:pPr algn="ctr"/>
                      <a:r>
                        <a:rPr lang="en-US" sz="2400" dirty="0" smtClean="0"/>
                        <a:t>R-wild</a:t>
                      </a:r>
                      <a:endParaRPr lang="en-US" sz="2400" dirty="0"/>
                    </a:p>
                  </a:txBody>
                  <a:tcPr/>
                </a:tc>
                <a:tc>
                  <a:txBody>
                    <a:bodyPr/>
                    <a:lstStyle/>
                    <a:p>
                      <a:pPr algn="ctr"/>
                      <a:r>
                        <a:rPr lang="en-US" sz="2400" dirty="0" smtClean="0"/>
                        <a:t>N</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Y</a:t>
                      </a:r>
                      <a:endParaRPr lang="en-US" sz="2400" dirty="0"/>
                    </a:p>
                  </a:txBody>
                  <a:tcPr/>
                </a:tc>
              </a:tr>
              <a:tr h="370840">
                <a:tc>
                  <a:txBody>
                    <a:bodyPr/>
                    <a:lstStyle/>
                    <a:p>
                      <a:pPr algn="ctr"/>
                      <a:r>
                        <a:rPr lang="en-US" sz="2400" dirty="0" err="1" smtClean="0"/>
                        <a:t>Alprolix</a:t>
                      </a:r>
                      <a:endParaRPr lang="en-US" sz="2400" dirty="0"/>
                    </a:p>
                  </a:txBody>
                  <a:tcPr/>
                </a:tc>
                <a:tc>
                  <a:txBody>
                    <a:bodyPr/>
                    <a:lstStyle/>
                    <a:p>
                      <a:pPr algn="ctr"/>
                      <a:r>
                        <a:rPr lang="en-US" sz="2400" dirty="0" smtClean="0"/>
                        <a:t>F9</a:t>
                      </a:r>
                      <a:endParaRPr lang="en-US" sz="2400" dirty="0"/>
                    </a:p>
                  </a:txBody>
                  <a:tcPr/>
                </a:tc>
                <a:tc>
                  <a:txBody>
                    <a:bodyPr/>
                    <a:lstStyle/>
                    <a:p>
                      <a:pPr algn="ctr"/>
                      <a:r>
                        <a:rPr lang="en-US" sz="2400" dirty="0" smtClean="0"/>
                        <a:t>R-long</a:t>
                      </a:r>
                      <a:endParaRPr lang="en-US" sz="2400" dirty="0"/>
                    </a:p>
                  </a:txBody>
                  <a:tcPr/>
                </a:tc>
                <a:tc>
                  <a:txBody>
                    <a:bodyPr/>
                    <a:lstStyle/>
                    <a:p>
                      <a:pPr algn="ctr"/>
                      <a:r>
                        <a:rPr lang="en-US" sz="2400" dirty="0" smtClean="0"/>
                        <a:t>N</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Y</a:t>
                      </a:r>
                      <a:endParaRPr lang="en-US" sz="2400" dirty="0"/>
                    </a:p>
                  </a:txBody>
                  <a:tcPr/>
                </a:tc>
              </a:tr>
              <a:tr h="370840">
                <a:tc>
                  <a:txBody>
                    <a:bodyPr/>
                    <a:lstStyle/>
                    <a:p>
                      <a:pPr algn="ctr"/>
                      <a:r>
                        <a:rPr lang="en-US" sz="2400" dirty="0" err="1" smtClean="0"/>
                        <a:t>BenefIX</a:t>
                      </a:r>
                      <a:endParaRPr lang="en-US" sz="2400" dirty="0"/>
                    </a:p>
                  </a:txBody>
                  <a:tcPr/>
                </a:tc>
                <a:tc>
                  <a:txBody>
                    <a:bodyPr/>
                    <a:lstStyle/>
                    <a:p>
                      <a:pPr algn="ctr"/>
                      <a:r>
                        <a:rPr lang="en-US" sz="2400" dirty="0" smtClean="0"/>
                        <a:t>F9</a:t>
                      </a:r>
                      <a:endParaRPr lang="en-US" sz="2400" dirty="0"/>
                    </a:p>
                  </a:txBody>
                  <a:tcPr/>
                </a:tc>
                <a:tc>
                  <a:txBody>
                    <a:bodyPr/>
                    <a:lstStyle/>
                    <a:p>
                      <a:pPr algn="ctr"/>
                      <a:r>
                        <a:rPr lang="en-US" sz="2400" dirty="0" smtClean="0"/>
                        <a:t>R-wild</a:t>
                      </a:r>
                      <a:endParaRPr lang="en-US" sz="2400" dirty="0"/>
                    </a:p>
                  </a:txBody>
                  <a:tcPr/>
                </a:tc>
                <a:tc>
                  <a:txBody>
                    <a:bodyPr/>
                    <a:lstStyle/>
                    <a:p>
                      <a:pPr algn="ctr"/>
                      <a:r>
                        <a:rPr lang="en-US" sz="2400" dirty="0" smtClean="0"/>
                        <a:t>N</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Y</a:t>
                      </a:r>
                      <a:endParaRPr lang="en-US" sz="2400" dirty="0"/>
                    </a:p>
                  </a:txBody>
                  <a:tcPr/>
                </a:tc>
              </a:tr>
              <a:tr h="370840">
                <a:tc>
                  <a:txBody>
                    <a:bodyPr/>
                    <a:lstStyle/>
                    <a:p>
                      <a:pPr algn="ctr"/>
                      <a:r>
                        <a:rPr lang="en-US" sz="2400" dirty="0" err="1" smtClean="0"/>
                        <a:t>Eloctate</a:t>
                      </a:r>
                      <a:endParaRPr lang="en-US" sz="2400" dirty="0"/>
                    </a:p>
                  </a:txBody>
                  <a:tcPr/>
                </a:tc>
                <a:tc>
                  <a:txBody>
                    <a:bodyPr/>
                    <a:lstStyle/>
                    <a:p>
                      <a:pPr algn="ctr"/>
                      <a:r>
                        <a:rPr lang="en-US" sz="2400" dirty="0" smtClean="0"/>
                        <a:t>F8</a:t>
                      </a:r>
                      <a:endParaRPr lang="en-US" sz="2400" dirty="0"/>
                    </a:p>
                  </a:txBody>
                  <a:tcPr/>
                </a:tc>
                <a:tc>
                  <a:txBody>
                    <a:bodyPr/>
                    <a:lstStyle/>
                    <a:p>
                      <a:pPr algn="ctr"/>
                      <a:r>
                        <a:rPr lang="en-US" sz="2400" dirty="0" smtClean="0"/>
                        <a:t>R-long</a:t>
                      </a:r>
                      <a:endParaRPr lang="en-US" sz="2400" dirty="0"/>
                    </a:p>
                  </a:txBody>
                  <a:tcPr/>
                </a:tc>
                <a:tc>
                  <a:txBody>
                    <a:bodyPr/>
                    <a:lstStyle/>
                    <a:p>
                      <a:pPr algn="ctr"/>
                      <a:r>
                        <a:rPr lang="en-US" sz="2400" dirty="0" smtClean="0"/>
                        <a:t>N</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Y</a:t>
                      </a:r>
                      <a:endParaRPr lang="en-US" sz="2400" dirty="0"/>
                    </a:p>
                  </a:txBody>
                  <a:tcPr/>
                </a:tc>
              </a:tr>
              <a:tr h="370840">
                <a:tc>
                  <a:txBody>
                    <a:bodyPr/>
                    <a:lstStyle/>
                    <a:p>
                      <a:pPr algn="ctr"/>
                      <a:r>
                        <a:rPr lang="en-US" sz="2400" dirty="0" err="1" smtClean="0"/>
                        <a:t>Humate</a:t>
                      </a:r>
                      <a:r>
                        <a:rPr lang="en-US" sz="2400" dirty="0" smtClean="0"/>
                        <a:t> P</a:t>
                      </a:r>
                      <a:endParaRPr lang="en-US" sz="2400" dirty="0"/>
                    </a:p>
                  </a:txBody>
                  <a:tcPr/>
                </a:tc>
                <a:tc>
                  <a:txBody>
                    <a:bodyPr/>
                    <a:lstStyle/>
                    <a:p>
                      <a:pPr algn="ctr"/>
                      <a:r>
                        <a:rPr lang="en-US" sz="2400" dirty="0" smtClean="0"/>
                        <a:t>F8</a:t>
                      </a:r>
                      <a:endParaRPr lang="en-US" sz="2400" dirty="0"/>
                    </a:p>
                  </a:txBody>
                  <a:tcPr/>
                </a:tc>
                <a:tc>
                  <a:txBody>
                    <a:bodyPr/>
                    <a:lstStyle/>
                    <a:p>
                      <a:pPr algn="ctr"/>
                      <a:r>
                        <a:rPr lang="en-US" sz="2400" dirty="0" smtClean="0"/>
                        <a:t>PD</a:t>
                      </a:r>
                      <a:endParaRPr lang="en-US" sz="2400" dirty="0"/>
                    </a:p>
                  </a:txBody>
                  <a:tcPr/>
                </a:tc>
                <a:tc>
                  <a:txBody>
                    <a:bodyPr/>
                    <a:lstStyle/>
                    <a:p>
                      <a:pPr algn="ctr"/>
                      <a:r>
                        <a:rPr lang="en-US" sz="2400" dirty="0" smtClean="0"/>
                        <a:t>Y</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Y</a:t>
                      </a:r>
                      <a:endParaRPr lang="en-US" sz="2400" dirty="0"/>
                    </a:p>
                  </a:txBody>
                  <a:tcPr/>
                </a:tc>
              </a:tr>
              <a:tr h="370840">
                <a:tc>
                  <a:txBody>
                    <a:bodyPr/>
                    <a:lstStyle/>
                    <a:p>
                      <a:pPr algn="ctr"/>
                      <a:r>
                        <a:rPr lang="en-US" sz="2400" dirty="0" err="1" smtClean="0"/>
                        <a:t>Kogenate</a:t>
                      </a:r>
                      <a:endParaRPr lang="en-US" sz="2400" dirty="0"/>
                    </a:p>
                  </a:txBody>
                  <a:tcPr/>
                </a:tc>
                <a:tc>
                  <a:txBody>
                    <a:bodyPr/>
                    <a:lstStyle/>
                    <a:p>
                      <a:pPr algn="ctr"/>
                      <a:r>
                        <a:rPr lang="en-US" sz="2400" dirty="0" smtClean="0"/>
                        <a:t>F8</a:t>
                      </a:r>
                      <a:endParaRPr lang="en-US" sz="2400" dirty="0"/>
                    </a:p>
                  </a:txBody>
                  <a:tcPr/>
                </a:tc>
                <a:tc>
                  <a:txBody>
                    <a:bodyPr/>
                    <a:lstStyle/>
                    <a:p>
                      <a:pPr algn="ctr"/>
                      <a:r>
                        <a:rPr lang="en-US" sz="2400" dirty="0" smtClean="0"/>
                        <a:t>R-wild</a:t>
                      </a:r>
                      <a:endParaRPr lang="en-US" sz="2400" dirty="0"/>
                    </a:p>
                  </a:txBody>
                  <a:tcPr/>
                </a:tc>
                <a:tc>
                  <a:txBody>
                    <a:bodyPr/>
                    <a:lstStyle/>
                    <a:p>
                      <a:pPr algn="ctr"/>
                      <a:r>
                        <a:rPr lang="en-US" sz="2400" dirty="0" smtClean="0"/>
                        <a:t>N</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Y</a:t>
                      </a:r>
                      <a:endParaRPr lang="en-US" sz="2400" dirty="0"/>
                    </a:p>
                  </a:txBody>
                  <a:tcPr/>
                </a:tc>
              </a:tr>
              <a:tr h="370840">
                <a:tc>
                  <a:txBody>
                    <a:bodyPr/>
                    <a:lstStyle/>
                    <a:p>
                      <a:pPr algn="ctr"/>
                      <a:r>
                        <a:rPr lang="en-US" sz="2400" dirty="0" err="1" smtClean="0"/>
                        <a:t>Wilate</a:t>
                      </a:r>
                      <a:endParaRPr lang="en-US" sz="2400" dirty="0"/>
                    </a:p>
                  </a:txBody>
                  <a:tcPr/>
                </a:tc>
                <a:tc>
                  <a:txBody>
                    <a:bodyPr/>
                    <a:lstStyle/>
                    <a:p>
                      <a:pPr algn="ctr"/>
                      <a:r>
                        <a:rPr lang="en-US" sz="2400" dirty="0" smtClean="0"/>
                        <a:t>F8</a:t>
                      </a:r>
                      <a:endParaRPr lang="en-US" sz="2400" dirty="0"/>
                    </a:p>
                  </a:txBody>
                  <a:tcPr/>
                </a:tc>
                <a:tc>
                  <a:txBody>
                    <a:bodyPr/>
                    <a:lstStyle/>
                    <a:p>
                      <a:pPr algn="ctr"/>
                      <a:r>
                        <a:rPr lang="en-US" sz="2400" dirty="0" smtClean="0"/>
                        <a:t>PD</a:t>
                      </a:r>
                      <a:endParaRPr lang="en-US" sz="2400" dirty="0"/>
                    </a:p>
                  </a:txBody>
                  <a:tcPr/>
                </a:tc>
                <a:tc>
                  <a:txBody>
                    <a:bodyPr/>
                    <a:lstStyle/>
                    <a:p>
                      <a:pPr algn="ctr"/>
                      <a:r>
                        <a:rPr lang="en-US" sz="2400" dirty="0" smtClean="0"/>
                        <a:t>Y</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Y</a:t>
                      </a:r>
                      <a:endParaRPr lang="en-US" sz="2400" dirty="0"/>
                    </a:p>
                  </a:txBody>
                  <a:tcPr/>
                </a:tc>
              </a:tr>
              <a:tr h="370840">
                <a:tc>
                  <a:txBody>
                    <a:bodyPr/>
                    <a:lstStyle/>
                    <a:p>
                      <a:pPr algn="ctr"/>
                      <a:r>
                        <a:rPr lang="en-US" sz="2400" dirty="0" err="1" smtClean="0"/>
                        <a:t>Xyntha</a:t>
                      </a:r>
                      <a:endParaRPr lang="en-US" sz="2400" dirty="0"/>
                    </a:p>
                  </a:txBody>
                  <a:tcPr/>
                </a:tc>
                <a:tc>
                  <a:txBody>
                    <a:bodyPr/>
                    <a:lstStyle/>
                    <a:p>
                      <a:pPr algn="ctr"/>
                      <a:r>
                        <a:rPr lang="en-US" sz="2400" dirty="0" smtClean="0"/>
                        <a:t>F8</a:t>
                      </a:r>
                      <a:endParaRPr lang="en-US" sz="2400" dirty="0"/>
                    </a:p>
                  </a:txBody>
                  <a:tcPr/>
                </a:tc>
                <a:tc>
                  <a:txBody>
                    <a:bodyPr/>
                    <a:lstStyle/>
                    <a:p>
                      <a:pPr algn="ctr"/>
                      <a:r>
                        <a:rPr lang="en-US" sz="2400" dirty="0" smtClean="0"/>
                        <a:t>R-BDD</a:t>
                      </a:r>
                      <a:endParaRPr lang="en-US" sz="2400" dirty="0"/>
                    </a:p>
                  </a:txBody>
                  <a:tcPr/>
                </a:tc>
                <a:tc>
                  <a:txBody>
                    <a:bodyPr/>
                    <a:lstStyle/>
                    <a:p>
                      <a:pPr algn="ctr"/>
                      <a:r>
                        <a:rPr lang="en-US" sz="2400" dirty="0" smtClean="0"/>
                        <a:t>N</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Y</a:t>
                      </a:r>
                      <a:endParaRPr lang="en-US" sz="2400" dirty="0"/>
                    </a:p>
                  </a:txBody>
                  <a:tcPr/>
                </a:tc>
              </a:tr>
            </a:tbl>
          </a:graphicData>
        </a:graphic>
      </p:graphicFrame>
    </p:spTree>
    <p:extLst>
      <p:ext uri="{BB962C8B-B14F-4D97-AF65-F5344CB8AC3E}">
        <p14:creationId xmlns:p14="http://schemas.microsoft.com/office/powerpoint/2010/main" val="1172072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Published models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11897806"/>
              </p:ext>
            </p:extLst>
          </p:nvPr>
        </p:nvGraphicFramePr>
        <p:xfrm>
          <a:off x="457199" y="1600200"/>
          <a:ext cx="8060049" cy="4571999"/>
        </p:xfrm>
        <a:graphic>
          <a:graphicData uri="http://schemas.openxmlformats.org/drawingml/2006/table">
            <a:tbl>
              <a:tblPr firstRow="1" bandRow="1">
                <a:tableStyleId>{5C22544A-7EE6-4342-B048-85BDC9FD1C3A}</a:tableStyleId>
              </a:tblPr>
              <a:tblGrid>
                <a:gridCol w="1743273"/>
                <a:gridCol w="4838848"/>
                <a:gridCol w="1477928"/>
              </a:tblGrid>
              <a:tr h="370840">
                <a:tc>
                  <a:txBody>
                    <a:bodyPr/>
                    <a:lstStyle/>
                    <a:p>
                      <a:pPr algn="ctr"/>
                      <a:r>
                        <a:rPr lang="en-US" sz="2400" dirty="0" smtClean="0"/>
                        <a:t>Drug</a:t>
                      </a:r>
                      <a:endParaRPr lang="en-US" sz="2400" dirty="0"/>
                    </a:p>
                  </a:txBody>
                  <a:tcPr/>
                </a:tc>
                <a:tc>
                  <a:txBody>
                    <a:bodyPr/>
                    <a:lstStyle/>
                    <a:p>
                      <a:pPr algn="ctr"/>
                      <a:r>
                        <a:rPr lang="en-US" sz="2400" dirty="0" smtClean="0"/>
                        <a:t>Refs</a:t>
                      </a:r>
                      <a:endParaRPr lang="en-US" sz="2400" dirty="0"/>
                    </a:p>
                  </a:txBody>
                  <a:tcPr/>
                </a:tc>
                <a:tc>
                  <a:txBody>
                    <a:bodyPr/>
                    <a:lstStyle/>
                    <a:p>
                      <a:pPr algn="ctr"/>
                      <a:r>
                        <a:rPr lang="en-US" sz="2400" dirty="0" smtClean="0"/>
                        <a:t>Comp</a:t>
                      </a:r>
                      <a:endParaRPr lang="en-US" sz="2400" dirty="0"/>
                    </a:p>
                  </a:txBody>
                  <a:tcPr/>
                </a:tc>
              </a:tr>
              <a:tr h="370840">
                <a:tc>
                  <a:txBody>
                    <a:bodyPr/>
                    <a:lstStyle/>
                    <a:p>
                      <a:pPr algn="ctr"/>
                      <a:r>
                        <a:rPr lang="en-US" sz="2400" dirty="0" err="1" smtClean="0"/>
                        <a:t>Advate</a:t>
                      </a:r>
                      <a:endParaRPr lang="en-US" sz="2400" dirty="0"/>
                    </a:p>
                  </a:txBody>
                  <a:tcPr/>
                </a:tc>
                <a:tc>
                  <a:txBody>
                    <a:bodyPr/>
                    <a:lstStyle/>
                    <a:p>
                      <a:pPr algn="ctr"/>
                      <a:r>
                        <a:rPr lang="en-US" sz="1800" dirty="0" err="1" smtClean="0"/>
                        <a:t>Bjorkmann</a:t>
                      </a:r>
                      <a:r>
                        <a:rPr lang="en-US" sz="1800" dirty="0" smtClean="0"/>
                        <a:t>,</a:t>
                      </a:r>
                      <a:r>
                        <a:rPr lang="en-US" sz="1800" baseline="0" dirty="0" smtClean="0"/>
                        <a:t> </a:t>
                      </a:r>
                      <a:r>
                        <a:rPr lang="en-US" sz="1800" baseline="0" dirty="0" err="1" smtClean="0"/>
                        <a:t>Eur</a:t>
                      </a:r>
                      <a:r>
                        <a:rPr lang="en-US" sz="1800" baseline="0" dirty="0" smtClean="0"/>
                        <a:t> J </a:t>
                      </a:r>
                      <a:r>
                        <a:rPr lang="en-US" sz="1800" baseline="0" dirty="0" err="1" smtClean="0"/>
                        <a:t>Clin</a:t>
                      </a:r>
                      <a:r>
                        <a:rPr lang="en-US" sz="1800" baseline="0" dirty="0" smtClean="0"/>
                        <a:t> Pharm, 2009; Blood, 2013; JTH 2010</a:t>
                      </a:r>
                    </a:p>
                    <a:p>
                      <a:pPr algn="ctr"/>
                      <a:r>
                        <a:rPr lang="en-US" sz="1800" baseline="0" dirty="0" err="1" smtClean="0"/>
                        <a:t>Nestorov</a:t>
                      </a:r>
                      <a:r>
                        <a:rPr lang="en-US" sz="1800" baseline="0" dirty="0" smtClean="0"/>
                        <a:t> I, </a:t>
                      </a:r>
                      <a:r>
                        <a:rPr lang="en-US" sz="1800" baseline="0" dirty="0" err="1" smtClean="0"/>
                        <a:t>Clin</a:t>
                      </a:r>
                      <a:r>
                        <a:rPr lang="en-US" sz="1800" baseline="0" dirty="0" smtClean="0"/>
                        <a:t> Pharm in Drug </a:t>
                      </a:r>
                      <a:r>
                        <a:rPr lang="en-US" sz="1800" baseline="0" dirty="0" err="1" smtClean="0"/>
                        <a:t>Devel</a:t>
                      </a:r>
                      <a:r>
                        <a:rPr lang="en-US" sz="1800" baseline="0" dirty="0" smtClean="0"/>
                        <a:t> 2014</a:t>
                      </a:r>
                      <a:endParaRPr lang="en-US" sz="1800" dirty="0"/>
                    </a:p>
                  </a:txBody>
                  <a:tcPr/>
                </a:tc>
                <a:tc>
                  <a:txBody>
                    <a:bodyPr/>
                    <a:lstStyle/>
                    <a:p>
                      <a:pPr algn="ctr"/>
                      <a:r>
                        <a:rPr lang="en-US" sz="2400" dirty="0" smtClean="0"/>
                        <a:t>2</a:t>
                      </a:r>
                      <a:endParaRPr lang="en-US" sz="2400" dirty="0"/>
                    </a:p>
                  </a:txBody>
                  <a:tcPr/>
                </a:tc>
              </a:tr>
              <a:tr h="370840">
                <a:tc>
                  <a:txBody>
                    <a:bodyPr/>
                    <a:lstStyle/>
                    <a:p>
                      <a:pPr algn="ctr"/>
                      <a:r>
                        <a:rPr lang="en-US" sz="2400" dirty="0" err="1" smtClean="0"/>
                        <a:t>Alprolix</a:t>
                      </a:r>
                      <a:endParaRPr lang="en-US" sz="2400" dirty="0"/>
                    </a:p>
                  </a:txBody>
                  <a:tcPr/>
                </a:tc>
                <a:tc>
                  <a:txBody>
                    <a:bodyPr/>
                    <a:lstStyle/>
                    <a:p>
                      <a:pPr algn="ctr"/>
                      <a:r>
                        <a:rPr lang="en-US" sz="1800" dirty="0" err="1" smtClean="0"/>
                        <a:t>Diao</a:t>
                      </a:r>
                      <a:r>
                        <a:rPr lang="en-US" sz="1800" dirty="0" smtClean="0"/>
                        <a:t>, </a:t>
                      </a:r>
                      <a:r>
                        <a:rPr lang="en-US" sz="1800" dirty="0" err="1" smtClean="0"/>
                        <a:t>Clin</a:t>
                      </a:r>
                      <a:r>
                        <a:rPr lang="en-US" sz="1800" dirty="0" smtClean="0"/>
                        <a:t> </a:t>
                      </a:r>
                      <a:r>
                        <a:rPr lang="en-US" sz="1800" dirty="0" err="1" smtClean="0"/>
                        <a:t>Pharmacokinet</a:t>
                      </a:r>
                      <a:r>
                        <a:rPr lang="en-US" sz="1800" baseline="0" dirty="0" smtClean="0"/>
                        <a:t> 2014</a:t>
                      </a:r>
                      <a:endParaRPr lang="en-US" sz="1800" dirty="0"/>
                    </a:p>
                  </a:txBody>
                  <a:tcPr/>
                </a:tc>
                <a:tc>
                  <a:txBody>
                    <a:bodyPr/>
                    <a:lstStyle/>
                    <a:p>
                      <a:pPr algn="ctr"/>
                      <a:r>
                        <a:rPr lang="en-US" sz="2400" dirty="0" smtClean="0"/>
                        <a:t>3</a:t>
                      </a:r>
                      <a:endParaRPr lang="en-US" sz="2400" dirty="0"/>
                    </a:p>
                  </a:txBody>
                  <a:tcPr/>
                </a:tc>
              </a:tr>
              <a:tr h="370840">
                <a:tc>
                  <a:txBody>
                    <a:bodyPr/>
                    <a:lstStyle/>
                    <a:p>
                      <a:pPr algn="ctr"/>
                      <a:r>
                        <a:rPr lang="en-US" sz="2400" dirty="0" err="1" smtClean="0"/>
                        <a:t>BenefIX</a:t>
                      </a:r>
                      <a:endParaRPr lang="en-US" sz="2400" dirty="0"/>
                    </a:p>
                  </a:txBody>
                  <a:tcPr/>
                </a:tc>
                <a:tc>
                  <a:txBody>
                    <a:bodyPr/>
                    <a:lstStyle/>
                    <a:p>
                      <a:pPr algn="ctr"/>
                      <a:r>
                        <a:rPr lang="en-US" sz="1800" dirty="0" smtClean="0"/>
                        <a:t> </a:t>
                      </a:r>
                      <a:endParaRPr lang="en-US" sz="1800" dirty="0"/>
                    </a:p>
                  </a:txBody>
                  <a:tcPr/>
                </a:tc>
                <a:tc>
                  <a:txBody>
                    <a:bodyPr/>
                    <a:lstStyle/>
                    <a:p>
                      <a:pPr algn="ctr"/>
                      <a:r>
                        <a:rPr lang="en-US" sz="2400" dirty="0" smtClean="0"/>
                        <a:t> </a:t>
                      </a:r>
                      <a:endParaRPr lang="en-US" sz="2400" dirty="0"/>
                    </a:p>
                  </a:txBody>
                  <a:tcPr/>
                </a:tc>
              </a:tr>
              <a:tr h="370840">
                <a:tc>
                  <a:txBody>
                    <a:bodyPr/>
                    <a:lstStyle/>
                    <a:p>
                      <a:pPr algn="ctr"/>
                      <a:r>
                        <a:rPr lang="en-US" sz="2400" dirty="0" err="1" smtClean="0"/>
                        <a:t>Eloctate</a:t>
                      </a:r>
                      <a:endParaRPr lang="en-US" sz="2400" dirty="0"/>
                    </a:p>
                  </a:txBody>
                  <a:tcPr/>
                </a:tc>
                <a:tc>
                  <a:txBody>
                    <a:bodyPr/>
                    <a:lstStyle/>
                    <a:p>
                      <a:pPr algn="ctr"/>
                      <a:r>
                        <a:rPr lang="en-US" sz="1800" baseline="0" dirty="0" err="1" smtClean="0"/>
                        <a:t>Nestorov</a:t>
                      </a:r>
                      <a:r>
                        <a:rPr lang="en-US" sz="1800" baseline="0" dirty="0" smtClean="0"/>
                        <a:t> I, </a:t>
                      </a:r>
                      <a:r>
                        <a:rPr lang="en-US" sz="1800" baseline="0" dirty="0" err="1" smtClean="0"/>
                        <a:t>Clin</a:t>
                      </a:r>
                      <a:r>
                        <a:rPr lang="en-US" sz="1800" baseline="0" dirty="0" smtClean="0"/>
                        <a:t> Pharm in Drug </a:t>
                      </a:r>
                      <a:r>
                        <a:rPr lang="en-US" sz="1800" baseline="0" dirty="0" err="1" smtClean="0"/>
                        <a:t>Devel</a:t>
                      </a:r>
                      <a:r>
                        <a:rPr lang="en-US" sz="1800" baseline="0" dirty="0" smtClean="0"/>
                        <a:t> 2014</a:t>
                      </a:r>
                      <a:endParaRPr lang="en-US" sz="1800" dirty="0"/>
                    </a:p>
                  </a:txBody>
                  <a:tcPr/>
                </a:tc>
                <a:tc>
                  <a:txBody>
                    <a:bodyPr/>
                    <a:lstStyle/>
                    <a:p>
                      <a:pPr algn="ctr"/>
                      <a:r>
                        <a:rPr lang="en-US" sz="2400" dirty="0" smtClean="0"/>
                        <a:t>2</a:t>
                      </a:r>
                      <a:endParaRPr lang="en-US" sz="2400" dirty="0"/>
                    </a:p>
                  </a:txBody>
                  <a:tcPr/>
                </a:tc>
              </a:tr>
              <a:tr h="370840">
                <a:tc>
                  <a:txBody>
                    <a:bodyPr/>
                    <a:lstStyle/>
                    <a:p>
                      <a:pPr algn="ctr"/>
                      <a:r>
                        <a:rPr lang="en-US" sz="2400" dirty="0" err="1" smtClean="0"/>
                        <a:t>Humate</a:t>
                      </a:r>
                      <a:r>
                        <a:rPr lang="en-US" sz="2400" dirty="0" smtClean="0"/>
                        <a:t> P</a:t>
                      </a:r>
                      <a:endParaRPr lang="en-US" sz="2400" dirty="0"/>
                    </a:p>
                  </a:txBody>
                  <a:tcPr/>
                </a:tc>
                <a:tc>
                  <a:txBody>
                    <a:bodyPr/>
                    <a:lstStyle/>
                    <a:p>
                      <a:pPr algn="ctr"/>
                      <a:r>
                        <a:rPr lang="en-US" sz="1800" dirty="0" smtClean="0"/>
                        <a:t> </a:t>
                      </a:r>
                      <a:endParaRPr lang="en-US" sz="1800" dirty="0"/>
                    </a:p>
                  </a:txBody>
                  <a:tcPr/>
                </a:tc>
                <a:tc>
                  <a:txBody>
                    <a:bodyPr/>
                    <a:lstStyle/>
                    <a:p>
                      <a:pPr algn="ctr"/>
                      <a:r>
                        <a:rPr lang="en-US" sz="2400" dirty="0" smtClean="0"/>
                        <a:t> </a:t>
                      </a:r>
                      <a:endParaRPr lang="en-US" sz="2400" dirty="0"/>
                    </a:p>
                  </a:txBody>
                  <a:tcPr/>
                </a:tc>
              </a:tr>
              <a:tr h="370840">
                <a:tc>
                  <a:txBody>
                    <a:bodyPr/>
                    <a:lstStyle/>
                    <a:p>
                      <a:pPr algn="ctr"/>
                      <a:r>
                        <a:rPr lang="en-US" sz="2400" dirty="0" err="1" smtClean="0"/>
                        <a:t>Kogenate</a:t>
                      </a:r>
                      <a:endParaRPr lang="en-US" sz="2400" dirty="0"/>
                    </a:p>
                  </a:txBody>
                  <a:tcPr/>
                </a:tc>
                <a:tc>
                  <a:txBody>
                    <a:bodyPr/>
                    <a:lstStyle/>
                    <a:p>
                      <a:pPr algn="ctr"/>
                      <a:r>
                        <a:rPr lang="en-US" sz="1800" dirty="0" smtClean="0"/>
                        <a:t> </a:t>
                      </a:r>
                      <a:endParaRPr lang="en-US" sz="1800" dirty="0"/>
                    </a:p>
                  </a:txBody>
                  <a:tcPr/>
                </a:tc>
                <a:tc>
                  <a:txBody>
                    <a:bodyPr/>
                    <a:lstStyle/>
                    <a:p>
                      <a:pPr algn="ctr"/>
                      <a:endParaRPr lang="en-US" sz="2400" dirty="0"/>
                    </a:p>
                  </a:txBody>
                  <a:tcPr/>
                </a:tc>
              </a:tr>
              <a:tr h="370840">
                <a:tc>
                  <a:txBody>
                    <a:bodyPr/>
                    <a:lstStyle/>
                    <a:p>
                      <a:pPr algn="ctr"/>
                      <a:r>
                        <a:rPr lang="en-US" sz="2400" dirty="0" err="1" smtClean="0"/>
                        <a:t>Wilate</a:t>
                      </a:r>
                      <a:endParaRPr lang="en-US" sz="2400" dirty="0"/>
                    </a:p>
                  </a:txBody>
                  <a:tcPr/>
                </a:tc>
                <a:tc>
                  <a:txBody>
                    <a:bodyPr/>
                    <a:lstStyle/>
                    <a:p>
                      <a:pPr algn="ctr"/>
                      <a:r>
                        <a:rPr lang="en-US" sz="1800" dirty="0" smtClean="0"/>
                        <a:t> </a:t>
                      </a:r>
                      <a:endParaRPr lang="en-US" sz="1800" dirty="0"/>
                    </a:p>
                  </a:txBody>
                  <a:tcPr/>
                </a:tc>
                <a:tc>
                  <a:txBody>
                    <a:bodyPr/>
                    <a:lstStyle/>
                    <a:p>
                      <a:pPr algn="ctr"/>
                      <a:r>
                        <a:rPr lang="en-US" sz="2400" dirty="0" smtClean="0"/>
                        <a:t> </a:t>
                      </a:r>
                      <a:endParaRPr lang="en-US" sz="2400" dirty="0"/>
                    </a:p>
                  </a:txBody>
                  <a:tcPr/>
                </a:tc>
              </a:tr>
              <a:tr h="370840">
                <a:tc>
                  <a:txBody>
                    <a:bodyPr/>
                    <a:lstStyle/>
                    <a:p>
                      <a:pPr algn="ctr"/>
                      <a:r>
                        <a:rPr lang="en-US" sz="2400" dirty="0" err="1" smtClean="0"/>
                        <a:t>Xyntha</a:t>
                      </a:r>
                      <a:endParaRPr lang="en-US" sz="2400" dirty="0"/>
                    </a:p>
                  </a:txBody>
                  <a:tcPr/>
                </a:tc>
                <a:tc>
                  <a:txBody>
                    <a:bodyPr/>
                    <a:lstStyle/>
                    <a:p>
                      <a:pPr algn="ctr"/>
                      <a:r>
                        <a:rPr lang="en-US" sz="1800" dirty="0" err="1" smtClean="0"/>
                        <a:t>Karafoulidou</a:t>
                      </a:r>
                      <a:r>
                        <a:rPr lang="en-US" sz="1800" dirty="0" smtClean="0"/>
                        <a:t>,</a:t>
                      </a:r>
                      <a:r>
                        <a:rPr lang="en-US" sz="1800" baseline="0" dirty="0" smtClean="0"/>
                        <a:t> </a:t>
                      </a:r>
                      <a:r>
                        <a:rPr lang="en-US" sz="1800" baseline="0" dirty="0" err="1" smtClean="0"/>
                        <a:t>Eur</a:t>
                      </a:r>
                      <a:r>
                        <a:rPr lang="en-US" sz="1800" baseline="0" dirty="0" smtClean="0"/>
                        <a:t> J </a:t>
                      </a:r>
                      <a:endParaRPr lang="en-US" sz="1800" dirty="0"/>
                    </a:p>
                  </a:txBody>
                  <a:tcPr/>
                </a:tc>
                <a:tc>
                  <a:txBody>
                    <a:bodyPr/>
                    <a:lstStyle/>
                    <a:p>
                      <a:pPr algn="ctr"/>
                      <a:r>
                        <a:rPr lang="en-US" sz="2400" dirty="0" smtClean="0"/>
                        <a:t>2</a:t>
                      </a:r>
                      <a:endParaRPr lang="en-US" sz="2400" dirty="0"/>
                    </a:p>
                  </a:txBody>
                  <a:tcPr/>
                </a:tc>
              </a:tr>
            </a:tbl>
          </a:graphicData>
        </a:graphic>
      </p:graphicFrame>
    </p:spTree>
    <p:extLst>
      <p:ext uri="{BB962C8B-B14F-4D97-AF65-F5344CB8AC3E}">
        <p14:creationId xmlns:p14="http://schemas.microsoft.com/office/powerpoint/2010/main" val="8355296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Text Placeholder 3"/>
          <p:cNvSpPr>
            <a:spLocks noGrp="1"/>
          </p:cNvSpPr>
          <p:nvPr>
            <p:ph type="body" idx="1"/>
          </p:nvPr>
        </p:nvSpPr>
        <p:spPr/>
        <p:txBody>
          <a:bodyPr/>
          <a:lstStyle/>
          <a:p>
            <a:r>
              <a:rPr lang="en-US" dirty="0" smtClean="0"/>
              <a:t>Background</a:t>
            </a:r>
            <a:endParaRPr lang="en-US" dirty="0"/>
          </a:p>
        </p:txBody>
      </p:sp>
      <p:sp>
        <p:nvSpPr>
          <p:cNvPr id="3" name="Content Placeholder 2"/>
          <p:cNvSpPr>
            <a:spLocks noGrp="1"/>
          </p:cNvSpPr>
          <p:nvPr>
            <p:ph sz="half" idx="2"/>
          </p:nvPr>
        </p:nvSpPr>
        <p:spPr/>
        <p:txBody>
          <a:bodyPr>
            <a:normAutofit/>
          </a:bodyPr>
          <a:lstStyle/>
          <a:p>
            <a:pPr lvl="1">
              <a:buFont typeface="Arial"/>
              <a:buChar char="•"/>
            </a:pPr>
            <a:r>
              <a:rPr lang="en-US" sz="2400" dirty="0" smtClean="0"/>
              <a:t>Hemophilia</a:t>
            </a:r>
          </a:p>
          <a:p>
            <a:pPr lvl="1">
              <a:buFont typeface="Arial"/>
              <a:buChar char="•"/>
            </a:pPr>
            <a:r>
              <a:rPr lang="en-US" sz="2400" dirty="0" smtClean="0"/>
              <a:t>PK in hemophilia</a:t>
            </a:r>
          </a:p>
          <a:p>
            <a:pPr lvl="1">
              <a:buFont typeface="Arial"/>
              <a:buChar char="•"/>
            </a:pPr>
            <a:r>
              <a:rPr lang="en-US" sz="2400" dirty="0" smtClean="0"/>
              <a:t>Tailored treatment</a:t>
            </a:r>
            <a:endParaRPr lang="en-US" sz="2400" dirty="0"/>
          </a:p>
          <a:p>
            <a:pPr lvl="1">
              <a:buFont typeface="Arial"/>
              <a:buChar char="•"/>
            </a:pPr>
            <a:r>
              <a:rPr lang="en-US" sz="2400" dirty="0" smtClean="0"/>
              <a:t>Population PK</a:t>
            </a:r>
          </a:p>
        </p:txBody>
      </p:sp>
      <p:sp>
        <p:nvSpPr>
          <p:cNvPr id="5" name="Text Placeholder 4"/>
          <p:cNvSpPr>
            <a:spLocks noGrp="1"/>
          </p:cNvSpPr>
          <p:nvPr>
            <p:ph type="body" sz="quarter" idx="3"/>
          </p:nvPr>
        </p:nvSpPr>
        <p:spPr/>
        <p:txBody>
          <a:bodyPr/>
          <a:lstStyle/>
          <a:p>
            <a:r>
              <a:rPr lang="en-US" dirty="0" smtClean="0"/>
              <a:t>WAPPS</a:t>
            </a:r>
            <a:endParaRPr lang="en-US" dirty="0"/>
          </a:p>
        </p:txBody>
      </p:sp>
      <p:sp>
        <p:nvSpPr>
          <p:cNvPr id="6" name="Content Placeholder 5"/>
          <p:cNvSpPr>
            <a:spLocks noGrp="1"/>
          </p:cNvSpPr>
          <p:nvPr>
            <p:ph sz="quarter" idx="4"/>
          </p:nvPr>
        </p:nvSpPr>
        <p:spPr>
          <a:xfrm>
            <a:off x="4645025" y="2174875"/>
            <a:ext cx="4041775" cy="1985636"/>
          </a:xfrm>
        </p:spPr>
        <p:txBody>
          <a:bodyPr/>
          <a:lstStyle/>
          <a:p>
            <a:r>
              <a:rPr lang="en-US" dirty="0" smtClean="0"/>
              <a:t>Project outline</a:t>
            </a:r>
          </a:p>
          <a:p>
            <a:r>
              <a:rPr lang="en-US" dirty="0" smtClean="0"/>
              <a:t>Project design</a:t>
            </a:r>
          </a:p>
          <a:p>
            <a:r>
              <a:rPr lang="en-US" dirty="0" smtClean="0"/>
              <a:t>Project status</a:t>
            </a:r>
          </a:p>
          <a:p>
            <a:r>
              <a:rPr lang="en-US" dirty="0" smtClean="0"/>
              <a:t>Project deliverables</a:t>
            </a:r>
            <a:endParaRPr lang="en-US" dirty="0"/>
          </a:p>
        </p:txBody>
      </p:sp>
      <p:sp>
        <p:nvSpPr>
          <p:cNvPr id="7" name="Text Placeholder 4"/>
          <p:cNvSpPr txBox="1">
            <a:spLocks/>
          </p:cNvSpPr>
          <p:nvPr/>
        </p:nvSpPr>
        <p:spPr>
          <a:xfrm>
            <a:off x="4721500" y="4524454"/>
            <a:ext cx="4041775" cy="447958"/>
          </a:xfrm>
          <a:prstGeom prst="rect">
            <a:avLst/>
          </a:prstGeom>
        </p:spPr>
        <p:txBody>
          <a:bodyPr vert="horz" lIns="91440" tIns="45720" rIns="91440" bIns="45720" rtlCol="0" anchor="b">
            <a:normAutofit lnSpcReduction="10000"/>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t>Future steps</a:t>
            </a:r>
            <a:endParaRPr lang="en-US" dirty="0"/>
          </a:p>
        </p:txBody>
      </p:sp>
      <p:sp>
        <p:nvSpPr>
          <p:cNvPr id="8" name="Content Placeholder 5"/>
          <p:cNvSpPr txBox="1">
            <a:spLocks/>
          </p:cNvSpPr>
          <p:nvPr/>
        </p:nvSpPr>
        <p:spPr>
          <a:xfrm>
            <a:off x="4721500" y="5164216"/>
            <a:ext cx="4041775" cy="13903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smtClean="0"/>
              <a:t>Open questions</a:t>
            </a:r>
          </a:p>
          <a:p>
            <a:r>
              <a:rPr lang="en-US" dirty="0" smtClean="0"/>
              <a:t>Business model</a:t>
            </a:r>
          </a:p>
          <a:p>
            <a:endParaRPr lang="en-US" dirty="0"/>
          </a:p>
        </p:txBody>
      </p:sp>
      <p:sp>
        <p:nvSpPr>
          <p:cNvPr id="9" name="Text Placeholder 4"/>
          <p:cNvSpPr txBox="1">
            <a:spLocks/>
          </p:cNvSpPr>
          <p:nvPr/>
        </p:nvSpPr>
        <p:spPr>
          <a:xfrm>
            <a:off x="603250" y="5124812"/>
            <a:ext cx="4041775" cy="447958"/>
          </a:xfrm>
          <a:prstGeom prst="rect">
            <a:avLst/>
          </a:prstGeom>
        </p:spPr>
        <p:txBody>
          <a:bodyPr vert="horz" lIns="91440" tIns="45720" rIns="91440" bIns="45720" rtlCol="0" anchor="b">
            <a:normAutofit lnSpcReduction="10000"/>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err="1" smtClean="0">
                <a:solidFill>
                  <a:srgbClr val="FF0000"/>
                </a:solidFill>
              </a:rPr>
              <a:t>www.wapps-hemo.org</a:t>
            </a:r>
            <a:endParaRPr lang="en-US" dirty="0">
              <a:solidFill>
                <a:srgbClr val="FF0000"/>
              </a:solidFill>
            </a:endParaRPr>
          </a:p>
        </p:txBody>
      </p:sp>
    </p:spTree>
    <p:extLst>
      <p:ext uri="{BB962C8B-B14F-4D97-AF65-F5344CB8AC3E}">
        <p14:creationId xmlns:p14="http://schemas.microsoft.com/office/powerpoint/2010/main" val="36887803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estimate, rich data</a:t>
            </a:r>
            <a:endParaRPr lang="en-US" dirty="0"/>
          </a:p>
        </p:txBody>
      </p:sp>
      <p:pic>
        <p:nvPicPr>
          <p:cNvPr id="3" name="Picture 2" descr="cha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2200"/>
            <a:ext cx="7352701" cy="557579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159693060"/>
              </p:ext>
            </p:extLst>
          </p:nvPr>
        </p:nvGraphicFramePr>
        <p:xfrm>
          <a:off x="4597999" y="2546615"/>
          <a:ext cx="4138201" cy="2225040"/>
        </p:xfrm>
        <a:graphic>
          <a:graphicData uri="http://schemas.openxmlformats.org/drawingml/2006/table">
            <a:tbl>
              <a:tblPr firstRow="1" bandRow="1">
                <a:tableStyleId>{5C22544A-7EE6-4342-B048-85BDC9FD1C3A}</a:tableStyleId>
              </a:tblPr>
              <a:tblGrid>
                <a:gridCol w="1937729"/>
                <a:gridCol w="613067"/>
                <a:gridCol w="1587405"/>
              </a:tblGrid>
              <a:tr h="370840">
                <a:tc>
                  <a:txBody>
                    <a:bodyPr/>
                    <a:lstStyle/>
                    <a:p>
                      <a:pPr algn="ctr"/>
                      <a:r>
                        <a:rPr lang="en-US" dirty="0" smtClean="0"/>
                        <a:t>Estimate</a:t>
                      </a:r>
                      <a:endParaRPr lang="en-US" dirty="0"/>
                    </a:p>
                  </a:txBody>
                  <a:tcPr/>
                </a:tc>
                <a:tc>
                  <a:txBody>
                    <a:bodyPr/>
                    <a:lstStyle/>
                    <a:p>
                      <a:pPr algn="ctr"/>
                      <a:r>
                        <a:rPr lang="en-US" dirty="0" smtClean="0"/>
                        <a:t>X</a:t>
                      </a:r>
                      <a:endParaRPr lang="en-US" dirty="0"/>
                    </a:p>
                  </a:txBody>
                  <a:tcPr/>
                </a:tc>
                <a:tc>
                  <a:txBody>
                    <a:bodyPr/>
                    <a:lstStyle/>
                    <a:p>
                      <a:pPr algn="ctr"/>
                      <a:r>
                        <a:rPr lang="en-US" dirty="0" smtClean="0"/>
                        <a:t>95% CI</a:t>
                      </a:r>
                      <a:endParaRPr lang="en-US" dirty="0"/>
                    </a:p>
                  </a:txBody>
                  <a:tcPr/>
                </a:tc>
              </a:tr>
              <a:tr h="370840">
                <a:tc>
                  <a:txBody>
                    <a:bodyPr/>
                    <a:lstStyle/>
                    <a:p>
                      <a:pPr algn="ctr"/>
                      <a:r>
                        <a:rPr lang="en-US" dirty="0" smtClean="0"/>
                        <a:t>Terminal</a:t>
                      </a:r>
                      <a:r>
                        <a:rPr lang="en-US" baseline="0" dirty="0" smtClean="0"/>
                        <a:t> HL (</a:t>
                      </a:r>
                      <a:r>
                        <a:rPr lang="en-US" baseline="0" dirty="0" err="1" smtClean="0"/>
                        <a:t>hr</a:t>
                      </a:r>
                      <a:r>
                        <a:rPr lang="en-US" baseline="0" dirty="0" smtClean="0"/>
                        <a:t>)</a:t>
                      </a:r>
                      <a:endParaRPr lang="en-US" dirty="0"/>
                    </a:p>
                  </a:txBody>
                  <a:tcPr/>
                </a:tc>
                <a:tc>
                  <a:txBody>
                    <a:bodyPr/>
                    <a:lstStyle/>
                    <a:p>
                      <a:pPr algn="ctr"/>
                      <a:r>
                        <a:rPr lang="en-US" dirty="0" smtClean="0"/>
                        <a:t>10</a:t>
                      </a:r>
                      <a:endParaRPr lang="en-US" dirty="0"/>
                    </a:p>
                  </a:txBody>
                  <a:tcPr/>
                </a:tc>
                <a:tc>
                  <a:txBody>
                    <a:bodyPr/>
                    <a:lstStyle/>
                    <a:p>
                      <a:pPr algn="ctr"/>
                      <a:endParaRPr lang="en-US" dirty="0"/>
                    </a:p>
                  </a:txBody>
                  <a:tcPr/>
                </a:tc>
              </a:tr>
              <a:tr h="370840">
                <a:tc>
                  <a:txBody>
                    <a:bodyPr/>
                    <a:lstStyle/>
                    <a:p>
                      <a:pPr algn="ctr"/>
                      <a:r>
                        <a:rPr lang="en-US" dirty="0" smtClean="0"/>
                        <a:t>Time (</a:t>
                      </a:r>
                      <a:r>
                        <a:rPr lang="en-US" dirty="0" err="1" smtClean="0"/>
                        <a:t>hr</a:t>
                      </a:r>
                      <a:r>
                        <a:rPr lang="en-US" dirty="0" smtClean="0"/>
                        <a:t>) to UI/mL</a:t>
                      </a: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0.05</a:t>
                      </a:r>
                      <a:endParaRPr lang="en-US" dirty="0"/>
                    </a:p>
                  </a:txBody>
                  <a:tcPr/>
                </a:tc>
                <a:tc>
                  <a:txBody>
                    <a:bodyPr/>
                    <a:lstStyle/>
                    <a:p>
                      <a:pPr algn="ctr"/>
                      <a:r>
                        <a:rPr lang="en-US" dirty="0" smtClean="0"/>
                        <a:t>40.5</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(38.25 - 42.5)</a:t>
                      </a:r>
                    </a:p>
                  </a:txBody>
                  <a:tcPr/>
                </a:tc>
              </a:tr>
              <a:tr h="370840">
                <a:tc>
                  <a:txBody>
                    <a:bodyPr/>
                    <a:lstStyle/>
                    <a:p>
                      <a:pPr algn="ctr"/>
                      <a:r>
                        <a:rPr lang="en-US" dirty="0" smtClean="0"/>
                        <a:t>0.02</a:t>
                      </a:r>
                      <a:endParaRPr lang="en-US" dirty="0"/>
                    </a:p>
                  </a:txBody>
                  <a:tcPr/>
                </a:tc>
                <a:tc>
                  <a:txBody>
                    <a:bodyPr/>
                    <a:lstStyle/>
                    <a:p>
                      <a:pPr algn="ctr"/>
                      <a:r>
                        <a:rPr lang="en-US" dirty="0" smtClean="0"/>
                        <a:t>54</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(51 – 57)</a:t>
                      </a:r>
                    </a:p>
                  </a:txBody>
                  <a:tcPr/>
                </a:tc>
              </a:tr>
              <a:tr h="370840">
                <a:tc>
                  <a:txBody>
                    <a:bodyPr/>
                    <a:lstStyle/>
                    <a:p>
                      <a:pPr algn="ctr"/>
                      <a:r>
                        <a:rPr lang="en-US" dirty="0" smtClean="0"/>
                        <a:t>0.01</a:t>
                      </a:r>
                      <a:endParaRPr lang="en-US" dirty="0"/>
                    </a:p>
                  </a:txBody>
                  <a:tcPr/>
                </a:tc>
                <a:tc>
                  <a:txBody>
                    <a:bodyPr/>
                    <a:lstStyle/>
                    <a:p>
                      <a:pPr algn="ctr"/>
                      <a:r>
                        <a:rPr lang="en-US" dirty="0" smtClean="0"/>
                        <a:t>64</a:t>
                      </a:r>
                      <a:endParaRPr lang="en-US" dirty="0"/>
                    </a:p>
                  </a:txBody>
                  <a:tcPr/>
                </a:tc>
                <a:tc>
                  <a:txBody>
                    <a:bodyPr/>
                    <a:lstStyle/>
                    <a:p>
                      <a:pPr algn="ctr"/>
                      <a:r>
                        <a:rPr lang="en-US" dirty="0" smtClean="0"/>
                        <a:t>(60.25 - 68)</a:t>
                      </a:r>
                      <a:endParaRPr lang="en-US" dirty="0"/>
                    </a:p>
                  </a:txBody>
                  <a:tcPr/>
                </a:tc>
              </a:tr>
            </a:tbl>
          </a:graphicData>
        </a:graphic>
      </p:graphicFrame>
    </p:spTree>
    <p:extLst>
      <p:ext uri="{BB962C8B-B14F-4D97-AF65-F5344CB8AC3E}">
        <p14:creationId xmlns:p14="http://schemas.microsoft.com/office/powerpoint/2010/main" val="2850748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estimate, rich data</a:t>
            </a:r>
          </a:p>
        </p:txBody>
      </p:sp>
      <p:pic>
        <p:nvPicPr>
          <p:cNvPr id="3" name="Picture 2" descr="chart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 y="1282200"/>
            <a:ext cx="7323958" cy="557579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49174929"/>
              </p:ext>
            </p:extLst>
          </p:nvPr>
        </p:nvGraphicFramePr>
        <p:xfrm>
          <a:off x="4597999" y="2546615"/>
          <a:ext cx="4138201" cy="2225040"/>
        </p:xfrm>
        <a:graphic>
          <a:graphicData uri="http://schemas.openxmlformats.org/drawingml/2006/table">
            <a:tbl>
              <a:tblPr firstRow="1" bandRow="1">
                <a:tableStyleId>{5C22544A-7EE6-4342-B048-85BDC9FD1C3A}</a:tableStyleId>
              </a:tblPr>
              <a:tblGrid>
                <a:gridCol w="1937729"/>
                <a:gridCol w="722544"/>
                <a:gridCol w="1477928"/>
              </a:tblGrid>
              <a:tr h="370840">
                <a:tc>
                  <a:txBody>
                    <a:bodyPr/>
                    <a:lstStyle/>
                    <a:p>
                      <a:pPr algn="ctr"/>
                      <a:r>
                        <a:rPr lang="en-US" dirty="0" smtClean="0"/>
                        <a:t>Estimate</a:t>
                      </a:r>
                      <a:endParaRPr lang="en-US" dirty="0"/>
                    </a:p>
                  </a:txBody>
                  <a:tcPr/>
                </a:tc>
                <a:tc>
                  <a:txBody>
                    <a:bodyPr/>
                    <a:lstStyle/>
                    <a:p>
                      <a:pPr algn="ctr"/>
                      <a:r>
                        <a:rPr lang="en-US" dirty="0" smtClean="0"/>
                        <a:t>X</a:t>
                      </a:r>
                      <a:endParaRPr lang="en-US" dirty="0"/>
                    </a:p>
                  </a:txBody>
                  <a:tcPr/>
                </a:tc>
                <a:tc>
                  <a:txBody>
                    <a:bodyPr/>
                    <a:lstStyle/>
                    <a:p>
                      <a:pPr algn="ctr"/>
                      <a:r>
                        <a:rPr lang="en-US" dirty="0" smtClean="0"/>
                        <a:t>95% CI</a:t>
                      </a:r>
                      <a:endParaRPr lang="en-US" dirty="0"/>
                    </a:p>
                  </a:txBody>
                  <a:tcPr/>
                </a:tc>
              </a:tr>
              <a:tr h="370840">
                <a:tc>
                  <a:txBody>
                    <a:bodyPr/>
                    <a:lstStyle/>
                    <a:p>
                      <a:pPr algn="ctr"/>
                      <a:r>
                        <a:rPr lang="en-US" dirty="0" smtClean="0"/>
                        <a:t>Terminal</a:t>
                      </a:r>
                      <a:r>
                        <a:rPr lang="en-US" baseline="0" dirty="0" smtClean="0"/>
                        <a:t> HL (</a:t>
                      </a:r>
                      <a:r>
                        <a:rPr lang="en-US" baseline="0" dirty="0" err="1" smtClean="0"/>
                        <a:t>hr</a:t>
                      </a:r>
                      <a:r>
                        <a:rPr lang="en-US" baseline="0" dirty="0" smtClean="0"/>
                        <a:t>)</a:t>
                      </a:r>
                      <a:endParaRPr lang="en-US" dirty="0"/>
                    </a:p>
                  </a:txBody>
                  <a:tcPr/>
                </a:tc>
                <a:tc>
                  <a:txBody>
                    <a:bodyPr/>
                    <a:lstStyle/>
                    <a:p>
                      <a:pPr algn="ctr"/>
                      <a:r>
                        <a:rPr lang="en-US" sz="1600" dirty="0" smtClean="0"/>
                        <a:t>12</a:t>
                      </a:r>
                      <a:endParaRPr lang="en-US" sz="1600" dirty="0"/>
                    </a:p>
                  </a:txBody>
                  <a:tcPr/>
                </a:tc>
                <a:tc>
                  <a:txBody>
                    <a:bodyPr/>
                    <a:lstStyle/>
                    <a:p>
                      <a:pPr algn="ctr"/>
                      <a:endParaRPr lang="en-US" sz="1600" dirty="0"/>
                    </a:p>
                  </a:txBody>
                  <a:tcPr/>
                </a:tc>
              </a:tr>
              <a:tr h="370840">
                <a:tc>
                  <a:txBody>
                    <a:bodyPr/>
                    <a:lstStyle/>
                    <a:p>
                      <a:pPr algn="ctr"/>
                      <a:r>
                        <a:rPr lang="en-US" dirty="0" smtClean="0"/>
                        <a:t>Time (</a:t>
                      </a:r>
                      <a:r>
                        <a:rPr lang="en-US" dirty="0" err="1" smtClean="0"/>
                        <a:t>hr</a:t>
                      </a:r>
                      <a:r>
                        <a:rPr lang="en-US" dirty="0" smtClean="0"/>
                        <a:t>) to UI/mL</a:t>
                      </a:r>
                      <a:endParaRPr lang="en-US" dirty="0"/>
                    </a:p>
                  </a:txBody>
                  <a:tcPr/>
                </a:tc>
                <a:tc>
                  <a:txBody>
                    <a:bodyPr/>
                    <a:lstStyle/>
                    <a:p>
                      <a:pPr algn="ctr"/>
                      <a:endParaRPr lang="en-US" sz="1600" dirty="0"/>
                    </a:p>
                  </a:txBody>
                  <a:tcPr/>
                </a:tc>
                <a:tc>
                  <a:txBody>
                    <a:bodyPr/>
                    <a:lstStyle/>
                    <a:p>
                      <a:pPr algn="ctr"/>
                      <a:endParaRPr lang="en-US" sz="1600" dirty="0"/>
                    </a:p>
                  </a:txBody>
                  <a:tcPr/>
                </a:tc>
              </a:tr>
              <a:tr h="370840">
                <a:tc>
                  <a:txBody>
                    <a:bodyPr/>
                    <a:lstStyle/>
                    <a:p>
                      <a:pPr algn="ctr"/>
                      <a:r>
                        <a:rPr lang="en-US" dirty="0" smtClean="0"/>
                        <a:t>0.05</a:t>
                      </a:r>
                      <a:endParaRPr lang="en-US" dirty="0"/>
                    </a:p>
                  </a:txBody>
                  <a:tcPr/>
                </a:tc>
                <a:tc>
                  <a:txBody>
                    <a:bodyPr/>
                    <a:lstStyle/>
                    <a:p>
                      <a:pPr algn="ctr"/>
                      <a:r>
                        <a:rPr lang="en-US" sz="1600" dirty="0" smtClean="0"/>
                        <a:t>46.5</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(39.75 - 53.25)</a:t>
                      </a:r>
                    </a:p>
                  </a:txBody>
                  <a:tcPr/>
                </a:tc>
              </a:tr>
              <a:tr h="370840">
                <a:tc>
                  <a:txBody>
                    <a:bodyPr/>
                    <a:lstStyle/>
                    <a:p>
                      <a:pPr algn="ctr"/>
                      <a:r>
                        <a:rPr lang="en-US" dirty="0" smtClean="0"/>
                        <a:t>0.02</a:t>
                      </a:r>
                      <a:endParaRPr lang="en-US" dirty="0"/>
                    </a:p>
                  </a:txBody>
                  <a:tcPr/>
                </a:tc>
                <a:tc>
                  <a:txBody>
                    <a:bodyPr/>
                    <a:lstStyle/>
                    <a:p>
                      <a:pPr algn="ctr"/>
                      <a:r>
                        <a:rPr lang="en-US" sz="1600" dirty="0" smtClean="0"/>
                        <a:t>62.75</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(53.5 – 72)</a:t>
                      </a:r>
                    </a:p>
                  </a:txBody>
                  <a:tcPr/>
                </a:tc>
              </a:tr>
              <a:tr h="370840">
                <a:tc>
                  <a:txBody>
                    <a:bodyPr/>
                    <a:lstStyle/>
                    <a:p>
                      <a:pPr algn="ctr"/>
                      <a:r>
                        <a:rPr lang="en-US" dirty="0" smtClean="0"/>
                        <a:t>0.01</a:t>
                      </a:r>
                      <a:endParaRPr lang="en-US" dirty="0"/>
                    </a:p>
                  </a:txBody>
                  <a:tcPr/>
                </a:tc>
                <a:tc>
                  <a:txBody>
                    <a:bodyPr/>
                    <a:lstStyle/>
                    <a:p>
                      <a:pPr algn="ctr"/>
                      <a:r>
                        <a:rPr lang="en-US" sz="1600" dirty="0" smtClean="0"/>
                        <a:t>75</a:t>
                      </a:r>
                      <a:endParaRPr lang="en-US" sz="1600" dirty="0"/>
                    </a:p>
                  </a:txBody>
                  <a:tcPr/>
                </a:tc>
                <a:tc>
                  <a:txBody>
                    <a:bodyPr/>
                    <a:lstStyle/>
                    <a:p>
                      <a:pPr algn="ctr"/>
                      <a:r>
                        <a:rPr lang="en-US" sz="1600" dirty="0" smtClean="0"/>
                        <a:t>(63.5 – 86.25)</a:t>
                      </a:r>
                      <a:endParaRPr lang="en-US" sz="1600" dirty="0"/>
                    </a:p>
                  </a:txBody>
                  <a:tcPr/>
                </a:tc>
              </a:tr>
            </a:tbl>
          </a:graphicData>
        </a:graphic>
      </p:graphicFrame>
      <p:cxnSp>
        <p:nvCxnSpPr>
          <p:cNvPr id="6" name="Straight Arrow Connector 5"/>
          <p:cNvCxnSpPr/>
          <p:nvPr/>
        </p:nvCxnSpPr>
        <p:spPr>
          <a:xfrm flipH="1">
            <a:off x="2112891" y="3700665"/>
            <a:ext cx="481695" cy="7992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594586" y="3700665"/>
            <a:ext cx="317481" cy="132479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594586" y="3700665"/>
            <a:ext cx="552421" cy="10709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58347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estimate, rich data</a:t>
            </a:r>
          </a:p>
        </p:txBody>
      </p:sp>
      <p:pic>
        <p:nvPicPr>
          <p:cNvPr id="3" name="Picture 2" descr="chart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2201"/>
            <a:ext cx="7352701" cy="557579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17412331"/>
              </p:ext>
            </p:extLst>
          </p:nvPr>
        </p:nvGraphicFramePr>
        <p:xfrm>
          <a:off x="6022564" y="2546615"/>
          <a:ext cx="2660273" cy="2225040"/>
        </p:xfrm>
        <a:graphic>
          <a:graphicData uri="http://schemas.openxmlformats.org/drawingml/2006/table">
            <a:tbl>
              <a:tblPr firstRow="1" bandRow="1">
                <a:tableStyleId>{5C22544A-7EE6-4342-B048-85BDC9FD1C3A}</a:tableStyleId>
              </a:tblPr>
              <a:tblGrid>
                <a:gridCol w="1937729"/>
                <a:gridCol w="722544"/>
              </a:tblGrid>
              <a:tr h="370840">
                <a:tc>
                  <a:txBody>
                    <a:bodyPr/>
                    <a:lstStyle/>
                    <a:p>
                      <a:pPr algn="ctr"/>
                      <a:r>
                        <a:rPr lang="en-US" dirty="0" smtClean="0"/>
                        <a:t>Estimate</a:t>
                      </a:r>
                      <a:endParaRPr lang="en-US" dirty="0"/>
                    </a:p>
                  </a:txBody>
                  <a:tcPr/>
                </a:tc>
                <a:tc>
                  <a:txBody>
                    <a:bodyPr/>
                    <a:lstStyle/>
                    <a:p>
                      <a:pPr algn="ctr"/>
                      <a:r>
                        <a:rPr lang="en-US" dirty="0" smtClean="0"/>
                        <a:t>X</a:t>
                      </a:r>
                      <a:endParaRPr lang="en-US" dirty="0"/>
                    </a:p>
                  </a:txBody>
                  <a:tcPr/>
                </a:tc>
              </a:tr>
              <a:tr h="370840">
                <a:tc>
                  <a:txBody>
                    <a:bodyPr/>
                    <a:lstStyle/>
                    <a:p>
                      <a:pPr algn="ctr"/>
                      <a:r>
                        <a:rPr lang="en-US" dirty="0" smtClean="0"/>
                        <a:t>Terminal</a:t>
                      </a:r>
                      <a:r>
                        <a:rPr lang="en-US" baseline="0" dirty="0" smtClean="0"/>
                        <a:t> HL (</a:t>
                      </a:r>
                      <a:r>
                        <a:rPr lang="en-US" baseline="0" dirty="0" err="1" smtClean="0"/>
                        <a:t>hr</a:t>
                      </a:r>
                      <a:r>
                        <a:rPr lang="en-US" baseline="0" dirty="0" smtClean="0"/>
                        <a:t>)</a:t>
                      </a:r>
                      <a:endParaRPr lang="en-US" dirty="0"/>
                    </a:p>
                  </a:txBody>
                  <a:tcPr/>
                </a:tc>
                <a:tc>
                  <a:txBody>
                    <a:bodyPr/>
                    <a:lstStyle/>
                    <a:p>
                      <a:pPr algn="ctr"/>
                      <a:r>
                        <a:rPr lang="en-US" sz="1600" dirty="0" smtClean="0"/>
                        <a:t>+.5</a:t>
                      </a:r>
                      <a:endParaRPr lang="en-US" sz="1600" dirty="0"/>
                    </a:p>
                  </a:txBody>
                  <a:tcPr/>
                </a:tc>
              </a:tr>
              <a:tr h="370840">
                <a:tc>
                  <a:txBody>
                    <a:bodyPr/>
                    <a:lstStyle/>
                    <a:p>
                      <a:pPr algn="ctr"/>
                      <a:r>
                        <a:rPr lang="en-US" dirty="0" smtClean="0"/>
                        <a:t>Time (</a:t>
                      </a:r>
                      <a:r>
                        <a:rPr lang="en-US" dirty="0" err="1" smtClean="0"/>
                        <a:t>hr</a:t>
                      </a:r>
                      <a:r>
                        <a:rPr lang="en-US" dirty="0" smtClean="0"/>
                        <a:t>) to UI/mL</a:t>
                      </a:r>
                      <a:endParaRPr lang="en-US" dirty="0"/>
                    </a:p>
                  </a:txBody>
                  <a:tcPr/>
                </a:tc>
                <a:tc>
                  <a:txBody>
                    <a:bodyPr/>
                    <a:lstStyle/>
                    <a:p>
                      <a:pPr algn="ctr"/>
                      <a:endParaRPr lang="en-US" sz="1600" dirty="0"/>
                    </a:p>
                  </a:txBody>
                  <a:tcPr/>
                </a:tc>
              </a:tr>
              <a:tr h="370840">
                <a:tc>
                  <a:txBody>
                    <a:bodyPr/>
                    <a:lstStyle/>
                    <a:p>
                      <a:pPr algn="ctr"/>
                      <a:r>
                        <a:rPr lang="en-US" dirty="0" smtClean="0"/>
                        <a:t>0.05</a:t>
                      </a:r>
                      <a:endParaRPr lang="en-US" dirty="0"/>
                    </a:p>
                  </a:txBody>
                  <a:tcPr/>
                </a:tc>
                <a:tc>
                  <a:txBody>
                    <a:bodyPr/>
                    <a:lstStyle/>
                    <a:p>
                      <a:pPr algn="ctr"/>
                      <a:r>
                        <a:rPr lang="en-US" sz="1600" dirty="0" smtClean="0"/>
                        <a:t>+1.25</a:t>
                      </a:r>
                      <a:endParaRPr lang="en-US" sz="1600" dirty="0"/>
                    </a:p>
                  </a:txBody>
                  <a:tcPr/>
                </a:tc>
              </a:tr>
              <a:tr h="370840">
                <a:tc>
                  <a:txBody>
                    <a:bodyPr/>
                    <a:lstStyle/>
                    <a:p>
                      <a:pPr algn="ctr"/>
                      <a:r>
                        <a:rPr lang="en-US" dirty="0" smtClean="0"/>
                        <a:t>0.02</a:t>
                      </a:r>
                      <a:endParaRPr lang="en-US" dirty="0"/>
                    </a:p>
                  </a:txBody>
                  <a:tcPr/>
                </a:tc>
                <a:tc>
                  <a:txBody>
                    <a:bodyPr/>
                    <a:lstStyle/>
                    <a:p>
                      <a:pPr algn="ctr"/>
                      <a:r>
                        <a:rPr lang="en-US" sz="1600" dirty="0" smtClean="0"/>
                        <a:t>+1.25</a:t>
                      </a:r>
                      <a:endParaRPr lang="en-US" sz="1600" dirty="0"/>
                    </a:p>
                  </a:txBody>
                  <a:tcPr/>
                </a:tc>
              </a:tr>
              <a:tr h="370840">
                <a:tc>
                  <a:txBody>
                    <a:bodyPr/>
                    <a:lstStyle/>
                    <a:p>
                      <a:pPr algn="ctr"/>
                      <a:r>
                        <a:rPr lang="en-US" dirty="0" smtClean="0"/>
                        <a:t>0.01</a:t>
                      </a:r>
                      <a:endParaRPr lang="en-US" dirty="0"/>
                    </a:p>
                  </a:txBody>
                  <a:tcPr/>
                </a:tc>
                <a:tc>
                  <a:txBody>
                    <a:bodyPr/>
                    <a:lstStyle/>
                    <a:p>
                      <a:pPr algn="ctr"/>
                      <a:r>
                        <a:rPr lang="en-US" sz="1600" dirty="0" smtClean="0"/>
                        <a:t>+1.5</a:t>
                      </a:r>
                      <a:endParaRPr lang="en-US" sz="1600" dirty="0"/>
                    </a:p>
                  </a:txBody>
                  <a:tcPr/>
                </a:tc>
              </a:tr>
            </a:tbl>
          </a:graphicData>
        </a:graphic>
      </p:graphicFrame>
      <p:sp>
        <p:nvSpPr>
          <p:cNvPr id="5" name="TextBox 4"/>
          <p:cNvSpPr txBox="1"/>
          <p:nvPr/>
        </p:nvSpPr>
        <p:spPr>
          <a:xfrm>
            <a:off x="2725957" y="3719638"/>
            <a:ext cx="2011150" cy="369332"/>
          </a:xfrm>
          <a:prstGeom prst="rect">
            <a:avLst/>
          </a:prstGeom>
          <a:noFill/>
        </p:spPr>
        <p:txBody>
          <a:bodyPr wrap="none" rtlCol="0">
            <a:spAutoFit/>
          </a:bodyPr>
          <a:lstStyle/>
          <a:p>
            <a:r>
              <a:rPr lang="en-US" dirty="0" smtClean="0">
                <a:solidFill>
                  <a:srgbClr val="FF0000"/>
                </a:solidFill>
              </a:rPr>
              <a:t>Dropping one point</a:t>
            </a:r>
            <a:endParaRPr lang="en-US" dirty="0">
              <a:solidFill>
                <a:srgbClr val="FF0000"/>
              </a:solidFill>
            </a:endParaRPr>
          </a:p>
        </p:txBody>
      </p:sp>
    </p:spTree>
    <p:extLst>
      <p:ext uri="{BB962C8B-B14F-4D97-AF65-F5344CB8AC3E}">
        <p14:creationId xmlns:p14="http://schemas.microsoft.com/office/powerpoint/2010/main" val="2112467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estimate, rich data</a:t>
            </a:r>
          </a:p>
        </p:txBody>
      </p:sp>
      <p:pic>
        <p:nvPicPr>
          <p:cNvPr id="3" name="Picture 2" descr="chart (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2201"/>
            <a:ext cx="7352701" cy="557579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598969183"/>
              </p:ext>
            </p:extLst>
          </p:nvPr>
        </p:nvGraphicFramePr>
        <p:xfrm>
          <a:off x="6022564" y="2546615"/>
          <a:ext cx="2660273" cy="2225040"/>
        </p:xfrm>
        <a:graphic>
          <a:graphicData uri="http://schemas.openxmlformats.org/drawingml/2006/table">
            <a:tbl>
              <a:tblPr firstRow="1" bandRow="1">
                <a:tableStyleId>{5C22544A-7EE6-4342-B048-85BDC9FD1C3A}</a:tableStyleId>
              </a:tblPr>
              <a:tblGrid>
                <a:gridCol w="1937729"/>
                <a:gridCol w="722544"/>
              </a:tblGrid>
              <a:tr h="370840">
                <a:tc>
                  <a:txBody>
                    <a:bodyPr/>
                    <a:lstStyle/>
                    <a:p>
                      <a:pPr algn="ctr"/>
                      <a:r>
                        <a:rPr lang="en-US" dirty="0" smtClean="0"/>
                        <a:t>Estimate</a:t>
                      </a:r>
                      <a:endParaRPr lang="en-US" dirty="0"/>
                    </a:p>
                  </a:txBody>
                  <a:tcPr/>
                </a:tc>
                <a:tc>
                  <a:txBody>
                    <a:bodyPr/>
                    <a:lstStyle/>
                    <a:p>
                      <a:pPr algn="ctr"/>
                      <a:r>
                        <a:rPr lang="en-US" dirty="0" smtClean="0"/>
                        <a:t>X</a:t>
                      </a:r>
                      <a:endParaRPr lang="en-US" dirty="0"/>
                    </a:p>
                  </a:txBody>
                  <a:tcPr/>
                </a:tc>
              </a:tr>
              <a:tr h="370840">
                <a:tc>
                  <a:txBody>
                    <a:bodyPr/>
                    <a:lstStyle/>
                    <a:p>
                      <a:pPr algn="ctr"/>
                      <a:r>
                        <a:rPr lang="en-US" dirty="0" smtClean="0"/>
                        <a:t>Terminal</a:t>
                      </a:r>
                      <a:r>
                        <a:rPr lang="en-US" baseline="0" dirty="0" smtClean="0"/>
                        <a:t> HL (</a:t>
                      </a:r>
                      <a:r>
                        <a:rPr lang="en-US" baseline="0" dirty="0" err="1" smtClean="0"/>
                        <a:t>hr</a:t>
                      </a:r>
                      <a:r>
                        <a:rPr lang="en-US" baseline="0" dirty="0" smtClean="0"/>
                        <a:t>)</a:t>
                      </a:r>
                      <a:endParaRPr lang="en-US" dirty="0"/>
                    </a:p>
                  </a:txBody>
                  <a:tcPr/>
                </a:tc>
                <a:tc>
                  <a:txBody>
                    <a:bodyPr/>
                    <a:lstStyle/>
                    <a:p>
                      <a:pPr algn="ctr"/>
                      <a:r>
                        <a:rPr lang="en-US" sz="1600" dirty="0" smtClean="0"/>
                        <a:t>+.5</a:t>
                      </a:r>
                      <a:endParaRPr lang="en-US" sz="1600" dirty="0"/>
                    </a:p>
                  </a:txBody>
                  <a:tcPr/>
                </a:tc>
              </a:tr>
              <a:tr h="370840">
                <a:tc>
                  <a:txBody>
                    <a:bodyPr/>
                    <a:lstStyle/>
                    <a:p>
                      <a:pPr algn="ctr"/>
                      <a:r>
                        <a:rPr lang="en-US" dirty="0" smtClean="0"/>
                        <a:t>Time (</a:t>
                      </a:r>
                      <a:r>
                        <a:rPr lang="en-US" dirty="0" err="1" smtClean="0"/>
                        <a:t>hr</a:t>
                      </a:r>
                      <a:r>
                        <a:rPr lang="en-US" dirty="0" smtClean="0"/>
                        <a:t>) to UI/mL</a:t>
                      </a:r>
                      <a:endParaRPr lang="en-US" dirty="0"/>
                    </a:p>
                  </a:txBody>
                  <a:tcPr/>
                </a:tc>
                <a:tc>
                  <a:txBody>
                    <a:bodyPr/>
                    <a:lstStyle/>
                    <a:p>
                      <a:pPr algn="ctr"/>
                      <a:endParaRPr lang="en-US" sz="1600" dirty="0"/>
                    </a:p>
                  </a:txBody>
                  <a:tcPr/>
                </a:tc>
              </a:tr>
              <a:tr h="370840">
                <a:tc>
                  <a:txBody>
                    <a:bodyPr/>
                    <a:lstStyle/>
                    <a:p>
                      <a:pPr algn="ctr"/>
                      <a:r>
                        <a:rPr lang="en-US" dirty="0" smtClean="0"/>
                        <a:t>0.05</a:t>
                      </a:r>
                      <a:endParaRPr lang="en-US" dirty="0"/>
                    </a:p>
                  </a:txBody>
                  <a:tcPr/>
                </a:tc>
                <a:tc>
                  <a:txBody>
                    <a:bodyPr/>
                    <a:lstStyle/>
                    <a:p>
                      <a:pPr algn="ctr"/>
                      <a:r>
                        <a:rPr lang="en-US" sz="1600" dirty="0" smtClean="0"/>
                        <a:t>+1.5</a:t>
                      </a:r>
                      <a:endParaRPr lang="en-US" sz="1600" dirty="0"/>
                    </a:p>
                  </a:txBody>
                  <a:tcPr/>
                </a:tc>
              </a:tr>
              <a:tr h="370840">
                <a:tc>
                  <a:txBody>
                    <a:bodyPr/>
                    <a:lstStyle/>
                    <a:p>
                      <a:pPr algn="ctr"/>
                      <a:r>
                        <a:rPr lang="en-US" dirty="0" smtClean="0"/>
                        <a:t>0.02</a:t>
                      </a:r>
                      <a:endParaRPr lang="en-US" dirty="0"/>
                    </a:p>
                  </a:txBody>
                  <a:tcPr/>
                </a:tc>
                <a:tc>
                  <a:txBody>
                    <a:bodyPr/>
                    <a:lstStyle/>
                    <a:p>
                      <a:pPr algn="ctr"/>
                      <a:r>
                        <a:rPr lang="en-US" sz="1600" dirty="0" smtClean="0"/>
                        <a:t>+1.5</a:t>
                      </a:r>
                      <a:endParaRPr lang="en-US" sz="1600" dirty="0"/>
                    </a:p>
                  </a:txBody>
                  <a:tcPr/>
                </a:tc>
              </a:tr>
              <a:tr h="370840">
                <a:tc>
                  <a:txBody>
                    <a:bodyPr/>
                    <a:lstStyle/>
                    <a:p>
                      <a:pPr algn="ctr"/>
                      <a:r>
                        <a:rPr lang="en-US" dirty="0" smtClean="0"/>
                        <a:t>0.01</a:t>
                      </a:r>
                      <a:endParaRPr lang="en-US" dirty="0"/>
                    </a:p>
                  </a:txBody>
                  <a:tcPr/>
                </a:tc>
                <a:tc>
                  <a:txBody>
                    <a:bodyPr/>
                    <a:lstStyle/>
                    <a:p>
                      <a:pPr algn="ctr"/>
                      <a:r>
                        <a:rPr lang="en-US" sz="1600" dirty="0" smtClean="0"/>
                        <a:t>+1.5</a:t>
                      </a:r>
                      <a:endParaRPr lang="en-US" sz="1600" dirty="0"/>
                    </a:p>
                  </a:txBody>
                  <a:tcPr/>
                </a:tc>
              </a:tr>
            </a:tbl>
          </a:graphicData>
        </a:graphic>
      </p:graphicFrame>
      <p:sp>
        <p:nvSpPr>
          <p:cNvPr id="6" name="TextBox 5"/>
          <p:cNvSpPr txBox="1"/>
          <p:nvPr/>
        </p:nvSpPr>
        <p:spPr>
          <a:xfrm>
            <a:off x="2725957" y="3719638"/>
            <a:ext cx="2108269" cy="369332"/>
          </a:xfrm>
          <a:prstGeom prst="rect">
            <a:avLst/>
          </a:prstGeom>
          <a:noFill/>
        </p:spPr>
        <p:txBody>
          <a:bodyPr wrap="none" rtlCol="0">
            <a:spAutoFit/>
          </a:bodyPr>
          <a:lstStyle/>
          <a:p>
            <a:r>
              <a:rPr lang="en-US" dirty="0" smtClean="0">
                <a:solidFill>
                  <a:srgbClr val="FF0000"/>
                </a:solidFill>
              </a:rPr>
              <a:t>Dropping two points</a:t>
            </a:r>
            <a:endParaRPr lang="en-US" dirty="0">
              <a:solidFill>
                <a:srgbClr val="FF0000"/>
              </a:solidFill>
            </a:endParaRPr>
          </a:p>
        </p:txBody>
      </p:sp>
    </p:spTree>
    <p:extLst>
      <p:ext uri="{BB962C8B-B14F-4D97-AF65-F5344CB8AC3E}">
        <p14:creationId xmlns:p14="http://schemas.microsoft.com/office/powerpoint/2010/main" val="11849489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approach</a:t>
            </a:r>
            <a:endParaRPr lang="en-US" dirty="0"/>
          </a:p>
        </p:txBody>
      </p:sp>
      <p:pic>
        <p:nvPicPr>
          <p:cNvPr id="4" name="Picture 3" descr="chart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63" y="1399232"/>
            <a:ext cx="7198375" cy="5458768"/>
          </a:xfrm>
          <a:prstGeom prst="rect">
            <a:avLst/>
          </a:prstGeom>
        </p:spPr>
      </p:pic>
      <p:pic>
        <p:nvPicPr>
          <p:cNvPr id="7" name="Picture 6"/>
          <p:cNvPicPr>
            <a:picLocks noChangeAspect="1"/>
          </p:cNvPicPr>
          <p:nvPr/>
        </p:nvPicPr>
        <p:blipFill>
          <a:blip r:embed="rId3"/>
          <a:stretch>
            <a:fillRect/>
          </a:stretch>
        </p:blipFill>
        <p:spPr>
          <a:xfrm>
            <a:off x="1793865" y="1798717"/>
            <a:ext cx="6007100" cy="4178300"/>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3859945734"/>
              </p:ext>
            </p:extLst>
          </p:nvPr>
        </p:nvGraphicFramePr>
        <p:xfrm>
          <a:off x="1793865" y="1798717"/>
          <a:ext cx="6002273" cy="4162716"/>
        </p:xfrm>
        <a:graphic>
          <a:graphicData uri="http://schemas.openxmlformats.org/drawingml/2006/chart">
            <c:chart xmlns:c="http://schemas.openxmlformats.org/drawingml/2006/chart" xmlns:r="http://schemas.openxmlformats.org/officeDocument/2006/relationships" r:id="rId4"/>
          </a:graphicData>
        </a:graphic>
      </p:graphicFrame>
      <p:sp>
        <p:nvSpPr>
          <p:cNvPr id="3" name="Multiply 2"/>
          <p:cNvSpPr/>
          <p:nvPr/>
        </p:nvSpPr>
        <p:spPr>
          <a:xfrm>
            <a:off x="2769748" y="4565613"/>
            <a:ext cx="459800" cy="361308"/>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Multiply 7"/>
          <p:cNvSpPr/>
          <p:nvPr/>
        </p:nvSpPr>
        <p:spPr>
          <a:xfrm>
            <a:off x="3710377" y="5112168"/>
            <a:ext cx="459800" cy="361308"/>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49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estimate, </a:t>
            </a:r>
            <a:r>
              <a:rPr lang="en-US" dirty="0" smtClean="0"/>
              <a:t>3 points</a:t>
            </a:r>
            <a:endParaRPr lang="en-US" dirty="0"/>
          </a:p>
        </p:txBody>
      </p:sp>
      <p:pic>
        <p:nvPicPr>
          <p:cNvPr id="3" name="Picture 2" descr="chart (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2200"/>
            <a:ext cx="7352702" cy="5575799"/>
          </a:xfrm>
          <a:prstGeom prst="rect">
            <a:avLst/>
          </a:prstGeom>
        </p:spPr>
      </p:pic>
    </p:spTree>
    <p:extLst>
      <p:ext uri="{BB962C8B-B14F-4D97-AF65-F5344CB8AC3E}">
        <p14:creationId xmlns:p14="http://schemas.microsoft.com/office/powerpoint/2010/main" val="12904829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estimate, </a:t>
            </a:r>
            <a:r>
              <a:rPr lang="en-US" dirty="0" smtClean="0"/>
              <a:t>2 </a:t>
            </a:r>
            <a:r>
              <a:rPr lang="en-US" dirty="0"/>
              <a:t>points</a:t>
            </a:r>
          </a:p>
        </p:txBody>
      </p:sp>
      <p:pic>
        <p:nvPicPr>
          <p:cNvPr id="3" name="Picture 2" descr="chart (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2200"/>
            <a:ext cx="7352702" cy="5575799"/>
          </a:xfrm>
          <a:prstGeom prst="rect">
            <a:avLst/>
          </a:prstGeom>
        </p:spPr>
      </p:pic>
    </p:spTree>
    <p:extLst>
      <p:ext uri="{BB962C8B-B14F-4D97-AF65-F5344CB8AC3E}">
        <p14:creationId xmlns:p14="http://schemas.microsoft.com/office/powerpoint/2010/main" val="1821499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443" y="418956"/>
            <a:ext cx="5550763" cy="686090"/>
          </a:xfrm>
        </p:spPr>
        <p:txBody>
          <a:bodyPr/>
          <a:lstStyle/>
          <a:p>
            <a:r>
              <a:rPr lang="en-US" sz="2800" dirty="0" smtClean="0"/>
              <a:t>Pharmacokinetics and prophylaxis</a:t>
            </a:r>
            <a:br>
              <a:rPr lang="en-US" sz="2800" dirty="0" smtClean="0"/>
            </a:br>
            <a:r>
              <a:rPr lang="en-US" sz="2800" dirty="0" smtClean="0"/>
              <a:t>– one tale or two stories?</a:t>
            </a:r>
            <a:endParaRPr lang="en-US" sz="280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05056" y="1524000"/>
            <a:ext cx="3749564" cy="4006112"/>
          </a:xfrm>
          <a:prstGeom prst="rect">
            <a:avLst/>
          </a:prstGeom>
          <a:effectLst>
            <a:outerShdw blurRad="381000" dir="6000000" sy="23000" kx="1200000" algn="br" rotWithShape="0">
              <a:prstClr val="black">
                <a:alpha val="20000"/>
              </a:prstClr>
            </a:outerShdw>
          </a:effec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4000" y="1471582"/>
            <a:ext cx="6087796" cy="4058530"/>
          </a:xfrm>
          <a:prstGeom prst="rect">
            <a:avLst/>
          </a:prstGeom>
          <a:effectLst>
            <a:outerShdw blurRad="381000" dir="6000000" sy="23000" kx="1200000" algn="br" rotWithShape="0">
              <a:prstClr val="black">
                <a:alpha val="20000"/>
              </a:prstClr>
            </a:outerShdw>
          </a:effectLst>
        </p:spPr>
      </p:pic>
    </p:spTree>
    <p:extLst>
      <p:ext uri="{BB962C8B-B14F-4D97-AF65-F5344CB8AC3E}">
        <p14:creationId xmlns:p14="http://schemas.microsoft.com/office/powerpoint/2010/main" val="21857132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mv="urn:schemas-microsoft-com:mac:vml"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15684E-6 7.11142E-7 L 0.48369 0.00417 " pathEditMode="relative" rAng="0" ptsTypes="AA">
                                      <p:cBhvr>
                                        <p:cTn id="6" dur="3000" fill="hold"/>
                                        <p:tgtEl>
                                          <p:spTgt spid="3"/>
                                        </p:tgtEl>
                                        <p:attrNameLst>
                                          <p:attrName>ppt_x</p:attrName>
                                          <p:attrName>ppt_y</p:attrName>
                                        </p:attrNameLst>
                                      </p:cBhvr>
                                      <p:rCtr x="24185" y="208"/>
                                    </p:animMotion>
                                  </p:childTnLst>
                                </p:cTn>
                              </p:par>
                              <p:par>
                                <p:cTn id="7" presetID="42" presetClass="path" presetSubtype="0" accel="50000" decel="50000" fill="hold" nodeType="withEffect">
                                  <p:stCondLst>
                                    <p:cond delay="0"/>
                                  </p:stCondLst>
                                  <p:childTnLst>
                                    <p:animMotion origin="layout" path="M 2.42193E-6 -1.36901E-6 L -0.58571 0.00394 " pathEditMode="relative" rAng="0" ptsTypes="AA">
                                      <p:cBhvr>
                                        <p:cTn id="8" dur="3000" fill="hold"/>
                                        <p:tgtEl>
                                          <p:spTgt spid="7"/>
                                        </p:tgtEl>
                                        <p:attrNameLst>
                                          <p:attrName>ppt_x</p:attrName>
                                          <p:attrName>ppt_y</p:attrName>
                                        </p:attrNameLst>
                                      </p:cBhvr>
                                      <p:rCtr x="-29285"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estimate, </a:t>
            </a:r>
            <a:r>
              <a:rPr lang="en-US" dirty="0" smtClean="0"/>
              <a:t>2 </a:t>
            </a:r>
            <a:r>
              <a:rPr lang="en-US" dirty="0"/>
              <a:t>points</a:t>
            </a:r>
          </a:p>
        </p:txBody>
      </p:sp>
      <p:pic>
        <p:nvPicPr>
          <p:cNvPr id="3" name="Picture 2" descr="chart (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2200"/>
            <a:ext cx="7352702" cy="5575799"/>
          </a:xfrm>
          <a:prstGeom prst="rect">
            <a:avLst/>
          </a:prstGeom>
        </p:spPr>
      </p:pic>
    </p:spTree>
    <p:extLst>
      <p:ext uri="{BB962C8B-B14F-4D97-AF65-F5344CB8AC3E}">
        <p14:creationId xmlns:p14="http://schemas.microsoft.com/office/powerpoint/2010/main" val="733389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estimate, </a:t>
            </a:r>
            <a:r>
              <a:rPr lang="en-US" dirty="0" smtClean="0"/>
              <a:t>reduced sets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9476299"/>
              </p:ext>
            </p:extLst>
          </p:nvPr>
        </p:nvGraphicFramePr>
        <p:xfrm>
          <a:off x="457200" y="2289969"/>
          <a:ext cx="8229600" cy="2931160"/>
        </p:xfrm>
        <a:graphic>
          <a:graphicData uri="http://schemas.openxmlformats.org/drawingml/2006/table">
            <a:tbl>
              <a:tblPr firstRow="1" bandRow="1">
                <a:tableStyleId>{5C22544A-7EE6-4342-B048-85BDC9FD1C3A}</a:tableStyleId>
              </a:tblPr>
              <a:tblGrid>
                <a:gridCol w="1645920"/>
                <a:gridCol w="1645920"/>
                <a:gridCol w="1645920"/>
                <a:gridCol w="1545831"/>
                <a:gridCol w="1746009"/>
              </a:tblGrid>
              <a:tr h="370840">
                <a:tc>
                  <a:txBody>
                    <a:bodyPr/>
                    <a:lstStyle/>
                    <a:p>
                      <a:r>
                        <a:rPr lang="en-US" dirty="0" smtClean="0"/>
                        <a:t>Samples</a:t>
                      </a:r>
                      <a:endParaRPr lang="en-US" dirty="0"/>
                    </a:p>
                  </a:txBody>
                  <a:tcPr/>
                </a:tc>
                <a:tc>
                  <a:txBody>
                    <a:bodyPr/>
                    <a:lstStyle/>
                    <a:p>
                      <a:pPr algn="ctr"/>
                      <a:r>
                        <a:rPr lang="en-US" dirty="0" smtClean="0"/>
                        <a:t>Term HL</a:t>
                      </a:r>
                      <a:endParaRPr lang="en-US" dirty="0"/>
                    </a:p>
                  </a:txBody>
                  <a:tcPr/>
                </a:tc>
                <a:tc>
                  <a:txBody>
                    <a:bodyPr/>
                    <a:lstStyle/>
                    <a:p>
                      <a:pPr algn="ctr"/>
                      <a:r>
                        <a:rPr lang="en-US" dirty="0" smtClean="0"/>
                        <a:t>0.05</a:t>
                      </a:r>
                      <a:endParaRPr lang="en-US" dirty="0"/>
                    </a:p>
                  </a:txBody>
                  <a:tcPr/>
                </a:tc>
                <a:tc>
                  <a:txBody>
                    <a:bodyPr/>
                    <a:lstStyle/>
                    <a:p>
                      <a:pPr algn="ctr"/>
                      <a:r>
                        <a:rPr lang="en-US" dirty="0" smtClean="0"/>
                        <a:t>0.02</a:t>
                      </a:r>
                      <a:endParaRPr lang="en-US" dirty="0"/>
                    </a:p>
                  </a:txBody>
                  <a:tcPr/>
                </a:tc>
                <a:tc>
                  <a:txBody>
                    <a:bodyPr/>
                    <a:lstStyle/>
                    <a:p>
                      <a:pPr algn="ctr"/>
                      <a:r>
                        <a:rPr lang="en-US" dirty="0" smtClean="0"/>
                        <a:t>0.01</a:t>
                      </a:r>
                      <a:endParaRPr lang="en-US" dirty="0"/>
                    </a:p>
                  </a:txBody>
                  <a:tcPr/>
                </a:tc>
              </a:tr>
              <a:tr h="370840">
                <a:tc>
                  <a:txBody>
                    <a:bodyPr/>
                    <a:lstStyle/>
                    <a:p>
                      <a:r>
                        <a:rPr lang="en-US" b="1" dirty="0" smtClean="0">
                          <a:solidFill>
                            <a:srgbClr val="FF0000"/>
                          </a:solidFill>
                        </a:rPr>
                        <a:t>0:15</a:t>
                      </a:r>
                      <a:r>
                        <a:rPr lang="en-US" b="1" baseline="0" dirty="0" smtClean="0">
                          <a:solidFill>
                            <a:srgbClr val="FF0000"/>
                          </a:solidFill>
                        </a:rPr>
                        <a:t> </a:t>
                      </a:r>
                      <a:r>
                        <a:rPr lang="en-US" b="1" baseline="0" dirty="0" smtClean="0">
                          <a:solidFill>
                            <a:srgbClr val="FF0000"/>
                          </a:solidFill>
                          <a:sym typeface="Wingdings"/>
                        </a:rPr>
                        <a:t> </a:t>
                      </a:r>
                      <a:r>
                        <a:rPr lang="en-US" b="1" dirty="0" smtClean="0">
                          <a:solidFill>
                            <a:srgbClr val="FF0000"/>
                          </a:solidFill>
                        </a:rPr>
                        <a:t>48</a:t>
                      </a:r>
                      <a:endParaRPr lang="en-US" b="1" dirty="0">
                        <a:solidFill>
                          <a:srgbClr val="FF0000"/>
                        </a:solidFill>
                      </a:endParaRPr>
                    </a:p>
                  </a:txBody>
                  <a:tcPr/>
                </a:tc>
                <a:tc>
                  <a:txBody>
                    <a:bodyPr/>
                    <a:lstStyle/>
                    <a:p>
                      <a:pPr algn="ctr"/>
                      <a:r>
                        <a:rPr lang="en-US" b="1" dirty="0" smtClean="0">
                          <a:solidFill>
                            <a:srgbClr val="FF0000"/>
                          </a:solidFill>
                        </a:rPr>
                        <a:t>12</a:t>
                      </a:r>
                      <a:endParaRPr lang="en-US" b="1" dirty="0">
                        <a:solidFill>
                          <a:srgbClr val="FF0000"/>
                        </a:solidFill>
                      </a:endParaRPr>
                    </a:p>
                  </a:txBody>
                  <a:tcPr/>
                </a:tc>
                <a:tc>
                  <a:txBody>
                    <a:bodyPr/>
                    <a:lstStyle/>
                    <a:p>
                      <a:pPr algn="ctr"/>
                      <a:r>
                        <a:rPr lang="en-US" b="1" dirty="0" smtClean="0">
                          <a:solidFill>
                            <a:srgbClr val="FF0000"/>
                          </a:solidFill>
                        </a:rPr>
                        <a:t>46.5</a:t>
                      </a:r>
                    </a:p>
                    <a:p>
                      <a:pPr algn="ctr"/>
                      <a:r>
                        <a:rPr lang="en-US" b="1" dirty="0" smtClean="0">
                          <a:solidFill>
                            <a:srgbClr val="FF0000"/>
                          </a:solidFill>
                        </a:rPr>
                        <a:t>(38.75 - 53.25)</a:t>
                      </a:r>
                      <a:endParaRPr lang="en-US" b="1" dirty="0">
                        <a:solidFill>
                          <a:srgbClr val="FF0000"/>
                        </a:solidFill>
                      </a:endParaRPr>
                    </a:p>
                  </a:txBody>
                  <a:tcPr/>
                </a:tc>
                <a:tc>
                  <a:txBody>
                    <a:bodyPr/>
                    <a:lstStyle/>
                    <a:p>
                      <a:pPr algn="ctr"/>
                      <a:r>
                        <a:rPr lang="en-US" b="1" dirty="0" smtClean="0">
                          <a:solidFill>
                            <a:srgbClr val="FF0000"/>
                          </a:solidFill>
                        </a:rPr>
                        <a:t>62.75</a:t>
                      </a:r>
                    </a:p>
                    <a:p>
                      <a:pPr algn="ctr"/>
                      <a:r>
                        <a:rPr lang="en-US" b="1" dirty="0" smtClean="0">
                          <a:solidFill>
                            <a:srgbClr val="FF0000"/>
                          </a:solidFill>
                        </a:rPr>
                        <a:t>(53.5 – 72)</a:t>
                      </a:r>
                      <a:endParaRPr lang="en-US" b="1" dirty="0">
                        <a:solidFill>
                          <a:srgbClr val="FF0000"/>
                        </a:solidFill>
                      </a:endParaRPr>
                    </a:p>
                  </a:txBody>
                  <a:tcPr/>
                </a:tc>
                <a:tc>
                  <a:txBody>
                    <a:bodyPr/>
                    <a:lstStyle/>
                    <a:p>
                      <a:pPr algn="ctr"/>
                      <a:r>
                        <a:rPr lang="en-US" b="1" dirty="0" smtClean="0">
                          <a:solidFill>
                            <a:srgbClr val="FF0000"/>
                          </a:solidFill>
                        </a:rPr>
                        <a:t>75</a:t>
                      </a:r>
                    </a:p>
                    <a:p>
                      <a:pPr algn="ctr"/>
                      <a:r>
                        <a:rPr lang="en-US" b="1" dirty="0" smtClean="0">
                          <a:solidFill>
                            <a:srgbClr val="FF0000"/>
                          </a:solidFill>
                        </a:rPr>
                        <a:t>(63.5 – 86.25)</a:t>
                      </a:r>
                      <a:endParaRPr lang="en-US" b="1" dirty="0">
                        <a:solidFill>
                          <a:srgbClr val="FF0000"/>
                        </a:solidFill>
                      </a:endParaRPr>
                    </a:p>
                  </a:txBody>
                  <a:tcPr/>
                </a:tc>
              </a:tr>
              <a:tr h="370840">
                <a:tc>
                  <a:txBody>
                    <a:bodyPr/>
                    <a:lstStyle/>
                    <a:p>
                      <a:r>
                        <a:rPr lang="en-US" dirty="0" smtClean="0"/>
                        <a:t>0:15, 3, 28</a:t>
                      </a:r>
                      <a:endParaRPr lang="en-US" dirty="0"/>
                    </a:p>
                  </a:txBody>
                  <a:tcPr/>
                </a:tc>
                <a:tc>
                  <a:txBody>
                    <a:bodyPr/>
                    <a:lstStyle/>
                    <a:p>
                      <a:pPr algn="ctr"/>
                      <a:r>
                        <a:rPr lang="en-US" dirty="0" smtClean="0"/>
                        <a:t>13.5</a:t>
                      </a:r>
                      <a:endParaRPr lang="en-US" dirty="0"/>
                    </a:p>
                  </a:txBody>
                  <a:tcPr/>
                </a:tc>
                <a:tc>
                  <a:txBody>
                    <a:bodyPr/>
                    <a:lstStyle/>
                    <a:p>
                      <a:pPr algn="ctr"/>
                      <a:r>
                        <a:rPr lang="en-US" dirty="0" smtClean="0"/>
                        <a:t>52.5</a:t>
                      </a:r>
                    </a:p>
                    <a:p>
                      <a:pPr algn="ctr"/>
                      <a:r>
                        <a:rPr lang="en-US" dirty="0" smtClean="0"/>
                        <a:t>(36.75 –</a:t>
                      </a:r>
                      <a:r>
                        <a:rPr lang="en-US" baseline="0" dirty="0" smtClean="0"/>
                        <a:t> 67.75)</a:t>
                      </a:r>
                      <a:endParaRPr lang="en-US" dirty="0"/>
                    </a:p>
                  </a:txBody>
                  <a:tcPr/>
                </a:tc>
                <a:tc>
                  <a:txBody>
                    <a:bodyPr/>
                    <a:lstStyle/>
                    <a:p>
                      <a:pPr algn="ctr"/>
                      <a:r>
                        <a:rPr lang="en-US" dirty="0" smtClean="0"/>
                        <a:t>70</a:t>
                      </a:r>
                    </a:p>
                    <a:p>
                      <a:pPr algn="ctr"/>
                      <a:r>
                        <a:rPr lang="en-US" dirty="0" smtClean="0"/>
                        <a:t>(49.25 – 90.5)</a:t>
                      </a:r>
                      <a:endParaRPr lang="en-US" dirty="0"/>
                    </a:p>
                  </a:txBody>
                  <a:tcPr/>
                </a:tc>
                <a:tc>
                  <a:txBody>
                    <a:bodyPr/>
                    <a:lstStyle/>
                    <a:p>
                      <a:pPr algn="ctr"/>
                      <a:r>
                        <a:rPr lang="en-US" dirty="0" smtClean="0"/>
                        <a:t>83.25</a:t>
                      </a:r>
                    </a:p>
                    <a:p>
                      <a:pPr algn="ctr"/>
                      <a:r>
                        <a:rPr lang="en-US" dirty="0" smtClean="0"/>
                        <a:t>(58.75</a:t>
                      </a:r>
                      <a:r>
                        <a:rPr lang="en-US" baseline="0" dirty="0" smtClean="0"/>
                        <a:t> – 107.75)</a:t>
                      </a:r>
                      <a:endParaRPr lang="en-US" dirty="0"/>
                    </a:p>
                  </a:txBody>
                  <a:tcPr/>
                </a:tc>
              </a:tr>
              <a:tr h="370840">
                <a:tc>
                  <a:txBody>
                    <a:bodyPr/>
                    <a:lstStyle/>
                    <a:p>
                      <a:r>
                        <a:rPr lang="en-US" dirty="0" smtClean="0"/>
                        <a:t>0:30, 48</a:t>
                      </a:r>
                      <a:endParaRPr lang="en-US" dirty="0"/>
                    </a:p>
                  </a:txBody>
                  <a:tcPr/>
                </a:tc>
                <a:tc>
                  <a:txBody>
                    <a:bodyPr/>
                    <a:lstStyle/>
                    <a:p>
                      <a:pPr algn="ctr"/>
                      <a:r>
                        <a:rPr lang="en-US" dirty="0" smtClean="0"/>
                        <a:t>11.0</a:t>
                      </a:r>
                      <a:endParaRPr lang="en-US" dirty="0"/>
                    </a:p>
                  </a:txBody>
                  <a:tcPr/>
                </a:tc>
                <a:tc>
                  <a:txBody>
                    <a:bodyPr/>
                    <a:lstStyle/>
                    <a:p>
                      <a:pPr algn="ctr"/>
                      <a:r>
                        <a:rPr lang="en-US" dirty="0" smtClean="0"/>
                        <a:t>39</a:t>
                      </a:r>
                    </a:p>
                    <a:p>
                      <a:pPr algn="ctr"/>
                      <a:r>
                        <a:rPr lang="en-US" dirty="0" smtClean="0"/>
                        <a:t>(31.15-46.75)</a:t>
                      </a:r>
                      <a:endParaRPr lang="en-US" dirty="0"/>
                    </a:p>
                  </a:txBody>
                  <a:tcPr/>
                </a:tc>
                <a:tc>
                  <a:txBody>
                    <a:bodyPr/>
                    <a:lstStyle/>
                    <a:p>
                      <a:pPr algn="ctr"/>
                      <a:r>
                        <a:rPr lang="en-US" dirty="0" smtClean="0"/>
                        <a:t>53.5</a:t>
                      </a:r>
                    </a:p>
                    <a:p>
                      <a:pPr algn="ctr"/>
                      <a:r>
                        <a:rPr lang="en-US" dirty="0" smtClean="0"/>
                        <a:t>(44 – 63)</a:t>
                      </a:r>
                      <a:endParaRPr lang="en-US" dirty="0"/>
                    </a:p>
                  </a:txBody>
                  <a:tcPr/>
                </a:tc>
                <a:tc>
                  <a:txBody>
                    <a:bodyPr/>
                    <a:lstStyle/>
                    <a:p>
                      <a:pPr algn="ctr"/>
                      <a:r>
                        <a:rPr lang="en-US" dirty="0" smtClean="0"/>
                        <a:t>64.5</a:t>
                      </a:r>
                    </a:p>
                    <a:p>
                      <a:pPr algn="ctr"/>
                      <a:r>
                        <a:rPr lang="en-US" dirty="0" smtClean="0"/>
                        <a:t>(53.25 – 73.5)</a:t>
                      </a:r>
                      <a:endParaRPr lang="en-US" dirty="0"/>
                    </a:p>
                  </a:txBody>
                  <a:tcPr/>
                </a:tc>
              </a:tr>
              <a:tr h="370840">
                <a:tc>
                  <a:txBody>
                    <a:bodyPr/>
                    <a:lstStyle/>
                    <a:p>
                      <a:r>
                        <a:rPr lang="en-US" dirty="0" smtClean="0"/>
                        <a:t>0:15, 3</a:t>
                      </a:r>
                      <a:endParaRPr lang="en-US" dirty="0"/>
                    </a:p>
                  </a:txBody>
                  <a:tcPr/>
                </a:tc>
                <a:tc>
                  <a:txBody>
                    <a:bodyPr/>
                    <a:lstStyle/>
                    <a:p>
                      <a:pPr algn="ctr"/>
                      <a:r>
                        <a:rPr lang="en-US" dirty="0" smtClean="0"/>
                        <a:t>11.5</a:t>
                      </a:r>
                      <a:endParaRPr lang="en-US" dirty="0"/>
                    </a:p>
                  </a:txBody>
                  <a:tcPr/>
                </a:tc>
                <a:tc>
                  <a:txBody>
                    <a:bodyPr/>
                    <a:lstStyle/>
                    <a:p>
                      <a:pPr algn="ctr"/>
                      <a:r>
                        <a:rPr lang="en-US" dirty="0" smtClean="0"/>
                        <a:t>44.25</a:t>
                      </a:r>
                    </a:p>
                    <a:p>
                      <a:pPr algn="ctr"/>
                      <a:r>
                        <a:rPr lang="en-US" dirty="0" smtClean="0"/>
                        <a:t>(22.5 – 66)</a:t>
                      </a:r>
                      <a:endParaRPr lang="en-US" dirty="0"/>
                    </a:p>
                  </a:txBody>
                  <a:tcPr/>
                </a:tc>
                <a:tc>
                  <a:txBody>
                    <a:bodyPr/>
                    <a:lstStyle/>
                    <a:p>
                      <a:pPr algn="ctr"/>
                      <a:r>
                        <a:rPr lang="en-US" dirty="0" smtClean="0"/>
                        <a:t>59.75</a:t>
                      </a:r>
                    </a:p>
                    <a:p>
                      <a:pPr algn="ctr"/>
                      <a:r>
                        <a:rPr lang="en-US" dirty="0" smtClean="0"/>
                        <a:t>(32 – 87.25)</a:t>
                      </a:r>
                      <a:endParaRPr lang="en-US" dirty="0"/>
                    </a:p>
                  </a:txBody>
                  <a:tcPr/>
                </a:tc>
                <a:tc>
                  <a:txBody>
                    <a:bodyPr/>
                    <a:lstStyle/>
                    <a:p>
                      <a:pPr algn="ctr"/>
                      <a:r>
                        <a:rPr lang="en-US" dirty="0" smtClean="0"/>
                        <a:t>71.5</a:t>
                      </a:r>
                    </a:p>
                    <a:p>
                      <a:pPr algn="ctr"/>
                      <a:r>
                        <a:rPr lang="en-US" dirty="0" smtClean="0"/>
                        <a:t>(39.25 – 103.75)</a:t>
                      </a:r>
                      <a:endParaRPr lang="en-US" dirty="0"/>
                    </a:p>
                  </a:txBody>
                  <a:tcPr/>
                </a:tc>
              </a:tr>
            </a:tbl>
          </a:graphicData>
        </a:graphic>
      </p:graphicFrame>
    </p:spTree>
    <p:extLst>
      <p:ext uri="{BB962C8B-B14F-4D97-AF65-F5344CB8AC3E}">
        <p14:creationId xmlns:p14="http://schemas.microsoft.com/office/powerpoint/2010/main" val="425281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Text Placeholder 3"/>
          <p:cNvSpPr>
            <a:spLocks noGrp="1"/>
          </p:cNvSpPr>
          <p:nvPr>
            <p:ph type="body" idx="1"/>
          </p:nvPr>
        </p:nvSpPr>
        <p:spPr/>
        <p:txBody>
          <a:bodyPr/>
          <a:lstStyle/>
          <a:p>
            <a:r>
              <a:rPr lang="en-US" dirty="0" smtClean="0"/>
              <a:t>Background</a:t>
            </a:r>
            <a:endParaRPr lang="en-US" dirty="0"/>
          </a:p>
        </p:txBody>
      </p:sp>
      <p:sp>
        <p:nvSpPr>
          <p:cNvPr id="3" name="Content Placeholder 2"/>
          <p:cNvSpPr>
            <a:spLocks noGrp="1"/>
          </p:cNvSpPr>
          <p:nvPr>
            <p:ph sz="half" idx="2"/>
          </p:nvPr>
        </p:nvSpPr>
        <p:spPr/>
        <p:txBody>
          <a:bodyPr>
            <a:normAutofit/>
          </a:bodyPr>
          <a:lstStyle/>
          <a:p>
            <a:pPr lvl="1">
              <a:buFont typeface="Arial"/>
              <a:buChar char="•"/>
            </a:pPr>
            <a:r>
              <a:rPr lang="en-US" sz="2400" dirty="0" smtClean="0"/>
              <a:t>Hemophilia</a:t>
            </a:r>
          </a:p>
          <a:p>
            <a:pPr lvl="1">
              <a:buFont typeface="Arial"/>
              <a:buChar char="•"/>
            </a:pPr>
            <a:r>
              <a:rPr lang="en-US" sz="2400" dirty="0" smtClean="0"/>
              <a:t>PK in hemophilia</a:t>
            </a:r>
          </a:p>
          <a:p>
            <a:pPr lvl="1">
              <a:buFont typeface="Arial"/>
              <a:buChar char="•"/>
            </a:pPr>
            <a:r>
              <a:rPr lang="en-US" sz="2400" dirty="0" smtClean="0"/>
              <a:t>Tailored treatment</a:t>
            </a:r>
            <a:endParaRPr lang="en-US" sz="2400" dirty="0"/>
          </a:p>
          <a:p>
            <a:pPr lvl="1">
              <a:buFont typeface="Arial"/>
              <a:buChar char="•"/>
            </a:pPr>
            <a:r>
              <a:rPr lang="en-US" sz="2400" dirty="0" smtClean="0"/>
              <a:t>Population PK</a:t>
            </a:r>
          </a:p>
        </p:txBody>
      </p:sp>
      <p:sp>
        <p:nvSpPr>
          <p:cNvPr id="5" name="Text Placeholder 4"/>
          <p:cNvSpPr>
            <a:spLocks noGrp="1"/>
          </p:cNvSpPr>
          <p:nvPr>
            <p:ph type="body" sz="quarter" idx="3"/>
          </p:nvPr>
        </p:nvSpPr>
        <p:spPr/>
        <p:txBody>
          <a:bodyPr/>
          <a:lstStyle/>
          <a:p>
            <a:r>
              <a:rPr lang="en-US" dirty="0" smtClean="0"/>
              <a:t>WAPPS</a:t>
            </a:r>
            <a:endParaRPr lang="en-US" dirty="0"/>
          </a:p>
        </p:txBody>
      </p:sp>
      <p:sp>
        <p:nvSpPr>
          <p:cNvPr id="6" name="Content Placeholder 5"/>
          <p:cNvSpPr>
            <a:spLocks noGrp="1"/>
          </p:cNvSpPr>
          <p:nvPr>
            <p:ph sz="quarter" idx="4"/>
          </p:nvPr>
        </p:nvSpPr>
        <p:spPr>
          <a:xfrm>
            <a:off x="4645025" y="2174875"/>
            <a:ext cx="4041775" cy="1985636"/>
          </a:xfrm>
        </p:spPr>
        <p:txBody>
          <a:bodyPr/>
          <a:lstStyle/>
          <a:p>
            <a:r>
              <a:rPr lang="en-US" dirty="0" smtClean="0"/>
              <a:t>Project outline</a:t>
            </a:r>
          </a:p>
          <a:p>
            <a:r>
              <a:rPr lang="en-US" dirty="0" smtClean="0"/>
              <a:t>Project design</a:t>
            </a:r>
          </a:p>
          <a:p>
            <a:r>
              <a:rPr lang="en-US" dirty="0" smtClean="0"/>
              <a:t>Project status</a:t>
            </a:r>
          </a:p>
          <a:p>
            <a:r>
              <a:rPr lang="en-US" dirty="0" smtClean="0"/>
              <a:t>Project deliverables</a:t>
            </a:r>
            <a:endParaRPr lang="en-US" dirty="0"/>
          </a:p>
        </p:txBody>
      </p:sp>
      <p:sp>
        <p:nvSpPr>
          <p:cNvPr id="7" name="Text Placeholder 4"/>
          <p:cNvSpPr txBox="1">
            <a:spLocks/>
          </p:cNvSpPr>
          <p:nvPr/>
        </p:nvSpPr>
        <p:spPr>
          <a:xfrm>
            <a:off x="4721500" y="4524454"/>
            <a:ext cx="4041775" cy="447958"/>
          </a:xfrm>
          <a:prstGeom prst="rect">
            <a:avLst/>
          </a:prstGeom>
        </p:spPr>
        <p:txBody>
          <a:bodyPr vert="horz" lIns="91440" tIns="45720" rIns="91440" bIns="45720" rtlCol="0" anchor="b">
            <a:normAutofit lnSpcReduction="10000"/>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solidFill>
                  <a:srgbClr val="FF0000"/>
                </a:solidFill>
              </a:rPr>
              <a:t>Future steps</a:t>
            </a:r>
            <a:endParaRPr lang="en-US" dirty="0">
              <a:solidFill>
                <a:srgbClr val="FF0000"/>
              </a:solidFill>
            </a:endParaRPr>
          </a:p>
        </p:txBody>
      </p:sp>
      <p:sp>
        <p:nvSpPr>
          <p:cNvPr id="8" name="Content Placeholder 5"/>
          <p:cNvSpPr txBox="1">
            <a:spLocks/>
          </p:cNvSpPr>
          <p:nvPr/>
        </p:nvSpPr>
        <p:spPr>
          <a:xfrm>
            <a:off x="4721500" y="5164216"/>
            <a:ext cx="4041775" cy="13903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smtClean="0">
                <a:solidFill>
                  <a:srgbClr val="FF0000"/>
                </a:solidFill>
              </a:rPr>
              <a:t>Open questions</a:t>
            </a:r>
          </a:p>
          <a:p>
            <a:r>
              <a:rPr lang="en-US" dirty="0" smtClean="0">
                <a:solidFill>
                  <a:srgbClr val="FF0000"/>
                </a:solidFill>
              </a:rPr>
              <a:t>Business model</a:t>
            </a:r>
          </a:p>
          <a:p>
            <a:endParaRPr lang="en-US" dirty="0">
              <a:solidFill>
                <a:srgbClr val="FF0000"/>
              </a:solidFill>
            </a:endParaRPr>
          </a:p>
        </p:txBody>
      </p:sp>
      <p:sp>
        <p:nvSpPr>
          <p:cNvPr id="9" name="Text Placeholder 4"/>
          <p:cNvSpPr txBox="1">
            <a:spLocks/>
          </p:cNvSpPr>
          <p:nvPr/>
        </p:nvSpPr>
        <p:spPr>
          <a:xfrm>
            <a:off x="603250" y="5124812"/>
            <a:ext cx="4041775" cy="447958"/>
          </a:xfrm>
          <a:prstGeom prst="rect">
            <a:avLst/>
          </a:prstGeom>
        </p:spPr>
        <p:txBody>
          <a:bodyPr vert="horz" lIns="91440" tIns="45720" rIns="91440" bIns="45720" rtlCol="0" anchor="b">
            <a:normAutofit lnSpcReduction="10000"/>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err="1" smtClean="0"/>
              <a:t>www.wapps-hemo.org</a:t>
            </a:r>
            <a:endParaRPr lang="en-US" dirty="0"/>
          </a:p>
        </p:txBody>
      </p:sp>
    </p:spTree>
    <p:extLst>
      <p:ext uri="{BB962C8B-B14F-4D97-AF65-F5344CB8AC3E}">
        <p14:creationId xmlns:p14="http://schemas.microsoft.com/office/powerpoint/2010/main" val="36887803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steps</a:t>
            </a:r>
            <a:endParaRPr lang="en-US" dirty="0"/>
          </a:p>
        </p:txBody>
      </p:sp>
      <p:sp>
        <p:nvSpPr>
          <p:cNvPr id="3" name="Content Placeholder 2"/>
          <p:cNvSpPr>
            <a:spLocks noGrp="1"/>
          </p:cNvSpPr>
          <p:nvPr>
            <p:ph idx="1"/>
          </p:nvPr>
        </p:nvSpPr>
        <p:spPr/>
        <p:txBody>
          <a:bodyPr/>
          <a:lstStyle/>
          <a:p>
            <a:r>
              <a:rPr lang="en-US" dirty="0" smtClean="0"/>
              <a:t>Validation</a:t>
            </a:r>
          </a:p>
          <a:p>
            <a:pPr lvl="1"/>
            <a:r>
              <a:rPr lang="en-US" dirty="0" smtClean="0"/>
              <a:t>Internal (bootstrapping – stripping)</a:t>
            </a:r>
          </a:p>
          <a:p>
            <a:pPr lvl="1"/>
            <a:r>
              <a:rPr lang="en-US" dirty="0" smtClean="0"/>
              <a:t>External (prospective)</a:t>
            </a:r>
          </a:p>
          <a:p>
            <a:r>
              <a:rPr lang="en-US" dirty="0" smtClean="0"/>
              <a:t>Simulation / Treatment suggestions</a:t>
            </a:r>
          </a:p>
          <a:p>
            <a:r>
              <a:rPr lang="en-US" dirty="0" smtClean="0"/>
              <a:t>Documentation</a:t>
            </a:r>
          </a:p>
          <a:p>
            <a:r>
              <a:rPr lang="en-US" dirty="0" smtClean="0"/>
              <a:t>Integration</a:t>
            </a:r>
          </a:p>
          <a:p>
            <a:r>
              <a:rPr lang="en-US" dirty="0" smtClean="0"/>
              <a:t>Audit / Quality control</a:t>
            </a:r>
            <a:endParaRPr lang="en-US" dirty="0"/>
          </a:p>
        </p:txBody>
      </p:sp>
    </p:spTree>
    <p:extLst>
      <p:ext uri="{BB962C8B-B14F-4D97-AF65-F5344CB8AC3E}">
        <p14:creationId xmlns:p14="http://schemas.microsoft.com/office/powerpoint/2010/main" val="37226769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a:t>
            </a:r>
            <a:endParaRPr lang="en-US" dirty="0"/>
          </a:p>
        </p:txBody>
      </p:sp>
      <p:pic>
        <p:nvPicPr>
          <p:cNvPr id="3" name="Picture 2"/>
          <p:cNvPicPr>
            <a:picLocks noChangeAspect="1"/>
          </p:cNvPicPr>
          <p:nvPr/>
        </p:nvPicPr>
        <p:blipFill>
          <a:blip r:embed="rId2"/>
          <a:stretch>
            <a:fillRect/>
          </a:stretch>
        </p:blipFill>
        <p:spPr>
          <a:xfrm>
            <a:off x="0" y="1997868"/>
            <a:ext cx="9144000" cy="3634882"/>
          </a:xfrm>
          <a:prstGeom prst="rect">
            <a:avLst/>
          </a:prstGeom>
        </p:spPr>
      </p:pic>
    </p:spTree>
    <p:extLst>
      <p:ext uri="{BB962C8B-B14F-4D97-AF65-F5344CB8AC3E}">
        <p14:creationId xmlns:p14="http://schemas.microsoft.com/office/powerpoint/2010/main" val="15148327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a:t>
            </a:r>
            <a:endParaRPr lang="en-US" dirty="0"/>
          </a:p>
        </p:txBody>
      </p:sp>
      <p:pic>
        <p:nvPicPr>
          <p:cNvPr id="5" name="Picture 4"/>
          <p:cNvPicPr>
            <a:picLocks noChangeAspect="1"/>
          </p:cNvPicPr>
          <p:nvPr/>
        </p:nvPicPr>
        <p:blipFill rotWithShape="1">
          <a:blip r:embed="rId2"/>
          <a:srcRect l="51894" t="45388" r="38078" b="4025"/>
          <a:stretch/>
        </p:blipFill>
        <p:spPr>
          <a:xfrm>
            <a:off x="-2972183" y="3208617"/>
            <a:ext cx="916976" cy="2373039"/>
          </a:xfrm>
          <a:prstGeom prst="rect">
            <a:avLst/>
          </a:prstGeom>
        </p:spPr>
      </p:pic>
      <p:grpSp>
        <p:nvGrpSpPr>
          <p:cNvPr id="10" name="Group 9"/>
          <p:cNvGrpSpPr/>
          <p:nvPr/>
        </p:nvGrpSpPr>
        <p:grpSpPr>
          <a:xfrm>
            <a:off x="-51316" y="1643932"/>
            <a:ext cx="9144000" cy="4690946"/>
            <a:chOff x="0" y="1079500"/>
            <a:chExt cx="9144000" cy="4690946"/>
          </a:xfrm>
        </p:grpSpPr>
        <p:grpSp>
          <p:nvGrpSpPr>
            <p:cNvPr id="9" name="Group 8"/>
            <p:cNvGrpSpPr/>
            <p:nvPr/>
          </p:nvGrpSpPr>
          <p:grpSpPr>
            <a:xfrm>
              <a:off x="0" y="1079500"/>
              <a:ext cx="9144000" cy="4690946"/>
              <a:chOff x="0" y="1079500"/>
              <a:chExt cx="9144000" cy="4690946"/>
            </a:xfrm>
          </p:grpSpPr>
          <p:pic>
            <p:nvPicPr>
              <p:cNvPr id="3" name="Picture 2"/>
              <p:cNvPicPr>
                <a:picLocks noChangeAspect="1"/>
              </p:cNvPicPr>
              <p:nvPr/>
            </p:nvPicPr>
            <p:blipFill>
              <a:blip r:embed="rId2"/>
              <a:stretch>
                <a:fillRect/>
              </a:stretch>
            </p:blipFill>
            <p:spPr>
              <a:xfrm>
                <a:off x="0" y="1079500"/>
                <a:ext cx="9144000" cy="4690946"/>
              </a:xfrm>
              <a:prstGeom prst="rect">
                <a:avLst/>
              </a:prstGeom>
            </p:spPr>
          </p:pic>
          <p:pic>
            <p:nvPicPr>
              <p:cNvPr id="4" name="Picture 3"/>
              <p:cNvPicPr>
                <a:picLocks noChangeAspect="1"/>
              </p:cNvPicPr>
              <p:nvPr/>
            </p:nvPicPr>
            <p:blipFill rotWithShape="1">
              <a:blip r:embed="rId2"/>
              <a:srcRect l="51894" t="10789" r="31660"/>
              <a:stretch/>
            </p:blipFill>
            <p:spPr>
              <a:xfrm>
                <a:off x="3826361" y="1585601"/>
                <a:ext cx="1503810" cy="4184845"/>
              </a:xfrm>
              <a:prstGeom prst="rect">
                <a:avLst/>
              </a:prstGeom>
            </p:spPr>
          </p:pic>
          <p:pic>
            <p:nvPicPr>
              <p:cNvPr id="6" name="Picture 5"/>
              <p:cNvPicPr>
                <a:picLocks noChangeAspect="1"/>
              </p:cNvPicPr>
              <p:nvPr/>
            </p:nvPicPr>
            <p:blipFill rotWithShape="1">
              <a:blip r:embed="rId2"/>
              <a:srcRect l="51894" t="45388" r="38078" b="4025"/>
              <a:stretch/>
            </p:blipFill>
            <p:spPr>
              <a:xfrm>
                <a:off x="5355236" y="3267106"/>
                <a:ext cx="827799" cy="2373039"/>
              </a:xfrm>
              <a:prstGeom prst="rect">
                <a:avLst/>
              </a:prstGeom>
            </p:spPr>
          </p:pic>
          <p:pic>
            <p:nvPicPr>
              <p:cNvPr id="7" name="Picture 6"/>
              <p:cNvPicPr>
                <a:picLocks noChangeAspect="1"/>
              </p:cNvPicPr>
              <p:nvPr/>
            </p:nvPicPr>
            <p:blipFill rotWithShape="1">
              <a:blip r:embed="rId2"/>
              <a:srcRect l="51894" t="45388" r="38078" b="4025"/>
              <a:stretch/>
            </p:blipFill>
            <p:spPr>
              <a:xfrm>
                <a:off x="5330171" y="1610669"/>
                <a:ext cx="827799" cy="1564525"/>
              </a:xfrm>
              <a:prstGeom prst="rect">
                <a:avLst/>
              </a:prstGeom>
            </p:spPr>
          </p:pic>
        </p:grpSp>
        <p:pic>
          <p:nvPicPr>
            <p:cNvPr id="8" name="Picture 7"/>
            <p:cNvPicPr>
              <a:picLocks noChangeAspect="1"/>
            </p:cNvPicPr>
            <p:nvPr/>
          </p:nvPicPr>
          <p:blipFill rotWithShape="1">
            <a:blip r:embed="rId2"/>
            <a:srcRect l="51894" t="45388" r="38078" b="4025"/>
            <a:stretch/>
          </p:blipFill>
          <p:spPr>
            <a:xfrm>
              <a:off x="3412461" y="1585601"/>
              <a:ext cx="539669" cy="1564525"/>
            </a:xfrm>
            <a:prstGeom prst="rect">
              <a:avLst/>
            </a:prstGeom>
          </p:spPr>
        </p:pic>
      </p:grpSp>
    </p:spTree>
    <p:extLst>
      <p:ext uri="{BB962C8B-B14F-4D97-AF65-F5344CB8AC3E}">
        <p14:creationId xmlns:p14="http://schemas.microsoft.com/office/powerpoint/2010/main" val="15154072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240" y="5459089"/>
            <a:ext cx="3674315" cy="968484"/>
          </a:xfrm>
        </p:spPr>
        <p:txBody>
          <a:bodyPr/>
          <a:lstStyle/>
          <a:p>
            <a:r>
              <a:rPr lang="en-US" dirty="0" smtClean="0"/>
              <a:t>Thank you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00200"/>
            <a:ext cx="4525963" cy="4525963"/>
          </a:xfrm>
        </p:spPr>
      </p:pic>
      <p:sp>
        <p:nvSpPr>
          <p:cNvPr id="5" name="Title 1"/>
          <p:cNvSpPr txBox="1">
            <a:spLocks/>
          </p:cNvSpPr>
          <p:nvPr/>
        </p:nvSpPr>
        <p:spPr>
          <a:xfrm>
            <a:off x="3406641" y="2244578"/>
            <a:ext cx="5556738" cy="339986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chemeClr val="accent2">
                    <a:lumMod val="75000"/>
                  </a:schemeClr>
                </a:solidFill>
                <a:latin typeface="+mj-lt"/>
                <a:ea typeface="+mj-ea"/>
                <a:cs typeface="+mj-cs"/>
              </a:defRPr>
            </a:lvl1pPr>
          </a:lstStyle>
          <a:p>
            <a:r>
              <a:rPr lang="en-US" dirty="0" smtClean="0"/>
              <a:t>Join the WAPPS network at:</a:t>
            </a:r>
          </a:p>
          <a:p>
            <a:r>
              <a:rPr lang="en-US" dirty="0" smtClean="0">
                <a:hlinkClick r:id="rId3"/>
              </a:rPr>
              <a:t>www.wapps-hemo.org</a:t>
            </a:r>
            <a:endParaRPr lang="en-US" dirty="0" smtClean="0"/>
          </a:p>
          <a:p>
            <a:endParaRPr lang="en-US" dirty="0"/>
          </a:p>
          <a:p>
            <a:r>
              <a:rPr lang="en-US" dirty="0" smtClean="0"/>
              <a:t>Download these slides at:</a:t>
            </a:r>
          </a:p>
          <a:p>
            <a:r>
              <a:rPr lang="en-US" dirty="0" smtClean="0">
                <a:hlinkClick r:id="rId4"/>
              </a:rPr>
              <a:t>Hemophilia.mcmaster.ca</a:t>
            </a:r>
            <a:endParaRPr lang="en-US" dirty="0" smtClean="0"/>
          </a:p>
          <a:p>
            <a:endParaRPr lang="en-US" dirty="0" smtClean="0"/>
          </a:p>
          <a:p>
            <a:endParaRPr lang="en-US" dirty="0"/>
          </a:p>
        </p:txBody>
      </p:sp>
    </p:spTree>
    <p:extLst>
      <p:ext uri="{BB962C8B-B14F-4D97-AF65-F5344CB8AC3E}">
        <p14:creationId xmlns:p14="http://schemas.microsoft.com/office/powerpoint/2010/main" val="19187124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375652"/>
            <a:ext cx="7848600" cy="4750511"/>
          </a:xfrm>
        </p:spPr>
      </p:pic>
      <p:sp>
        <p:nvSpPr>
          <p:cNvPr id="6" name="Title 5"/>
          <p:cNvSpPr>
            <a:spLocks noGrp="1"/>
          </p:cNvSpPr>
          <p:nvPr>
            <p:ph type="title"/>
          </p:nvPr>
        </p:nvSpPr>
        <p:spPr/>
        <p:txBody>
          <a:bodyPr/>
          <a:lstStyle/>
          <a:p>
            <a:endParaRPr lang="en-US"/>
          </a:p>
        </p:txBody>
      </p:sp>
      <p:grpSp>
        <p:nvGrpSpPr>
          <p:cNvPr id="11" name="Group 10"/>
          <p:cNvGrpSpPr/>
          <p:nvPr/>
        </p:nvGrpSpPr>
        <p:grpSpPr>
          <a:xfrm>
            <a:off x="6241529" y="1353635"/>
            <a:ext cx="1905044" cy="1111317"/>
            <a:chOff x="6249884" y="1353635"/>
            <a:chExt cx="1905044" cy="1111317"/>
          </a:xfrm>
        </p:grpSpPr>
        <p:sp>
          <p:nvSpPr>
            <p:cNvPr id="10" name="Rectangle 9"/>
            <p:cNvSpPr/>
            <p:nvPr/>
          </p:nvSpPr>
          <p:spPr>
            <a:xfrm>
              <a:off x="6300012" y="1453904"/>
              <a:ext cx="1453849" cy="94420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300012" y="1353635"/>
              <a:ext cx="1503982" cy="99433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lnSpc>
                  <a:spcPct val="150000"/>
                </a:lnSpc>
              </a:pPr>
              <a:r>
                <a:rPr lang="en-US" sz="1600" dirty="0" smtClean="0">
                  <a:solidFill>
                    <a:srgbClr val="000000"/>
                  </a:solidFill>
                </a:rPr>
                <a:t>Low risk Medium risk</a:t>
              </a:r>
            </a:p>
            <a:p>
              <a:pPr algn="r">
                <a:lnSpc>
                  <a:spcPct val="150000"/>
                </a:lnSpc>
              </a:pPr>
              <a:r>
                <a:rPr lang="en-US" sz="1600" dirty="0" smtClean="0">
                  <a:solidFill>
                    <a:srgbClr val="000000"/>
                  </a:solidFill>
                </a:rPr>
                <a:t>High risk</a:t>
              </a:r>
            </a:p>
          </p:txBody>
        </p:sp>
        <p:sp>
          <p:nvSpPr>
            <p:cNvPr id="8" name="Rectangle 7"/>
            <p:cNvSpPr/>
            <p:nvPr/>
          </p:nvSpPr>
          <p:spPr>
            <a:xfrm>
              <a:off x="6249884" y="1395411"/>
              <a:ext cx="1905044" cy="1069541"/>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58469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www.wapps-hemo.org</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69459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3093"/>
          <a:stretch/>
        </p:blipFill>
        <p:spPr>
          <a:xfrm>
            <a:off x="647700" y="897938"/>
            <a:ext cx="7830679" cy="5960062"/>
          </a:xfrm>
          <a:prstGeom prst="rect">
            <a:avLst/>
          </a:prstGeom>
        </p:spPr>
      </p:pic>
      <p:grpSp>
        <p:nvGrpSpPr>
          <p:cNvPr id="2" name="Group 1"/>
          <p:cNvGrpSpPr/>
          <p:nvPr/>
        </p:nvGrpSpPr>
        <p:grpSpPr>
          <a:xfrm>
            <a:off x="647700" y="6019248"/>
            <a:ext cx="7830679" cy="838752"/>
            <a:chOff x="-1727249" y="5336316"/>
            <a:chExt cx="7830679" cy="838752"/>
          </a:xfrm>
        </p:grpSpPr>
        <p:pic>
          <p:nvPicPr>
            <p:cNvPr id="4" name="Picture 3"/>
            <p:cNvPicPr>
              <a:picLocks noChangeAspect="1"/>
            </p:cNvPicPr>
            <p:nvPr/>
          </p:nvPicPr>
          <p:blipFill rotWithShape="1">
            <a:blip r:embed="rId2"/>
            <a:srcRect t="81201" b="14310"/>
            <a:stretch/>
          </p:blipFill>
          <p:spPr>
            <a:xfrm>
              <a:off x="-1727249" y="5336316"/>
              <a:ext cx="7830679" cy="307865"/>
            </a:xfrm>
            <a:prstGeom prst="rect">
              <a:avLst/>
            </a:prstGeom>
          </p:spPr>
        </p:pic>
        <p:pic>
          <p:nvPicPr>
            <p:cNvPr id="5" name="Picture 4"/>
            <p:cNvPicPr>
              <a:picLocks noChangeAspect="1"/>
            </p:cNvPicPr>
            <p:nvPr/>
          </p:nvPicPr>
          <p:blipFill rotWithShape="1">
            <a:blip r:embed="rId2"/>
            <a:srcRect t="92072"/>
            <a:stretch/>
          </p:blipFill>
          <p:spPr>
            <a:xfrm>
              <a:off x="-1727249" y="5631353"/>
              <a:ext cx="7830679" cy="543715"/>
            </a:xfrm>
            <a:prstGeom prst="rect">
              <a:avLst/>
            </a:prstGeom>
          </p:spPr>
        </p:pic>
      </p:grpSp>
    </p:spTree>
    <p:extLst>
      <p:ext uri="{BB962C8B-B14F-4D97-AF65-F5344CB8AC3E}">
        <p14:creationId xmlns:p14="http://schemas.microsoft.com/office/powerpoint/2010/main" val="3109384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1-size-all: 1st</a:t>
            </a:r>
            <a:endParaRPr lang="en-US" dirty="0"/>
          </a:p>
        </p:txBody>
      </p:sp>
      <p:sp>
        <p:nvSpPr>
          <p:cNvPr id="3" name="Freeform 14"/>
          <p:cNvSpPr>
            <a:spLocks/>
          </p:cNvSpPr>
          <p:nvPr>
            <p:custDataLst>
              <p:tags r:id="rId1"/>
            </p:custDataLst>
          </p:nvPr>
        </p:nvSpPr>
        <p:spPr bwMode="auto">
          <a:xfrm>
            <a:off x="6017386" y="2622681"/>
            <a:ext cx="1489657" cy="1086619"/>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FF0000"/>
          </a:solidFill>
          <a:ln w="9525" cap="flat" cmpd="sng">
            <a:noFill/>
            <a:prstDash val="solid"/>
            <a:round/>
            <a:headEnd type="none" w="med" len="med"/>
            <a:tailEnd type="none" w="med" len="med"/>
          </a:ln>
          <a:effectLst/>
          <a:scene3d>
            <a:camera prst="orthographicFront"/>
            <a:lightRig rig="soft" dir="t"/>
          </a:scene3d>
          <a:sp3d prstMaterial="dkEdge"/>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 name="Freeform 243"/>
          <p:cNvSpPr>
            <a:spLocks/>
          </p:cNvSpPr>
          <p:nvPr>
            <p:custDataLst>
              <p:tags r:id="rId2"/>
            </p:custDataLst>
          </p:nvPr>
        </p:nvSpPr>
        <p:spPr bwMode="auto">
          <a:xfrm>
            <a:off x="4282221" y="2160785"/>
            <a:ext cx="273196" cy="413712"/>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FF0000"/>
          </a:solidFill>
          <a:ln w="9525" cap="flat" cmpd="sng">
            <a:solidFill>
              <a:srgbClr val="FF0000"/>
            </a:solidFill>
            <a:prstDash val="solid"/>
            <a:round/>
            <a:headEnd type="none" w="med" len="med"/>
            <a:tailEnd type="none" w="med" len="med"/>
          </a:ln>
          <a:effectLst/>
          <a:scene3d>
            <a:camera prst="orthographicFront"/>
            <a:lightRig rig="soft" dir="t"/>
          </a:scene3d>
          <a:sp3d prstMaterial="dkEdge"/>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 name="Freeform 457"/>
          <p:cNvSpPr>
            <a:spLocks/>
          </p:cNvSpPr>
          <p:nvPr>
            <p:custDataLst>
              <p:tags r:id="rId3"/>
            </p:custDataLst>
          </p:nvPr>
        </p:nvSpPr>
        <p:spPr bwMode="auto">
          <a:xfrm>
            <a:off x="4719704" y="3350418"/>
            <a:ext cx="317498" cy="322330"/>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FF0000"/>
          </a:solidFill>
          <a:ln w="9525" cap="flat" cmpd="sng">
            <a:noFill/>
            <a:prstDash val="solid"/>
            <a:round/>
            <a:headEnd type="none" w="med" len="med"/>
            <a:tailEnd type="none" w="med" len="med"/>
          </a:ln>
          <a:effectLst/>
          <a:scene3d>
            <a:camera prst="orthographicFront"/>
            <a:lightRig rig="soft" dir="t"/>
          </a:scene3d>
          <a:sp3d prstMaterial="dkEdge"/>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6" name="Freeform 464"/>
          <p:cNvSpPr>
            <a:spLocks/>
          </p:cNvSpPr>
          <p:nvPr>
            <p:custDataLst>
              <p:tags r:id="rId4"/>
            </p:custDataLst>
          </p:nvPr>
        </p:nvSpPr>
        <p:spPr bwMode="auto">
          <a:xfrm>
            <a:off x="5967546" y="3212513"/>
            <a:ext cx="804821" cy="915485"/>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FF0000"/>
          </a:solidFill>
          <a:ln w="9525" cap="flat" cmpd="sng">
            <a:noFill/>
            <a:prstDash val="solid"/>
            <a:round/>
            <a:headEnd type="none" w="med" len="med"/>
            <a:tailEnd type="none" w="med" len="med"/>
          </a:ln>
          <a:effectLst/>
          <a:scene3d>
            <a:camera prst="orthographicFront"/>
            <a:lightRig rig="soft" dir="t"/>
          </a:scene3d>
          <a:sp3d prstMaterial="dkEdge"/>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nvGrpSpPr>
          <p:cNvPr id="7" name="Group 6"/>
          <p:cNvGrpSpPr/>
          <p:nvPr/>
        </p:nvGrpSpPr>
        <p:grpSpPr>
          <a:xfrm>
            <a:off x="154745" y="1835132"/>
            <a:ext cx="8721970" cy="4441182"/>
            <a:chOff x="154745" y="1046888"/>
            <a:chExt cx="8721970" cy="4847035"/>
          </a:xfrm>
          <a:solidFill>
            <a:schemeClr val="tx2">
              <a:lumMod val="60000"/>
              <a:lumOff val="40000"/>
            </a:schemeClr>
          </a:solidFill>
        </p:grpSpPr>
        <p:sp>
          <p:nvSpPr>
            <p:cNvPr id="8" name="Freeform 4"/>
            <p:cNvSpPr>
              <a:spLocks/>
            </p:cNvSpPr>
            <p:nvPr>
              <p:custDataLst>
                <p:tags r:id="rId5"/>
              </p:custDataLst>
            </p:nvPr>
          </p:nvSpPr>
          <p:spPr bwMode="auto">
            <a:xfrm>
              <a:off x="2296012" y="5821390"/>
              <a:ext cx="38764" cy="65280"/>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9" name="Freeform 5"/>
            <p:cNvSpPr>
              <a:spLocks/>
            </p:cNvSpPr>
            <p:nvPr>
              <p:custDataLst>
                <p:tags r:id="rId6"/>
              </p:custDataLst>
            </p:nvPr>
          </p:nvSpPr>
          <p:spPr bwMode="auto">
            <a:xfrm>
              <a:off x="154745" y="1367847"/>
              <a:ext cx="911884" cy="509547"/>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0" name="Freeform 6"/>
            <p:cNvSpPr>
              <a:spLocks/>
            </p:cNvSpPr>
            <p:nvPr>
              <p:custDataLst>
                <p:tags r:id="rId7"/>
              </p:custDataLst>
            </p:nvPr>
          </p:nvSpPr>
          <p:spPr bwMode="auto">
            <a:xfrm>
              <a:off x="690062" y="2071420"/>
              <a:ext cx="1605950" cy="879466"/>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1" name="Freeform 7"/>
            <p:cNvSpPr>
              <a:spLocks/>
            </p:cNvSpPr>
            <p:nvPr>
              <p:custDataLst>
                <p:tags r:id="rId8"/>
              </p:custDataLst>
            </p:nvPr>
          </p:nvSpPr>
          <p:spPr bwMode="auto">
            <a:xfrm>
              <a:off x="1659169" y="3843046"/>
              <a:ext cx="395027" cy="674559"/>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2" name="Freeform 8"/>
            <p:cNvSpPr>
              <a:spLocks/>
            </p:cNvSpPr>
            <p:nvPr>
              <p:custDataLst>
                <p:tags r:id="rId9"/>
              </p:custDataLst>
            </p:nvPr>
          </p:nvSpPr>
          <p:spPr bwMode="auto">
            <a:xfrm>
              <a:off x="2008048" y="4486778"/>
              <a:ext cx="304576" cy="1291092"/>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3" name="Freeform 9"/>
            <p:cNvSpPr>
              <a:spLocks/>
            </p:cNvSpPr>
            <p:nvPr>
              <p:custDataLst>
                <p:tags r:id="rId10"/>
              </p:custDataLst>
            </p:nvPr>
          </p:nvSpPr>
          <p:spPr bwMode="auto">
            <a:xfrm>
              <a:off x="1897293" y="3667152"/>
              <a:ext cx="1124165" cy="137450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4" name="Freeform 10"/>
            <p:cNvSpPr>
              <a:spLocks/>
            </p:cNvSpPr>
            <p:nvPr>
              <p:custDataLst>
                <p:tags r:id="rId11"/>
              </p:custDataLst>
            </p:nvPr>
          </p:nvSpPr>
          <p:spPr bwMode="auto">
            <a:xfrm>
              <a:off x="4354212" y="2463100"/>
              <a:ext cx="81220" cy="56214"/>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5" name="Freeform 11"/>
            <p:cNvSpPr>
              <a:spLocks/>
            </p:cNvSpPr>
            <p:nvPr>
              <p:custDataLst>
                <p:tags r:id="rId12"/>
              </p:custDataLst>
            </p:nvPr>
          </p:nvSpPr>
          <p:spPr bwMode="auto">
            <a:xfrm>
              <a:off x="3770901" y="2319847"/>
              <a:ext cx="95988" cy="183146"/>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6" name="Freeform 12"/>
            <p:cNvSpPr>
              <a:spLocks/>
            </p:cNvSpPr>
            <p:nvPr>
              <p:custDataLst>
                <p:tags r:id="rId13"/>
              </p:custDataLst>
            </p:nvPr>
          </p:nvSpPr>
          <p:spPr bwMode="auto">
            <a:xfrm>
              <a:off x="3865044" y="1732328"/>
              <a:ext cx="199359" cy="308266"/>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7" name="Freeform 13"/>
            <p:cNvSpPr>
              <a:spLocks/>
            </p:cNvSpPr>
            <p:nvPr>
              <p:custDataLst>
                <p:tags r:id="rId14"/>
              </p:custDataLst>
            </p:nvPr>
          </p:nvSpPr>
          <p:spPr bwMode="auto">
            <a:xfrm>
              <a:off x="4282221" y="2078673"/>
              <a:ext cx="197513" cy="8704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8" name="Freeform 15"/>
            <p:cNvSpPr>
              <a:spLocks/>
            </p:cNvSpPr>
            <p:nvPr>
              <p:custDataLst>
                <p:tags r:id="rId15"/>
              </p:custDataLst>
            </p:nvPr>
          </p:nvSpPr>
          <p:spPr bwMode="auto">
            <a:xfrm>
              <a:off x="4496348" y="1382354"/>
              <a:ext cx="256582" cy="311893"/>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9" name="Freeform 16"/>
            <p:cNvSpPr>
              <a:spLocks/>
            </p:cNvSpPr>
            <p:nvPr>
              <p:custDataLst>
                <p:tags r:id="rId16"/>
              </p:custDataLst>
            </p:nvPr>
          </p:nvSpPr>
          <p:spPr bwMode="auto">
            <a:xfrm>
              <a:off x="4189925" y="1859261"/>
              <a:ext cx="212280" cy="272000"/>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0" name="Freeform 17"/>
            <p:cNvSpPr>
              <a:spLocks/>
            </p:cNvSpPr>
            <p:nvPr>
              <p:custDataLst>
                <p:tags r:id="rId17"/>
              </p:custDataLst>
            </p:nvPr>
          </p:nvSpPr>
          <p:spPr bwMode="auto">
            <a:xfrm>
              <a:off x="4219460" y="2153020"/>
              <a:ext cx="291655" cy="313706"/>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1" name="Freeform 18"/>
            <p:cNvSpPr>
              <a:spLocks/>
            </p:cNvSpPr>
            <p:nvPr>
              <p:custDataLst>
                <p:tags r:id="rId18"/>
              </p:custDataLst>
            </p:nvPr>
          </p:nvSpPr>
          <p:spPr bwMode="auto">
            <a:xfrm>
              <a:off x="4239765" y="2345234"/>
              <a:ext cx="38765" cy="94293"/>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nvGrpSpPr>
            <p:cNvPr id="22" name="Group 19"/>
            <p:cNvGrpSpPr>
              <a:grpSpLocks/>
            </p:cNvGrpSpPr>
            <p:nvPr>
              <p:custDataLst>
                <p:tags r:id="rId19"/>
              </p:custDataLst>
            </p:nvPr>
          </p:nvGrpSpPr>
          <p:grpSpPr bwMode="auto">
            <a:xfrm>
              <a:off x="6936654" y="3556539"/>
              <a:ext cx="550084" cy="242986"/>
              <a:chOff x="4488" y="2394"/>
              <a:chExt cx="358" cy="124"/>
            </a:xfrm>
            <a:grpFill/>
          </p:grpSpPr>
          <p:sp>
            <p:nvSpPr>
              <p:cNvPr id="506"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07"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sp>
          <p:nvSpPr>
            <p:cNvPr id="23" name="Freeform 22"/>
            <p:cNvSpPr>
              <a:spLocks/>
            </p:cNvSpPr>
            <p:nvPr>
              <p:custDataLst>
                <p:tags r:id="rId20"/>
              </p:custDataLst>
            </p:nvPr>
          </p:nvSpPr>
          <p:spPr bwMode="auto">
            <a:xfrm>
              <a:off x="4636638" y="1130301"/>
              <a:ext cx="3564470" cy="1227625"/>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4" name="Freeform 23"/>
            <p:cNvSpPr>
              <a:spLocks/>
            </p:cNvSpPr>
            <p:nvPr>
              <p:custDataLst>
                <p:tags r:id="rId21"/>
              </p:custDataLst>
            </p:nvPr>
          </p:nvSpPr>
          <p:spPr bwMode="auto">
            <a:xfrm>
              <a:off x="3780131" y="2258194"/>
              <a:ext cx="326727" cy="282880"/>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5" name="Freeform 24"/>
            <p:cNvSpPr>
              <a:spLocks/>
            </p:cNvSpPr>
            <p:nvPr>
              <p:custDataLst>
                <p:tags r:id="rId22"/>
              </p:custDataLst>
            </p:nvPr>
          </p:nvSpPr>
          <p:spPr bwMode="auto">
            <a:xfrm>
              <a:off x="6840666" y="3101392"/>
              <a:ext cx="241815" cy="520427"/>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6" name="Freeform 25"/>
            <p:cNvSpPr>
              <a:spLocks/>
            </p:cNvSpPr>
            <p:nvPr>
              <p:custDataLst>
                <p:tags r:id="rId23"/>
              </p:custDataLst>
            </p:nvPr>
          </p:nvSpPr>
          <p:spPr bwMode="auto">
            <a:xfrm>
              <a:off x="2316316" y="5828643"/>
              <a:ext cx="27689" cy="6528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7" name="Line 26" descr="Horizontal dunkel"/>
            <p:cNvSpPr>
              <a:spLocks noChangeShapeType="1"/>
            </p:cNvSpPr>
            <p:nvPr>
              <p:custDataLst>
                <p:tags r:id="rId24"/>
              </p:custDataLst>
            </p:nvPr>
          </p:nvSpPr>
          <p:spPr bwMode="auto">
            <a:xfrm>
              <a:off x="527621" y="2312594"/>
              <a:ext cx="3692" cy="10880"/>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8" name="Freeform 27"/>
            <p:cNvSpPr>
              <a:spLocks/>
            </p:cNvSpPr>
            <p:nvPr>
              <p:custDataLst>
                <p:tags r:id="rId25"/>
              </p:custDataLst>
            </p:nvPr>
          </p:nvSpPr>
          <p:spPr bwMode="auto">
            <a:xfrm>
              <a:off x="531313" y="2308967"/>
              <a:ext cx="3692" cy="63466"/>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9" name="Freeform 28"/>
            <p:cNvSpPr>
              <a:spLocks/>
            </p:cNvSpPr>
            <p:nvPr>
              <p:custDataLst>
                <p:tags r:id="rId26"/>
              </p:custDataLst>
            </p:nvPr>
          </p:nvSpPr>
          <p:spPr bwMode="auto">
            <a:xfrm>
              <a:off x="503623" y="2370620"/>
              <a:ext cx="27689" cy="65280"/>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0" name="Freeform 29"/>
            <p:cNvSpPr>
              <a:spLocks/>
            </p:cNvSpPr>
            <p:nvPr>
              <p:custDataLst>
                <p:tags r:id="rId27"/>
              </p:custDataLst>
            </p:nvPr>
          </p:nvSpPr>
          <p:spPr bwMode="auto">
            <a:xfrm>
              <a:off x="2044967" y="2365180"/>
              <a:ext cx="57223" cy="65280"/>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1" name="Freeform 30"/>
            <p:cNvSpPr>
              <a:spLocks/>
            </p:cNvSpPr>
            <p:nvPr>
              <p:custDataLst>
                <p:tags r:id="rId28"/>
              </p:custDataLst>
            </p:nvPr>
          </p:nvSpPr>
          <p:spPr bwMode="auto">
            <a:xfrm>
              <a:off x="5229178" y="1859261"/>
              <a:ext cx="1017102" cy="516799"/>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2" name="Freeform 31"/>
            <p:cNvSpPr>
              <a:spLocks/>
            </p:cNvSpPr>
            <p:nvPr>
              <p:custDataLst>
                <p:tags r:id="rId29"/>
              </p:custDataLst>
            </p:nvPr>
          </p:nvSpPr>
          <p:spPr bwMode="auto">
            <a:xfrm>
              <a:off x="5496837" y="2205607"/>
              <a:ext cx="476247" cy="284694"/>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3" name="Freeform 32"/>
            <p:cNvSpPr>
              <a:spLocks/>
            </p:cNvSpPr>
            <p:nvPr>
              <p:custDataLst>
                <p:tags r:id="rId30"/>
              </p:custDataLst>
            </p:nvPr>
          </p:nvSpPr>
          <p:spPr bwMode="auto">
            <a:xfrm>
              <a:off x="4110550" y="3351632"/>
              <a:ext cx="345188" cy="330026"/>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4" name="Freeform 33"/>
            <p:cNvSpPr>
              <a:spLocks/>
            </p:cNvSpPr>
            <p:nvPr>
              <p:custDataLst>
                <p:tags r:id="rId31"/>
              </p:custDataLst>
            </p:nvPr>
          </p:nvSpPr>
          <p:spPr bwMode="auto">
            <a:xfrm>
              <a:off x="5090734" y="3197499"/>
              <a:ext cx="177208" cy="194026"/>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5" name="Freeform 34"/>
            <p:cNvSpPr>
              <a:spLocks/>
            </p:cNvSpPr>
            <p:nvPr>
              <p:custDataLst>
                <p:tags r:id="rId32"/>
              </p:custDataLst>
            </p:nvPr>
          </p:nvSpPr>
          <p:spPr bwMode="auto">
            <a:xfrm>
              <a:off x="4464967" y="2060540"/>
              <a:ext cx="145828" cy="65280"/>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6" name="Freeform 35"/>
            <p:cNvSpPr>
              <a:spLocks/>
            </p:cNvSpPr>
            <p:nvPr>
              <p:custDataLst>
                <p:tags r:id="rId33"/>
              </p:custDataLst>
            </p:nvPr>
          </p:nvSpPr>
          <p:spPr bwMode="auto">
            <a:xfrm>
              <a:off x="5469147" y="2883793"/>
              <a:ext cx="22151" cy="65280"/>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7" name="Freeform 36"/>
            <p:cNvSpPr>
              <a:spLocks/>
            </p:cNvSpPr>
            <p:nvPr>
              <p:custDataLst>
                <p:tags r:id="rId34"/>
              </p:custDataLst>
            </p:nvPr>
          </p:nvSpPr>
          <p:spPr bwMode="auto">
            <a:xfrm>
              <a:off x="5607592" y="2889233"/>
              <a:ext cx="16613" cy="65280"/>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8" name="Freeform 37"/>
            <p:cNvSpPr>
              <a:spLocks/>
            </p:cNvSpPr>
            <p:nvPr>
              <p:custDataLst>
                <p:tags r:id="rId35"/>
              </p:custDataLst>
            </p:nvPr>
          </p:nvSpPr>
          <p:spPr bwMode="auto">
            <a:xfrm>
              <a:off x="7337218" y="3643579"/>
              <a:ext cx="51686" cy="65280"/>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nvGrpSpPr>
            <p:cNvPr id="39" name="Group 38"/>
            <p:cNvGrpSpPr>
              <a:grpSpLocks/>
            </p:cNvGrpSpPr>
            <p:nvPr>
              <p:custDataLst>
                <p:tags r:id="rId36"/>
              </p:custDataLst>
            </p:nvPr>
          </p:nvGrpSpPr>
          <p:grpSpPr bwMode="auto">
            <a:xfrm>
              <a:off x="2513830" y="5708963"/>
              <a:ext cx="75682" cy="63467"/>
              <a:chOff x="1654" y="3671"/>
              <a:chExt cx="49" cy="17"/>
            </a:xfrm>
            <a:grpFill/>
          </p:grpSpPr>
          <p:sp>
            <p:nvSpPr>
              <p:cNvPr id="504"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05"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sp>
          <p:nvSpPr>
            <p:cNvPr id="40" name="Freeform 41"/>
            <p:cNvSpPr>
              <a:spLocks/>
            </p:cNvSpPr>
            <p:nvPr>
              <p:custDataLst>
                <p:tags r:id="rId37"/>
              </p:custDataLst>
            </p:nvPr>
          </p:nvSpPr>
          <p:spPr bwMode="auto">
            <a:xfrm>
              <a:off x="2104036" y="3190246"/>
              <a:ext cx="36918" cy="67093"/>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1" name="Freeform 42"/>
            <p:cNvSpPr>
              <a:spLocks/>
            </p:cNvSpPr>
            <p:nvPr>
              <p:custDataLst>
                <p:tags r:id="rId38"/>
              </p:custDataLst>
            </p:nvPr>
          </p:nvSpPr>
          <p:spPr bwMode="auto">
            <a:xfrm>
              <a:off x="2168643" y="3197499"/>
              <a:ext cx="1847" cy="67093"/>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2" name="Freeform 43"/>
            <p:cNvSpPr>
              <a:spLocks/>
            </p:cNvSpPr>
            <p:nvPr>
              <p:custDataLst>
                <p:tags r:id="rId39"/>
              </p:custDataLst>
            </p:nvPr>
          </p:nvSpPr>
          <p:spPr bwMode="auto">
            <a:xfrm>
              <a:off x="2183410" y="3199312"/>
              <a:ext cx="7384" cy="67094"/>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3" name="Freeform 44"/>
            <p:cNvSpPr>
              <a:spLocks/>
            </p:cNvSpPr>
            <p:nvPr>
              <p:custDataLst>
                <p:tags r:id="rId40"/>
              </p:custDataLst>
            </p:nvPr>
          </p:nvSpPr>
          <p:spPr bwMode="auto">
            <a:xfrm>
              <a:off x="2200024" y="3188432"/>
              <a:ext cx="9229" cy="65280"/>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4" name="Freeform 45"/>
            <p:cNvSpPr>
              <a:spLocks/>
            </p:cNvSpPr>
            <p:nvPr>
              <p:custDataLst>
                <p:tags r:id="rId41"/>
              </p:custDataLst>
            </p:nvPr>
          </p:nvSpPr>
          <p:spPr bwMode="auto">
            <a:xfrm>
              <a:off x="2176026" y="3179366"/>
              <a:ext cx="12922" cy="67093"/>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5" name="Freeform 46"/>
            <p:cNvSpPr>
              <a:spLocks/>
            </p:cNvSpPr>
            <p:nvPr>
              <p:custDataLst>
                <p:tags r:id="rId42"/>
              </p:custDataLst>
            </p:nvPr>
          </p:nvSpPr>
          <p:spPr bwMode="auto">
            <a:xfrm>
              <a:off x="2233251" y="3212006"/>
              <a:ext cx="16613" cy="68907"/>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6" name="Line 47"/>
            <p:cNvSpPr>
              <a:spLocks noChangeShapeType="1"/>
            </p:cNvSpPr>
            <p:nvPr>
              <p:custDataLst>
                <p:tags r:id="rId43"/>
              </p:custDataLst>
            </p:nvPr>
          </p:nvSpPr>
          <p:spPr bwMode="auto">
            <a:xfrm flipH="1" flipV="1">
              <a:off x="2242480" y="3208379"/>
              <a:ext cx="7384" cy="10880"/>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7" name="Line 48"/>
            <p:cNvSpPr>
              <a:spLocks noChangeShapeType="1"/>
            </p:cNvSpPr>
            <p:nvPr>
              <p:custDataLst>
                <p:tags r:id="rId44"/>
              </p:custDataLst>
            </p:nvPr>
          </p:nvSpPr>
          <p:spPr bwMode="auto">
            <a:xfrm flipH="1">
              <a:off x="2242480" y="3237393"/>
              <a:ext cx="7384" cy="12693"/>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8" name="Freeform 49"/>
            <p:cNvSpPr>
              <a:spLocks/>
            </p:cNvSpPr>
            <p:nvPr>
              <p:custDataLst>
                <p:tags r:id="rId45"/>
              </p:custDataLst>
            </p:nvPr>
          </p:nvSpPr>
          <p:spPr bwMode="auto">
            <a:xfrm>
              <a:off x="2242480" y="3231952"/>
              <a:ext cx="12922" cy="67094"/>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9" name="Freeform 50"/>
            <p:cNvSpPr>
              <a:spLocks/>
            </p:cNvSpPr>
            <p:nvPr>
              <p:custDataLst>
                <p:tags r:id="rId46"/>
              </p:custDataLst>
            </p:nvPr>
          </p:nvSpPr>
          <p:spPr bwMode="auto">
            <a:xfrm>
              <a:off x="2249863" y="3264592"/>
              <a:ext cx="20306" cy="63467"/>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0" name="Freeform 51"/>
            <p:cNvSpPr>
              <a:spLocks/>
            </p:cNvSpPr>
            <p:nvPr>
              <p:custDataLst>
                <p:tags r:id="rId47"/>
              </p:custDataLst>
            </p:nvPr>
          </p:nvSpPr>
          <p:spPr bwMode="auto">
            <a:xfrm>
              <a:off x="2257247" y="3318992"/>
              <a:ext cx="18459" cy="65280"/>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1" name="Freeform 52"/>
            <p:cNvSpPr>
              <a:spLocks/>
            </p:cNvSpPr>
            <p:nvPr>
              <p:custDataLst>
                <p:tags r:id="rId48"/>
              </p:custDataLst>
            </p:nvPr>
          </p:nvSpPr>
          <p:spPr bwMode="auto">
            <a:xfrm>
              <a:off x="2268322" y="3348005"/>
              <a:ext cx="3692" cy="65280"/>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2" name="Freeform 53"/>
            <p:cNvSpPr>
              <a:spLocks/>
            </p:cNvSpPr>
            <p:nvPr>
              <p:custDataLst>
                <p:tags r:id="rId49"/>
              </p:custDataLst>
            </p:nvPr>
          </p:nvSpPr>
          <p:spPr bwMode="auto">
            <a:xfrm>
              <a:off x="2294165" y="3382459"/>
              <a:ext cx="1847" cy="63466"/>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3" name="Freeform 54"/>
            <p:cNvSpPr>
              <a:spLocks/>
            </p:cNvSpPr>
            <p:nvPr>
              <p:custDataLst>
                <p:tags r:id="rId50"/>
              </p:custDataLst>
            </p:nvPr>
          </p:nvSpPr>
          <p:spPr bwMode="auto">
            <a:xfrm>
              <a:off x="2249863" y="3396966"/>
              <a:ext cx="18459" cy="67093"/>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4" name="Freeform 55"/>
            <p:cNvSpPr>
              <a:spLocks/>
            </p:cNvSpPr>
            <p:nvPr>
              <p:custDataLst>
                <p:tags r:id="rId51"/>
              </p:custDataLst>
            </p:nvPr>
          </p:nvSpPr>
          <p:spPr bwMode="auto">
            <a:xfrm>
              <a:off x="2233251" y="3471312"/>
              <a:ext cx="27688" cy="65280"/>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5" name="Freeform 56"/>
            <p:cNvSpPr>
              <a:spLocks/>
            </p:cNvSpPr>
            <p:nvPr>
              <p:custDataLst>
                <p:tags r:id="rId52"/>
              </p:custDataLst>
            </p:nvPr>
          </p:nvSpPr>
          <p:spPr bwMode="auto">
            <a:xfrm>
              <a:off x="2255402" y="3444113"/>
              <a:ext cx="14767" cy="65280"/>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6" name="Freeform 57"/>
            <p:cNvSpPr>
              <a:spLocks/>
            </p:cNvSpPr>
            <p:nvPr>
              <p:custDataLst>
                <p:tags r:id="rId53"/>
              </p:custDataLst>
            </p:nvPr>
          </p:nvSpPr>
          <p:spPr bwMode="auto">
            <a:xfrm>
              <a:off x="1653632" y="3068752"/>
              <a:ext cx="18459" cy="65280"/>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nvGrpSpPr>
            <p:cNvPr id="57" name="Group 58"/>
            <p:cNvGrpSpPr>
              <a:grpSpLocks/>
            </p:cNvGrpSpPr>
            <p:nvPr>
              <p:custDataLst>
                <p:tags r:id="rId54"/>
              </p:custDataLst>
            </p:nvPr>
          </p:nvGrpSpPr>
          <p:grpSpPr bwMode="auto">
            <a:xfrm>
              <a:off x="1799459" y="2878353"/>
              <a:ext cx="153212" cy="223039"/>
              <a:chOff x="1199" y="2121"/>
              <a:chExt cx="97" cy="123"/>
            </a:xfrm>
            <a:grpFill/>
          </p:grpSpPr>
          <p:sp>
            <p:nvSpPr>
              <p:cNvPr id="494"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95"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96"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97"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98"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99"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00"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01"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02"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03"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sp>
          <p:nvSpPr>
            <p:cNvPr id="58" name="Freeform 69"/>
            <p:cNvSpPr>
              <a:spLocks/>
            </p:cNvSpPr>
            <p:nvPr>
              <p:custDataLst>
                <p:tags r:id="rId55"/>
              </p:custDataLst>
            </p:nvPr>
          </p:nvSpPr>
          <p:spPr bwMode="auto">
            <a:xfrm>
              <a:off x="8559217" y="4508538"/>
              <a:ext cx="14767" cy="65280"/>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9" name="Freeform 70"/>
            <p:cNvSpPr>
              <a:spLocks/>
            </p:cNvSpPr>
            <p:nvPr>
              <p:custDataLst>
                <p:tags r:id="rId56"/>
              </p:custDataLst>
            </p:nvPr>
          </p:nvSpPr>
          <p:spPr bwMode="auto">
            <a:xfrm>
              <a:off x="8570292" y="4611898"/>
              <a:ext cx="11076" cy="67093"/>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60" name="Freeform 71"/>
            <p:cNvSpPr>
              <a:spLocks/>
            </p:cNvSpPr>
            <p:nvPr>
              <p:custDataLst>
                <p:tags r:id="rId57"/>
              </p:custDataLst>
            </p:nvPr>
          </p:nvSpPr>
          <p:spPr bwMode="auto">
            <a:xfrm>
              <a:off x="8703199" y="4508538"/>
              <a:ext cx="90451" cy="148693"/>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61" name="Freeform 72"/>
            <p:cNvSpPr>
              <a:spLocks/>
            </p:cNvSpPr>
            <p:nvPr>
              <p:custDataLst>
                <p:tags r:id="rId58"/>
              </p:custDataLst>
            </p:nvPr>
          </p:nvSpPr>
          <p:spPr bwMode="auto">
            <a:xfrm>
              <a:off x="8703199" y="4477712"/>
              <a:ext cx="16614" cy="65280"/>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nvGrpSpPr>
            <p:cNvPr id="62" name="Group 73"/>
            <p:cNvGrpSpPr>
              <a:grpSpLocks/>
            </p:cNvGrpSpPr>
            <p:nvPr>
              <p:custDataLst>
                <p:tags r:id="rId59"/>
              </p:custDataLst>
            </p:nvPr>
          </p:nvGrpSpPr>
          <p:grpSpPr bwMode="auto">
            <a:xfrm>
              <a:off x="8343245" y="5072484"/>
              <a:ext cx="533470" cy="462399"/>
              <a:chOff x="5372" y="3323"/>
              <a:chExt cx="341" cy="253"/>
            </a:xfrm>
            <a:grpFill/>
          </p:grpSpPr>
          <p:sp>
            <p:nvSpPr>
              <p:cNvPr id="491"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92"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93"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sp>
          <p:nvSpPr>
            <p:cNvPr id="63" name="Freeform 77"/>
            <p:cNvSpPr>
              <a:spLocks/>
            </p:cNvSpPr>
            <p:nvPr>
              <p:custDataLst>
                <p:tags r:id="rId60"/>
              </p:custDataLst>
            </p:nvPr>
          </p:nvSpPr>
          <p:spPr bwMode="auto">
            <a:xfrm>
              <a:off x="7927912" y="3538406"/>
              <a:ext cx="11076" cy="65280"/>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64" name="Freeform 78"/>
            <p:cNvSpPr>
              <a:spLocks/>
            </p:cNvSpPr>
            <p:nvPr>
              <p:custDataLst>
                <p:tags r:id="rId61"/>
              </p:custDataLst>
            </p:nvPr>
          </p:nvSpPr>
          <p:spPr bwMode="auto">
            <a:xfrm>
              <a:off x="8773343" y="4568378"/>
              <a:ext cx="16614" cy="65280"/>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65" name="Freeform 79"/>
            <p:cNvSpPr>
              <a:spLocks/>
            </p:cNvSpPr>
            <p:nvPr>
              <p:custDataLst>
                <p:tags r:id="rId62"/>
              </p:custDataLst>
            </p:nvPr>
          </p:nvSpPr>
          <p:spPr bwMode="auto">
            <a:xfrm>
              <a:off x="8799186" y="4579258"/>
              <a:ext cx="20306" cy="67093"/>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66" name="Freeform 80"/>
            <p:cNvSpPr>
              <a:spLocks/>
            </p:cNvSpPr>
            <p:nvPr>
              <p:custDataLst>
                <p:tags r:id="rId63"/>
              </p:custDataLst>
            </p:nvPr>
          </p:nvSpPr>
          <p:spPr bwMode="auto">
            <a:xfrm>
              <a:off x="8001749" y="3525712"/>
              <a:ext cx="1847" cy="63467"/>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67" name="Freeform 81"/>
            <p:cNvSpPr>
              <a:spLocks/>
            </p:cNvSpPr>
            <p:nvPr>
              <p:custDataLst>
                <p:tags r:id="rId64"/>
              </p:custDataLst>
            </p:nvPr>
          </p:nvSpPr>
          <p:spPr bwMode="auto">
            <a:xfrm>
              <a:off x="8070049" y="3462246"/>
              <a:ext cx="7384" cy="65280"/>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68" name="Freeform 82"/>
            <p:cNvSpPr>
              <a:spLocks/>
            </p:cNvSpPr>
            <p:nvPr>
              <p:custDataLst>
                <p:tags r:id="rId65"/>
              </p:custDataLst>
            </p:nvPr>
          </p:nvSpPr>
          <p:spPr bwMode="auto">
            <a:xfrm>
              <a:off x="8201108" y="3335313"/>
              <a:ext cx="5538" cy="65280"/>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69" name="Freeform 83"/>
            <p:cNvSpPr>
              <a:spLocks/>
            </p:cNvSpPr>
            <p:nvPr>
              <p:custDataLst>
                <p:tags r:id="rId66"/>
              </p:custDataLst>
            </p:nvPr>
          </p:nvSpPr>
          <p:spPr bwMode="auto">
            <a:xfrm>
              <a:off x="8378317" y="4133179"/>
              <a:ext cx="31381" cy="67093"/>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70" name="Freeform 84"/>
            <p:cNvSpPr>
              <a:spLocks/>
            </p:cNvSpPr>
            <p:nvPr>
              <p:custDataLst>
                <p:tags r:id="rId67"/>
              </p:custDataLst>
            </p:nvPr>
          </p:nvSpPr>
          <p:spPr bwMode="auto">
            <a:xfrm>
              <a:off x="8452153" y="4149498"/>
              <a:ext cx="14767" cy="65280"/>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71" name="Freeform 85"/>
            <p:cNvSpPr>
              <a:spLocks/>
            </p:cNvSpPr>
            <p:nvPr>
              <p:custDataLst>
                <p:tags r:id="rId68"/>
              </p:custDataLst>
            </p:nvPr>
          </p:nvSpPr>
          <p:spPr bwMode="auto">
            <a:xfrm>
              <a:off x="8286021" y="3893819"/>
              <a:ext cx="29535" cy="63466"/>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72" name="Freeform 86"/>
            <p:cNvSpPr>
              <a:spLocks/>
            </p:cNvSpPr>
            <p:nvPr>
              <p:custDataLst>
                <p:tags r:id="rId69"/>
              </p:custDataLst>
            </p:nvPr>
          </p:nvSpPr>
          <p:spPr bwMode="auto">
            <a:xfrm>
              <a:off x="8219568" y="3864806"/>
              <a:ext cx="12922" cy="65280"/>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73" name="Freeform 87"/>
            <p:cNvSpPr>
              <a:spLocks/>
            </p:cNvSpPr>
            <p:nvPr>
              <p:custDataLst>
                <p:tags r:id="rId70"/>
              </p:custDataLst>
            </p:nvPr>
          </p:nvSpPr>
          <p:spPr bwMode="auto">
            <a:xfrm>
              <a:off x="8452153" y="4243791"/>
              <a:ext cx="36918" cy="65280"/>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74" name="Freeform 88"/>
            <p:cNvSpPr>
              <a:spLocks/>
            </p:cNvSpPr>
            <p:nvPr>
              <p:custDataLst>
                <p:tags r:id="rId71"/>
              </p:custDataLst>
            </p:nvPr>
          </p:nvSpPr>
          <p:spPr bwMode="auto">
            <a:xfrm>
              <a:off x="8400468" y="4231098"/>
              <a:ext cx="25843" cy="65280"/>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75" name="Line 89"/>
            <p:cNvSpPr>
              <a:spLocks noChangeShapeType="1"/>
            </p:cNvSpPr>
            <p:nvPr>
              <p:custDataLst>
                <p:tags r:id="rId72"/>
              </p:custDataLst>
            </p:nvPr>
          </p:nvSpPr>
          <p:spPr bwMode="auto">
            <a:xfrm>
              <a:off x="8439233" y="4214778"/>
              <a:ext cx="23996" cy="7253"/>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76" name="Freeform 90"/>
            <p:cNvSpPr>
              <a:spLocks/>
            </p:cNvSpPr>
            <p:nvPr>
              <p:custDataLst>
                <p:tags r:id="rId73"/>
              </p:custDataLst>
            </p:nvPr>
          </p:nvSpPr>
          <p:spPr bwMode="auto">
            <a:xfrm>
              <a:off x="8463229" y="4222031"/>
              <a:ext cx="1847" cy="65280"/>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77" name="Freeform 91"/>
            <p:cNvSpPr>
              <a:spLocks/>
            </p:cNvSpPr>
            <p:nvPr>
              <p:custDataLst>
                <p:tags r:id="rId74"/>
              </p:custDataLst>
            </p:nvPr>
          </p:nvSpPr>
          <p:spPr bwMode="auto">
            <a:xfrm>
              <a:off x="8409698" y="4214778"/>
              <a:ext cx="16613" cy="67094"/>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78" name="Freeform 92"/>
            <p:cNvSpPr>
              <a:spLocks/>
            </p:cNvSpPr>
            <p:nvPr>
              <p:custDataLst>
                <p:tags r:id="rId75"/>
              </p:custDataLst>
            </p:nvPr>
          </p:nvSpPr>
          <p:spPr bwMode="auto">
            <a:xfrm>
              <a:off x="8402314" y="4193018"/>
              <a:ext cx="7384" cy="68907"/>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79" name="Freeform 93"/>
            <p:cNvSpPr>
              <a:spLocks/>
            </p:cNvSpPr>
            <p:nvPr>
              <p:custDataLst>
                <p:tags r:id="rId76"/>
              </p:custDataLst>
            </p:nvPr>
          </p:nvSpPr>
          <p:spPr bwMode="auto">
            <a:xfrm>
              <a:off x="8496456" y="3881125"/>
              <a:ext cx="1847" cy="65280"/>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nvGrpSpPr>
            <p:cNvPr id="80" name="Group 94"/>
            <p:cNvGrpSpPr>
              <a:grpSpLocks/>
            </p:cNvGrpSpPr>
            <p:nvPr>
              <p:custDataLst>
                <p:tags r:id="rId77"/>
              </p:custDataLst>
            </p:nvPr>
          </p:nvGrpSpPr>
          <p:grpSpPr bwMode="auto">
            <a:xfrm>
              <a:off x="8350628" y="3505766"/>
              <a:ext cx="190129" cy="130560"/>
              <a:chOff x="5379" y="2466"/>
              <a:chExt cx="122" cy="71"/>
            </a:xfrm>
            <a:grpFill/>
          </p:grpSpPr>
          <p:sp>
            <p:nvSpPr>
              <p:cNvPr id="482"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83"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84"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85"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86"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87" name="Line 100"/>
              <p:cNvSpPr>
                <a:spLocks noChangeShapeType="1"/>
              </p:cNvSpPr>
              <p:nvPr/>
            </p:nvSpPr>
            <p:spPr bwMode="auto">
              <a:xfrm flipH="1">
                <a:off x="5495" y="2490"/>
                <a:ext cx="6" cy="1"/>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88"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89" name="Line 102"/>
              <p:cNvSpPr>
                <a:spLocks noChangeShapeType="1"/>
              </p:cNvSpPr>
              <p:nvPr/>
            </p:nvSpPr>
            <p:spPr bwMode="auto">
              <a:xfrm>
                <a:off x="5464" y="2530"/>
                <a:ext cx="6" cy="1"/>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90"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sp>
          <p:nvSpPr>
            <p:cNvPr id="81" name="Freeform 104"/>
            <p:cNvSpPr>
              <a:spLocks/>
            </p:cNvSpPr>
            <p:nvPr>
              <p:custDataLst>
                <p:tags r:id="rId78"/>
              </p:custDataLst>
            </p:nvPr>
          </p:nvSpPr>
          <p:spPr bwMode="auto">
            <a:xfrm>
              <a:off x="6704068" y="3348005"/>
              <a:ext cx="7384" cy="65280"/>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82" name="Freeform 105"/>
            <p:cNvSpPr>
              <a:spLocks/>
            </p:cNvSpPr>
            <p:nvPr>
              <p:custDataLst>
                <p:tags r:id="rId79"/>
              </p:custDataLst>
            </p:nvPr>
          </p:nvSpPr>
          <p:spPr bwMode="auto">
            <a:xfrm>
              <a:off x="3098986" y="5792376"/>
              <a:ext cx="62761" cy="67094"/>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83" name="Freeform 106"/>
            <p:cNvSpPr>
              <a:spLocks/>
            </p:cNvSpPr>
            <p:nvPr>
              <p:custDataLst>
                <p:tags r:id="rId80"/>
              </p:custDataLst>
            </p:nvPr>
          </p:nvSpPr>
          <p:spPr bwMode="auto">
            <a:xfrm>
              <a:off x="5775570" y="5607417"/>
              <a:ext cx="35073" cy="63467"/>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84" name="Freeform 107"/>
            <p:cNvSpPr>
              <a:spLocks/>
            </p:cNvSpPr>
            <p:nvPr>
              <p:custDataLst>
                <p:tags r:id="rId81"/>
              </p:custDataLst>
            </p:nvPr>
          </p:nvSpPr>
          <p:spPr bwMode="auto">
            <a:xfrm>
              <a:off x="8280484" y="1919100"/>
              <a:ext cx="23996" cy="65280"/>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85" name="Freeform 108"/>
            <p:cNvSpPr>
              <a:spLocks/>
            </p:cNvSpPr>
            <p:nvPr>
              <p:custDataLst>
                <p:tags r:id="rId82"/>
              </p:custDataLst>
            </p:nvPr>
          </p:nvSpPr>
          <p:spPr bwMode="auto">
            <a:xfrm>
              <a:off x="8485380" y="1957181"/>
              <a:ext cx="18459" cy="65280"/>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86" name="Freeform 109"/>
            <p:cNvSpPr>
              <a:spLocks/>
            </p:cNvSpPr>
            <p:nvPr>
              <p:custDataLst>
                <p:tags r:id="rId83"/>
              </p:custDataLst>
            </p:nvPr>
          </p:nvSpPr>
          <p:spPr bwMode="auto">
            <a:xfrm>
              <a:off x="7844846" y="2220113"/>
              <a:ext cx="5537" cy="67094"/>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87" name="Freeform 110"/>
            <p:cNvSpPr>
              <a:spLocks/>
            </p:cNvSpPr>
            <p:nvPr>
              <p:custDataLst>
                <p:tags r:id="rId84"/>
              </p:custDataLst>
            </p:nvPr>
          </p:nvSpPr>
          <p:spPr bwMode="auto">
            <a:xfrm>
              <a:off x="7628873" y="2862033"/>
              <a:ext cx="16614" cy="67094"/>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88" name="Freeform 111"/>
            <p:cNvSpPr>
              <a:spLocks/>
            </p:cNvSpPr>
            <p:nvPr>
              <p:custDataLst>
                <p:tags r:id="rId85"/>
              </p:custDataLst>
            </p:nvPr>
          </p:nvSpPr>
          <p:spPr bwMode="auto">
            <a:xfrm>
              <a:off x="7649179" y="2787687"/>
              <a:ext cx="18459" cy="65280"/>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89" name="Freeform 112"/>
            <p:cNvSpPr>
              <a:spLocks/>
            </p:cNvSpPr>
            <p:nvPr>
              <p:custDataLst>
                <p:tags r:id="rId86"/>
              </p:custDataLst>
            </p:nvPr>
          </p:nvSpPr>
          <p:spPr bwMode="auto">
            <a:xfrm>
              <a:off x="7519965" y="2615419"/>
              <a:ext cx="1845" cy="68907"/>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90" name="Freeform 113"/>
            <p:cNvSpPr>
              <a:spLocks/>
            </p:cNvSpPr>
            <p:nvPr>
              <p:custDataLst>
                <p:tags r:id="rId87"/>
              </p:custDataLst>
            </p:nvPr>
          </p:nvSpPr>
          <p:spPr bwMode="auto">
            <a:xfrm>
              <a:off x="3859505" y="1618087"/>
              <a:ext cx="11076" cy="65280"/>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91" name="Freeform 114"/>
            <p:cNvSpPr>
              <a:spLocks/>
            </p:cNvSpPr>
            <p:nvPr>
              <p:custDataLst>
                <p:tags r:id="rId88"/>
              </p:custDataLst>
            </p:nvPr>
          </p:nvSpPr>
          <p:spPr bwMode="auto">
            <a:xfrm>
              <a:off x="3842893" y="1353341"/>
              <a:ext cx="3692" cy="65280"/>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92" name="Freeform 115"/>
            <p:cNvSpPr>
              <a:spLocks/>
            </p:cNvSpPr>
            <p:nvPr>
              <p:custDataLst>
                <p:tags r:id="rId89"/>
              </p:custDataLst>
            </p:nvPr>
          </p:nvSpPr>
          <p:spPr bwMode="auto">
            <a:xfrm>
              <a:off x="5565135" y="3384272"/>
              <a:ext cx="29535" cy="63467"/>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93" name="Freeform 116"/>
            <p:cNvSpPr>
              <a:spLocks/>
            </p:cNvSpPr>
            <p:nvPr>
              <p:custDataLst>
                <p:tags r:id="rId90"/>
              </p:custDataLst>
            </p:nvPr>
          </p:nvSpPr>
          <p:spPr bwMode="auto">
            <a:xfrm>
              <a:off x="5219949" y="3226513"/>
              <a:ext cx="22151" cy="67093"/>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nvGrpSpPr>
            <p:cNvPr id="94" name="Group 117"/>
            <p:cNvGrpSpPr>
              <a:grpSpLocks/>
            </p:cNvGrpSpPr>
            <p:nvPr>
              <p:custDataLst>
                <p:tags r:id="rId91"/>
              </p:custDataLst>
            </p:nvPr>
          </p:nvGrpSpPr>
          <p:grpSpPr bwMode="auto">
            <a:xfrm>
              <a:off x="6117066" y="3440486"/>
              <a:ext cx="53531" cy="427946"/>
              <a:chOff x="3950" y="2430"/>
              <a:chExt cx="36" cy="234"/>
            </a:xfrm>
            <a:grpFill/>
          </p:grpSpPr>
          <p:sp>
            <p:nvSpPr>
              <p:cNvPr id="451"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52"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53"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54" name="Rectangle 121"/>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lnSpc>
                    <a:spcPct val="110000"/>
                  </a:lnSpc>
                  <a:spcBef>
                    <a:spcPct val="50000"/>
                  </a:spcBef>
                  <a:spcAft>
                    <a:spcPct val="0"/>
                  </a:spcAft>
                </a:pPr>
                <a:endParaRPr lang="en-US" altLang="en-US" sz="2400">
                  <a:solidFill>
                    <a:srgbClr val="000000"/>
                  </a:solidFill>
                </a:endParaRPr>
              </a:p>
            </p:txBody>
          </p:sp>
          <p:sp>
            <p:nvSpPr>
              <p:cNvPr id="455" name="Line 122"/>
              <p:cNvSpPr>
                <a:spLocks noChangeShapeType="1"/>
              </p:cNvSpPr>
              <p:nvPr/>
            </p:nvSpPr>
            <p:spPr bwMode="auto">
              <a:xfrm flipV="1">
                <a:off x="3972" y="2595"/>
                <a:ext cx="5" cy="4"/>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56"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57"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58" name="Line 125"/>
              <p:cNvSpPr>
                <a:spLocks noChangeShapeType="1"/>
              </p:cNvSpPr>
              <p:nvPr/>
            </p:nvSpPr>
            <p:spPr bwMode="auto">
              <a:xfrm>
                <a:off x="3981" y="2559"/>
                <a:ext cx="2" cy="1"/>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59"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60"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61" name="Line 128"/>
              <p:cNvSpPr>
                <a:spLocks noChangeShapeType="1"/>
              </p:cNvSpPr>
              <p:nvPr/>
            </p:nvSpPr>
            <p:spPr bwMode="auto">
              <a:xfrm flipV="1">
                <a:off x="3981" y="2599"/>
                <a:ext cx="1" cy="4"/>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62"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63"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64"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65"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66"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67"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68"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69" name="Rectangle 136"/>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lnSpc>
                    <a:spcPct val="110000"/>
                  </a:lnSpc>
                  <a:spcBef>
                    <a:spcPct val="50000"/>
                  </a:spcBef>
                  <a:spcAft>
                    <a:spcPct val="0"/>
                  </a:spcAft>
                </a:pPr>
                <a:endParaRPr lang="en-US" altLang="en-US" sz="2400">
                  <a:solidFill>
                    <a:srgbClr val="000000"/>
                  </a:solidFill>
                </a:endParaRPr>
              </a:p>
            </p:txBody>
          </p:sp>
          <p:sp>
            <p:nvSpPr>
              <p:cNvPr id="470" name="Line 137"/>
              <p:cNvSpPr>
                <a:spLocks noChangeShapeType="1"/>
              </p:cNvSpPr>
              <p:nvPr/>
            </p:nvSpPr>
            <p:spPr bwMode="auto">
              <a:xfrm flipV="1">
                <a:off x="3972" y="2595"/>
                <a:ext cx="5" cy="4"/>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71"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72"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73" name="Line 140"/>
              <p:cNvSpPr>
                <a:spLocks noChangeShapeType="1"/>
              </p:cNvSpPr>
              <p:nvPr/>
            </p:nvSpPr>
            <p:spPr bwMode="auto">
              <a:xfrm>
                <a:off x="3981" y="2559"/>
                <a:ext cx="2" cy="1"/>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74"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75"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76" name="Line 143"/>
              <p:cNvSpPr>
                <a:spLocks noChangeShapeType="1"/>
              </p:cNvSpPr>
              <p:nvPr/>
            </p:nvSpPr>
            <p:spPr bwMode="auto">
              <a:xfrm flipV="1">
                <a:off x="3981" y="2599"/>
                <a:ext cx="1" cy="4"/>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77"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78"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79"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80"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81"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grpSp>
          <p:nvGrpSpPr>
            <p:cNvPr id="95" name="Group 149"/>
            <p:cNvGrpSpPr>
              <a:grpSpLocks/>
            </p:cNvGrpSpPr>
            <p:nvPr>
              <p:custDataLst>
                <p:tags r:id="rId92"/>
              </p:custDataLst>
            </p:nvPr>
          </p:nvGrpSpPr>
          <p:grpSpPr bwMode="auto">
            <a:xfrm>
              <a:off x="8518607" y="4011685"/>
              <a:ext cx="215973" cy="244800"/>
              <a:chOff x="5486" y="2743"/>
              <a:chExt cx="137" cy="132"/>
            </a:xfrm>
            <a:grpFill/>
          </p:grpSpPr>
          <p:sp>
            <p:nvSpPr>
              <p:cNvPr id="442"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43"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44"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45"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46"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47"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48"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49"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50"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sp>
          <p:nvSpPr>
            <p:cNvPr id="96" name="Freeform 159"/>
            <p:cNvSpPr>
              <a:spLocks/>
            </p:cNvSpPr>
            <p:nvPr>
              <p:custDataLst>
                <p:tags r:id="rId93"/>
              </p:custDataLst>
            </p:nvPr>
          </p:nvSpPr>
          <p:spPr bwMode="auto">
            <a:xfrm>
              <a:off x="4269299" y="3712486"/>
              <a:ext cx="12922" cy="63466"/>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97" name="Freeform 160"/>
            <p:cNvSpPr>
              <a:spLocks/>
            </p:cNvSpPr>
            <p:nvPr>
              <p:custDataLst>
                <p:tags r:id="rId94"/>
              </p:custDataLst>
            </p:nvPr>
          </p:nvSpPr>
          <p:spPr bwMode="auto">
            <a:xfrm>
              <a:off x="4180695" y="3872059"/>
              <a:ext cx="16614" cy="65280"/>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98" name="Freeform 161"/>
            <p:cNvSpPr>
              <a:spLocks/>
            </p:cNvSpPr>
            <p:nvPr>
              <p:custDataLst>
                <p:tags r:id="rId95"/>
              </p:custDataLst>
            </p:nvPr>
          </p:nvSpPr>
          <p:spPr bwMode="auto">
            <a:xfrm>
              <a:off x="6272123" y="1960807"/>
              <a:ext cx="847277" cy="378986"/>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99" name="Freeform 162"/>
            <p:cNvSpPr>
              <a:spLocks/>
            </p:cNvSpPr>
            <p:nvPr>
              <p:custDataLst>
                <p:tags r:id="rId96"/>
              </p:custDataLst>
            </p:nvPr>
          </p:nvSpPr>
          <p:spPr bwMode="auto">
            <a:xfrm>
              <a:off x="2000665" y="4207525"/>
              <a:ext cx="382105" cy="475093"/>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00" name="Freeform 163"/>
            <p:cNvSpPr>
              <a:spLocks/>
            </p:cNvSpPr>
            <p:nvPr>
              <p:custDataLst>
                <p:tags r:id="rId97"/>
              </p:custDataLst>
            </p:nvPr>
          </p:nvSpPr>
          <p:spPr bwMode="auto">
            <a:xfrm>
              <a:off x="2249863" y="3556539"/>
              <a:ext cx="138445" cy="246613"/>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nvGrpSpPr>
            <p:cNvPr id="101" name="Group 164"/>
            <p:cNvGrpSpPr>
              <a:grpSpLocks/>
            </p:cNvGrpSpPr>
            <p:nvPr>
              <p:custDataLst>
                <p:tags r:id="rId98"/>
              </p:custDataLst>
            </p:nvPr>
          </p:nvGrpSpPr>
          <p:grpSpPr bwMode="auto">
            <a:xfrm>
              <a:off x="1917598" y="3367953"/>
              <a:ext cx="376568" cy="458772"/>
              <a:chOff x="1486" y="2412"/>
              <a:chExt cx="244" cy="256"/>
            </a:xfrm>
            <a:grpFill/>
          </p:grpSpPr>
          <p:sp>
            <p:nvSpPr>
              <p:cNvPr id="438"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39"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40"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41"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sp>
          <p:nvSpPr>
            <p:cNvPr id="102" name="Freeform 169"/>
            <p:cNvSpPr>
              <a:spLocks/>
            </p:cNvSpPr>
            <p:nvPr>
              <p:custDataLst>
                <p:tags r:id="rId99"/>
              </p:custDataLst>
            </p:nvPr>
          </p:nvSpPr>
          <p:spPr bwMode="auto">
            <a:xfrm>
              <a:off x="7756242" y="5126884"/>
              <a:ext cx="36918" cy="12693"/>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03" name="Freeform 170"/>
            <p:cNvSpPr>
              <a:spLocks/>
            </p:cNvSpPr>
            <p:nvPr>
              <p:custDataLst>
                <p:tags r:id="rId100"/>
              </p:custDataLst>
            </p:nvPr>
          </p:nvSpPr>
          <p:spPr bwMode="auto">
            <a:xfrm>
              <a:off x="7890994" y="5279204"/>
              <a:ext cx="1847" cy="5439"/>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04" name="Line 171"/>
            <p:cNvSpPr>
              <a:spLocks noChangeShapeType="1"/>
            </p:cNvSpPr>
            <p:nvPr>
              <p:custDataLst>
                <p:tags r:id="rId101"/>
              </p:custDataLst>
            </p:nvPr>
          </p:nvSpPr>
          <p:spPr bwMode="auto">
            <a:xfrm flipV="1">
              <a:off x="7996212" y="5277390"/>
              <a:ext cx="1845" cy="14507"/>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05" name="Freeform 172"/>
            <p:cNvSpPr>
              <a:spLocks/>
            </p:cNvSpPr>
            <p:nvPr>
              <p:custDataLst>
                <p:tags r:id="rId102"/>
              </p:custDataLst>
            </p:nvPr>
          </p:nvSpPr>
          <p:spPr bwMode="auto">
            <a:xfrm>
              <a:off x="7996212" y="5277390"/>
              <a:ext cx="3692" cy="18133"/>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06" name="Freeform 173"/>
            <p:cNvSpPr>
              <a:spLocks/>
            </p:cNvSpPr>
            <p:nvPr>
              <p:custDataLst>
                <p:tags r:id="rId103"/>
              </p:custDataLst>
            </p:nvPr>
          </p:nvSpPr>
          <p:spPr bwMode="auto">
            <a:xfrm>
              <a:off x="8343245" y="4671738"/>
              <a:ext cx="25843" cy="32640"/>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07" name="Freeform 174"/>
            <p:cNvSpPr>
              <a:spLocks/>
            </p:cNvSpPr>
            <p:nvPr>
              <p:custDataLst>
                <p:tags r:id="rId104"/>
              </p:custDataLst>
            </p:nvPr>
          </p:nvSpPr>
          <p:spPr bwMode="auto">
            <a:xfrm>
              <a:off x="8350628" y="4588324"/>
              <a:ext cx="31380" cy="45334"/>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08" name="Freeform 175"/>
            <p:cNvSpPr>
              <a:spLocks/>
            </p:cNvSpPr>
            <p:nvPr>
              <p:custDataLst>
                <p:tags r:id="rId105"/>
              </p:custDataLst>
            </p:nvPr>
          </p:nvSpPr>
          <p:spPr bwMode="auto">
            <a:xfrm>
              <a:off x="8322939" y="4561125"/>
              <a:ext cx="20306" cy="34453"/>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09" name="Freeform 176"/>
            <p:cNvSpPr>
              <a:spLocks/>
            </p:cNvSpPr>
            <p:nvPr>
              <p:custDataLst>
                <p:tags r:id="rId106"/>
              </p:custDataLst>
            </p:nvPr>
          </p:nvSpPr>
          <p:spPr bwMode="auto">
            <a:xfrm>
              <a:off x="8228798" y="4421498"/>
              <a:ext cx="79374" cy="157760"/>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10" name="Line 177"/>
            <p:cNvSpPr>
              <a:spLocks noChangeShapeType="1"/>
            </p:cNvSpPr>
            <p:nvPr>
              <p:custDataLst>
                <p:tags r:id="rId107"/>
              </p:custDataLst>
            </p:nvPr>
          </p:nvSpPr>
          <p:spPr bwMode="auto">
            <a:xfrm flipH="1" flipV="1">
              <a:off x="8221414" y="4383418"/>
              <a:ext cx="7384" cy="38079"/>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11" name="Freeform 178"/>
            <p:cNvSpPr>
              <a:spLocks/>
            </p:cNvSpPr>
            <p:nvPr>
              <p:custDataLst>
                <p:tags r:id="rId108"/>
              </p:custDataLst>
            </p:nvPr>
          </p:nvSpPr>
          <p:spPr bwMode="auto">
            <a:xfrm>
              <a:off x="8221414" y="4365285"/>
              <a:ext cx="7384" cy="18133"/>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12" name="Line 179"/>
            <p:cNvSpPr>
              <a:spLocks noChangeShapeType="1"/>
            </p:cNvSpPr>
            <p:nvPr>
              <p:custDataLst>
                <p:tags r:id="rId109"/>
              </p:custDataLst>
            </p:nvPr>
          </p:nvSpPr>
          <p:spPr bwMode="auto">
            <a:xfrm flipV="1">
              <a:off x="8228798" y="4350778"/>
              <a:ext cx="0" cy="14507"/>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13" name="Freeform 180"/>
            <p:cNvSpPr>
              <a:spLocks/>
            </p:cNvSpPr>
            <p:nvPr>
              <p:custDataLst>
                <p:tags r:id="rId110"/>
              </p:custDataLst>
            </p:nvPr>
          </p:nvSpPr>
          <p:spPr bwMode="auto">
            <a:xfrm>
              <a:off x="8175266" y="4274618"/>
              <a:ext cx="53532" cy="76160"/>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14" name="Freeform 181"/>
            <p:cNvSpPr>
              <a:spLocks/>
            </p:cNvSpPr>
            <p:nvPr>
              <p:custDataLst>
                <p:tags r:id="rId111"/>
              </p:custDataLst>
            </p:nvPr>
          </p:nvSpPr>
          <p:spPr bwMode="auto">
            <a:xfrm>
              <a:off x="8191879" y="4209339"/>
              <a:ext cx="1845" cy="58027"/>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15" name="Freeform 182"/>
            <p:cNvSpPr>
              <a:spLocks/>
            </p:cNvSpPr>
            <p:nvPr>
              <p:custDataLst>
                <p:tags r:id="rId112"/>
              </p:custDataLst>
            </p:nvPr>
          </p:nvSpPr>
          <p:spPr bwMode="auto">
            <a:xfrm>
              <a:off x="8199263" y="4202085"/>
              <a:ext cx="9229" cy="41706"/>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16" name="Freeform 183"/>
            <p:cNvSpPr>
              <a:spLocks/>
            </p:cNvSpPr>
            <p:nvPr>
              <p:custDataLst>
                <p:tags r:id="rId113"/>
              </p:custDataLst>
            </p:nvPr>
          </p:nvSpPr>
          <p:spPr bwMode="auto">
            <a:xfrm>
              <a:off x="8217722" y="4180325"/>
              <a:ext cx="1845" cy="25387"/>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17" name="Line 184"/>
            <p:cNvSpPr>
              <a:spLocks noChangeShapeType="1"/>
            </p:cNvSpPr>
            <p:nvPr>
              <p:custDataLst>
                <p:tags r:id="rId114"/>
              </p:custDataLst>
            </p:nvPr>
          </p:nvSpPr>
          <p:spPr bwMode="auto">
            <a:xfrm flipV="1">
              <a:off x="8217722" y="4202085"/>
              <a:ext cx="1845" cy="3627"/>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18" name="Freeform 185"/>
            <p:cNvSpPr>
              <a:spLocks/>
            </p:cNvSpPr>
            <p:nvPr>
              <p:custDataLst>
                <p:tags r:id="rId115"/>
              </p:custDataLst>
            </p:nvPr>
          </p:nvSpPr>
          <p:spPr bwMode="auto">
            <a:xfrm>
              <a:off x="8199263" y="4183952"/>
              <a:ext cx="1845" cy="18133"/>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19" name="Freeform 186"/>
            <p:cNvSpPr>
              <a:spLocks/>
            </p:cNvSpPr>
            <p:nvPr>
              <p:custDataLst>
                <p:tags r:id="rId116"/>
              </p:custDataLst>
            </p:nvPr>
          </p:nvSpPr>
          <p:spPr bwMode="auto">
            <a:xfrm>
              <a:off x="7874381" y="5313657"/>
              <a:ext cx="112601" cy="99734"/>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20" name="Freeform 187"/>
            <p:cNvSpPr>
              <a:spLocks/>
            </p:cNvSpPr>
            <p:nvPr>
              <p:custDataLst>
                <p:tags r:id="rId117"/>
              </p:custDataLst>
            </p:nvPr>
          </p:nvSpPr>
          <p:spPr bwMode="auto">
            <a:xfrm>
              <a:off x="8034976" y="4421498"/>
              <a:ext cx="3692" cy="19947"/>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21" name="Freeform 188"/>
            <p:cNvSpPr>
              <a:spLocks/>
            </p:cNvSpPr>
            <p:nvPr>
              <p:custDataLst>
                <p:tags r:id="rId118"/>
              </p:custDataLst>
            </p:nvPr>
          </p:nvSpPr>
          <p:spPr bwMode="auto">
            <a:xfrm>
              <a:off x="7957447" y="4332645"/>
              <a:ext cx="18459" cy="18133"/>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22" name="Freeform 189"/>
            <p:cNvSpPr>
              <a:spLocks/>
            </p:cNvSpPr>
            <p:nvPr>
              <p:custDataLst>
                <p:tags r:id="rId119"/>
              </p:custDataLst>
            </p:nvPr>
          </p:nvSpPr>
          <p:spPr bwMode="auto">
            <a:xfrm>
              <a:off x="7975906" y="4232911"/>
              <a:ext cx="3692" cy="10880"/>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23" name="Freeform 190"/>
            <p:cNvSpPr>
              <a:spLocks/>
            </p:cNvSpPr>
            <p:nvPr>
              <p:custDataLst>
                <p:tags r:id="rId120"/>
              </p:custDataLst>
            </p:nvPr>
          </p:nvSpPr>
          <p:spPr bwMode="auto">
            <a:xfrm>
              <a:off x="7789469" y="4236538"/>
              <a:ext cx="42456" cy="25387"/>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24" name="Freeform 191"/>
            <p:cNvSpPr>
              <a:spLocks/>
            </p:cNvSpPr>
            <p:nvPr>
              <p:custDataLst>
                <p:tags r:id="rId121"/>
              </p:custDataLst>
            </p:nvPr>
          </p:nvSpPr>
          <p:spPr bwMode="auto">
            <a:xfrm>
              <a:off x="8073741" y="4766031"/>
              <a:ext cx="1845" cy="16321"/>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25" name="Freeform 192"/>
            <p:cNvSpPr>
              <a:spLocks/>
            </p:cNvSpPr>
            <p:nvPr>
              <p:custDataLst>
                <p:tags r:id="rId122"/>
              </p:custDataLst>
            </p:nvPr>
          </p:nvSpPr>
          <p:spPr bwMode="auto">
            <a:xfrm>
              <a:off x="7185853" y="4202085"/>
              <a:ext cx="1185080" cy="1037226"/>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26" name="Freeform 193"/>
            <p:cNvSpPr>
              <a:spLocks/>
            </p:cNvSpPr>
            <p:nvPr>
              <p:custDataLst>
                <p:tags r:id="rId123"/>
              </p:custDataLst>
            </p:nvPr>
          </p:nvSpPr>
          <p:spPr bwMode="auto">
            <a:xfrm>
              <a:off x="774974" y="2678887"/>
              <a:ext cx="777132" cy="663679"/>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27" name="Freeform 194"/>
            <p:cNvSpPr>
              <a:spLocks/>
            </p:cNvSpPr>
            <p:nvPr>
              <p:custDataLst>
                <p:tags r:id="rId124"/>
              </p:custDataLst>
            </p:nvPr>
          </p:nvSpPr>
          <p:spPr bwMode="auto">
            <a:xfrm>
              <a:off x="2257247" y="4552058"/>
              <a:ext cx="245508" cy="302827"/>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28" name="Freeform 195"/>
            <p:cNvSpPr>
              <a:spLocks/>
            </p:cNvSpPr>
            <p:nvPr>
              <p:custDataLst>
                <p:tags r:id="rId125"/>
              </p:custDataLst>
            </p:nvPr>
          </p:nvSpPr>
          <p:spPr bwMode="auto">
            <a:xfrm>
              <a:off x="2454761" y="3643579"/>
              <a:ext cx="84912" cy="125119"/>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29" name="Freeform 196"/>
            <p:cNvSpPr>
              <a:spLocks/>
            </p:cNvSpPr>
            <p:nvPr>
              <p:custDataLst>
                <p:tags r:id="rId126"/>
              </p:custDataLst>
            </p:nvPr>
          </p:nvSpPr>
          <p:spPr bwMode="auto">
            <a:xfrm>
              <a:off x="1889910" y="3139473"/>
              <a:ext cx="81220" cy="67093"/>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30" name="Freeform 197"/>
            <p:cNvSpPr>
              <a:spLocks/>
            </p:cNvSpPr>
            <p:nvPr>
              <p:custDataLst>
                <p:tags r:id="rId127"/>
              </p:custDataLst>
            </p:nvPr>
          </p:nvSpPr>
          <p:spPr bwMode="auto">
            <a:xfrm>
              <a:off x="2316316" y="5828643"/>
              <a:ext cx="27689" cy="6528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31" name="Freeform 198"/>
            <p:cNvSpPr>
              <a:spLocks/>
            </p:cNvSpPr>
            <p:nvPr>
              <p:custDataLst>
                <p:tags r:id="rId128"/>
              </p:custDataLst>
            </p:nvPr>
          </p:nvSpPr>
          <p:spPr bwMode="auto">
            <a:xfrm>
              <a:off x="2275706" y="5805070"/>
              <a:ext cx="40610" cy="67093"/>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32" name="Freeform 199"/>
            <p:cNvSpPr>
              <a:spLocks/>
            </p:cNvSpPr>
            <p:nvPr>
              <p:custDataLst>
                <p:tags r:id="rId129"/>
              </p:custDataLst>
            </p:nvPr>
          </p:nvSpPr>
          <p:spPr bwMode="auto">
            <a:xfrm>
              <a:off x="2275706" y="5781496"/>
              <a:ext cx="25843" cy="68907"/>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33" name="Freeform 200"/>
            <p:cNvSpPr>
              <a:spLocks/>
            </p:cNvSpPr>
            <p:nvPr>
              <p:custDataLst>
                <p:tags r:id="rId130"/>
              </p:custDataLst>
            </p:nvPr>
          </p:nvSpPr>
          <p:spPr bwMode="auto">
            <a:xfrm>
              <a:off x="2240634" y="5774243"/>
              <a:ext cx="29535" cy="68907"/>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34" name="Freeform 201"/>
            <p:cNvSpPr>
              <a:spLocks/>
            </p:cNvSpPr>
            <p:nvPr>
              <p:custDataLst>
                <p:tags r:id="rId131"/>
              </p:custDataLst>
            </p:nvPr>
          </p:nvSpPr>
          <p:spPr bwMode="auto">
            <a:xfrm>
              <a:off x="2211100" y="5763363"/>
              <a:ext cx="33227" cy="67094"/>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35" name="Freeform 202"/>
            <p:cNvSpPr>
              <a:spLocks/>
            </p:cNvSpPr>
            <p:nvPr>
              <p:custDataLst>
                <p:tags r:id="rId132"/>
              </p:custDataLst>
            </p:nvPr>
          </p:nvSpPr>
          <p:spPr bwMode="auto">
            <a:xfrm>
              <a:off x="2183410" y="5748856"/>
              <a:ext cx="38765" cy="65280"/>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36" name="Freeform 203"/>
            <p:cNvSpPr>
              <a:spLocks/>
            </p:cNvSpPr>
            <p:nvPr>
              <p:custDataLst>
                <p:tags r:id="rId133"/>
              </p:custDataLst>
            </p:nvPr>
          </p:nvSpPr>
          <p:spPr bwMode="auto">
            <a:xfrm>
              <a:off x="2176026" y="5727096"/>
              <a:ext cx="35073" cy="65280"/>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37" name="Freeform 204"/>
            <p:cNvSpPr>
              <a:spLocks/>
            </p:cNvSpPr>
            <p:nvPr>
              <p:custDataLst>
                <p:tags r:id="rId134"/>
              </p:custDataLst>
            </p:nvPr>
          </p:nvSpPr>
          <p:spPr bwMode="auto">
            <a:xfrm>
              <a:off x="2059734" y="5373497"/>
              <a:ext cx="29535" cy="68907"/>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38" name="Freeform 205"/>
            <p:cNvSpPr>
              <a:spLocks/>
            </p:cNvSpPr>
            <p:nvPr>
              <p:custDataLst>
                <p:tags r:id="rId135"/>
              </p:custDataLst>
            </p:nvPr>
          </p:nvSpPr>
          <p:spPr bwMode="auto">
            <a:xfrm>
              <a:off x="2094806" y="5482297"/>
              <a:ext cx="20306" cy="61653"/>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39" name="Freeform 206"/>
            <p:cNvSpPr>
              <a:spLocks/>
            </p:cNvSpPr>
            <p:nvPr>
              <p:custDataLst>
                <p:tags r:id="rId136"/>
              </p:custDataLst>
            </p:nvPr>
          </p:nvSpPr>
          <p:spPr bwMode="auto">
            <a:xfrm>
              <a:off x="2100344" y="5507684"/>
              <a:ext cx="9229" cy="67093"/>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40" name="Freeform 207"/>
            <p:cNvSpPr>
              <a:spLocks/>
            </p:cNvSpPr>
            <p:nvPr>
              <p:custDataLst>
                <p:tags r:id="rId137"/>
              </p:custDataLst>
            </p:nvPr>
          </p:nvSpPr>
          <p:spPr bwMode="auto">
            <a:xfrm>
              <a:off x="2116957" y="5578403"/>
              <a:ext cx="20306" cy="68907"/>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41" name="Freeform 208"/>
            <p:cNvSpPr>
              <a:spLocks/>
            </p:cNvSpPr>
            <p:nvPr>
              <p:custDataLst>
                <p:tags r:id="rId138"/>
              </p:custDataLst>
            </p:nvPr>
          </p:nvSpPr>
          <p:spPr bwMode="auto">
            <a:xfrm>
              <a:off x="2102190" y="5592910"/>
              <a:ext cx="31381" cy="67094"/>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42" name="Freeform 209"/>
            <p:cNvSpPr>
              <a:spLocks/>
            </p:cNvSpPr>
            <p:nvPr>
              <p:custDataLst>
                <p:tags r:id="rId139"/>
              </p:custDataLst>
            </p:nvPr>
          </p:nvSpPr>
          <p:spPr bwMode="auto">
            <a:xfrm>
              <a:off x="2137263" y="5630990"/>
              <a:ext cx="12921" cy="67093"/>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43" name="Freeform 210"/>
            <p:cNvSpPr>
              <a:spLocks/>
            </p:cNvSpPr>
            <p:nvPr>
              <p:custDataLst>
                <p:tags r:id="rId140"/>
              </p:custDataLst>
            </p:nvPr>
          </p:nvSpPr>
          <p:spPr bwMode="auto">
            <a:xfrm>
              <a:off x="2133571" y="5669070"/>
              <a:ext cx="23996" cy="63467"/>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44" name="Freeform 211"/>
            <p:cNvSpPr>
              <a:spLocks/>
            </p:cNvSpPr>
            <p:nvPr>
              <p:custDataLst>
                <p:tags r:id="rId141"/>
              </p:custDataLst>
            </p:nvPr>
          </p:nvSpPr>
          <p:spPr bwMode="auto">
            <a:xfrm>
              <a:off x="2161259" y="5685390"/>
              <a:ext cx="20306" cy="65280"/>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45" name="Freeform 212"/>
            <p:cNvSpPr>
              <a:spLocks/>
            </p:cNvSpPr>
            <p:nvPr>
              <p:custDataLst>
                <p:tags r:id="rId142"/>
              </p:custDataLst>
            </p:nvPr>
          </p:nvSpPr>
          <p:spPr bwMode="auto">
            <a:xfrm>
              <a:off x="2163106" y="5718030"/>
              <a:ext cx="7384" cy="65280"/>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46" name="Freeform 213"/>
            <p:cNvSpPr>
              <a:spLocks/>
            </p:cNvSpPr>
            <p:nvPr>
              <p:custDataLst>
                <p:tags r:id="rId143"/>
              </p:custDataLst>
            </p:nvPr>
          </p:nvSpPr>
          <p:spPr bwMode="auto">
            <a:xfrm>
              <a:off x="2249863" y="5797817"/>
              <a:ext cx="40610" cy="65280"/>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47" name="Freeform 214"/>
            <p:cNvSpPr>
              <a:spLocks/>
            </p:cNvSpPr>
            <p:nvPr>
              <p:custDataLst>
                <p:tags r:id="rId144"/>
              </p:custDataLst>
            </p:nvPr>
          </p:nvSpPr>
          <p:spPr bwMode="auto">
            <a:xfrm>
              <a:off x="2294165" y="5730723"/>
              <a:ext cx="143982" cy="114240"/>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48" name="Freeform 215"/>
            <p:cNvSpPr>
              <a:spLocks/>
            </p:cNvSpPr>
            <p:nvPr>
              <p:custDataLst>
                <p:tags r:id="rId145"/>
              </p:custDataLst>
            </p:nvPr>
          </p:nvSpPr>
          <p:spPr bwMode="auto">
            <a:xfrm>
              <a:off x="1773616" y="3179366"/>
              <a:ext cx="60916" cy="67093"/>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49" name="Freeform 216"/>
            <p:cNvSpPr>
              <a:spLocks/>
            </p:cNvSpPr>
            <p:nvPr>
              <p:custDataLst>
                <p:tags r:id="rId146"/>
              </p:custDataLst>
            </p:nvPr>
          </p:nvSpPr>
          <p:spPr bwMode="auto">
            <a:xfrm>
              <a:off x="1607483" y="3021606"/>
              <a:ext cx="291655" cy="125120"/>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50" name="Freeform 217"/>
            <p:cNvSpPr>
              <a:spLocks/>
            </p:cNvSpPr>
            <p:nvPr>
              <p:custDataLst>
                <p:tags r:id="rId147"/>
              </p:custDataLst>
            </p:nvPr>
          </p:nvSpPr>
          <p:spPr bwMode="auto">
            <a:xfrm>
              <a:off x="1961900" y="3139473"/>
              <a:ext cx="103372" cy="79787"/>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51" name="Freeform 218"/>
            <p:cNvSpPr>
              <a:spLocks/>
            </p:cNvSpPr>
            <p:nvPr>
              <p:custDataLst>
                <p:tags r:id="rId148"/>
              </p:custDataLst>
            </p:nvPr>
          </p:nvSpPr>
          <p:spPr bwMode="auto">
            <a:xfrm>
              <a:off x="1459810" y="3208379"/>
              <a:ext cx="38765" cy="96106"/>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52" name="Freeform 219"/>
            <p:cNvSpPr>
              <a:spLocks/>
            </p:cNvSpPr>
            <p:nvPr>
              <p:custDataLst>
                <p:tags r:id="rId149"/>
              </p:custDataLst>
            </p:nvPr>
          </p:nvSpPr>
          <p:spPr bwMode="auto">
            <a:xfrm>
              <a:off x="1367514" y="3208379"/>
              <a:ext cx="108910" cy="166827"/>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53" name="Freeform 220"/>
            <p:cNvSpPr>
              <a:spLocks/>
            </p:cNvSpPr>
            <p:nvPr>
              <p:custDataLst>
                <p:tags r:id="rId150"/>
              </p:custDataLst>
            </p:nvPr>
          </p:nvSpPr>
          <p:spPr bwMode="auto">
            <a:xfrm>
              <a:off x="1422891" y="3335313"/>
              <a:ext cx="83067" cy="65280"/>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54" name="Freeform 221"/>
            <p:cNvSpPr>
              <a:spLocks/>
            </p:cNvSpPr>
            <p:nvPr>
              <p:custDataLst>
                <p:tags r:id="rId151"/>
              </p:custDataLst>
            </p:nvPr>
          </p:nvSpPr>
          <p:spPr bwMode="auto">
            <a:xfrm>
              <a:off x="1459810" y="3291793"/>
              <a:ext cx="166133" cy="99733"/>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55" name="Freeform 222"/>
            <p:cNvSpPr>
              <a:spLocks/>
            </p:cNvSpPr>
            <p:nvPr>
              <p:custDataLst>
                <p:tags r:id="rId152"/>
              </p:custDataLst>
            </p:nvPr>
          </p:nvSpPr>
          <p:spPr bwMode="auto">
            <a:xfrm>
              <a:off x="1480115" y="3326245"/>
              <a:ext cx="145827" cy="139627"/>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56" name="Freeform 223"/>
            <p:cNvSpPr>
              <a:spLocks/>
            </p:cNvSpPr>
            <p:nvPr>
              <p:custDataLst>
                <p:tags r:id="rId153"/>
              </p:custDataLst>
            </p:nvPr>
          </p:nvSpPr>
          <p:spPr bwMode="auto">
            <a:xfrm>
              <a:off x="1539185" y="3454993"/>
              <a:ext cx="97833" cy="114239"/>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57" name="Freeform 224"/>
            <p:cNvSpPr>
              <a:spLocks/>
            </p:cNvSpPr>
            <p:nvPr>
              <p:custDataLst>
                <p:tags r:id="rId154"/>
              </p:custDataLst>
            </p:nvPr>
          </p:nvSpPr>
          <p:spPr bwMode="auto">
            <a:xfrm>
              <a:off x="1633326" y="3516646"/>
              <a:ext cx="166133" cy="90667"/>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58" name="Freeform 225"/>
            <p:cNvSpPr>
              <a:spLocks/>
            </p:cNvSpPr>
            <p:nvPr>
              <p:custDataLst>
                <p:tags r:id="rId155"/>
              </p:custDataLst>
            </p:nvPr>
          </p:nvSpPr>
          <p:spPr bwMode="auto">
            <a:xfrm>
              <a:off x="2425226" y="4949178"/>
              <a:ext cx="155057" cy="177706"/>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59" name="Freeform 226"/>
            <p:cNvSpPr>
              <a:spLocks/>
            </p:cNvSpPr>
            <p:nvPr>
              <p:custDataLst>
                <p:tags r:id="rId156"/>
              </p:custDataLst>
            </p:nvPr>
          </p:nvSpPr>
          <p:spPr bwMode="auto">
            <a:xfrm>
              <a:off x="4223152" y="1084968"/>
              <a:ext cx="275041" cy="105173"/>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60" name="Freeform 227"/>
            <p:cNvSpPr>
              <a:spLocks/>
            </p:cNvSpPr>
            <p:nvPr>
              <p:custDataLst>
                <p:tags r:id="rId157"/>
              </p:custDataLst>
            </p:nvPr>
          </p:nvSpPr>
          <p:spPr bwMode="auto">
            <a:xfrm>
              <a:off x="4138240" y="1347901"/>
              <a:ext cx="522395" cy="41344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61" name="Freeform 228"/>
            <p:cNvSpPr>
              <a:spLocks/>
            </p:cNvSpPr>
            <p:nvPr>
              <p:custDataLst>
                <p:tags r:id="rId158"/>
              </p:custDataLst>
            </p:nvPr>
          </p:nvSpPr>
          <p:spPr bwMode="auto">
            <a:xfrm>
              <a:off x="4533267" y="2308967"/>
              <a:ext cx="57223" cy="103359"/>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62" name="Freeform 229"/>
            <p:cNvSpPr>
              <a:spLocks/>
            </p:cNvSpPr>
            <p:nvPr>
              <p:custDataLst>
                <p:tags r:id="rId159"/>
              </p:custDataLst>
            </p:nvPr>
          </p:nvSpPr>
          <p:spPr bwMode="auto">
            <a:xfrm>
              <a:off x="4193617" y="2125820"/>
              <a:ext cx="97833" cy="67094"/>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63" name="Freeform 230"/>
            <p:cNvSpPr>
              <a:spLocks/>
            </p:cNvSpPr>
            <p:nvPr>
              <p:custDataLst>
                <p:tags r:id="rId160"/>
              </p:custDataLst>
            </p:nvPr>
          </p:nvSpPr>
          <p:spPr bwMode="auto">
            <a:xfrm>
              <a:off x="4121626" y="1919100"/>
              <a:ext cx="97834" cy="83413"/>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64" name="Freeform 231"/>
            <p:cNvSpPr>
              <a:spLocks/>
            </p:cNvSpPr>
            <p:nvPr>
              <p:custDataLst>
                <p:tags r:id="rId161"/>
              </p:custDataLst>
            </p:nvPr>
          </p:nvSpPr>
          <p:spPr bwMode="auto">
            <a:xfrm>
              <a:off x="4099475" y="1991633"/>
              <a:ext cx="97834" cy="65280"/>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65" name="Freeform 232"/>
            <p:cNvSpPr>
              <a:spLocks/>
            </p:cNvSpPr>
            <p:nvPr>
              <p:custDataLst>
                <p:tags r:id="rId162"/>
              </p:custDataLst>
            </p:nvPr>
          </p:nvSpPr>
          <p:spPr bwMode="auto">
            <a:xfrm>
              <a:off x="4983671" y="2624487"/>
              <a:ext cx="38764" cy="150506"/>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66" name="Freeform 233"/>
            <p:cNvSpPr>
              <a:spLocks/>
            </p:cNvSpPr>
            <p:nvPr>
              <p:custDataLst>
                <p:tags r:id="rId163"/>
              </p:custDataLst>
            </p:nvPr>
          </p:nvSpPr>
          <p:spPr bwMode="auto">
            <a:xfrm>
              <a:off x="4924602" y="2684326"/>
              <a:ext cx="81220" cy="148693"/>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67" name="Freeform 234"/>
            <p:cNvSpPr>
              <a:spLocks/>
            </p:cNvSpPr>
            <p:nvPr>
              <p:custDataLst>
                <p:tags r:id="rId164"/>
              </p:custDataLst>
            </p:nvPr>
          </p:nvSpPr>
          <p:spPr bwMode="auto">
            <a:xfrm>
              <a:off x="3763517" y="1832060"/>
              <a:ext cx="112602" cy="165014"/>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68" name="Freeform 235"/>
            <p:cNvSpPr>
              <a:spLocks/>
            </p:cNvSpPr>
            <p:nvPr>
              <p:custDataLst>
                <p:tags r:id="rId165"/>
              </p:custDataLst>
            </p:nvPr>
          </p:nvSpPr>
          <p:spPr bwMode="auto">
            <a:xfrm>
              <a:off x="3545699" y="2872913"/>
              <a:ext cx="356263" cy="446080"/>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69" name="Freeform 236"/>
            <p:cNvSpPr>
              <a:spLocks/>
            </p:cNvSpPr>
            <p:nvPr>
              <p:custDataLst>
                <p:tags r:id="rId166"/>
              </p:custDataLst>
            </p:nvPr>
          </p:nvSpPr>
          <p:spPr bwMode="auto">
            <a:xfrm>
              <a:off x="3680452" y="2941819"/>
              <a:ext cx="481784" cy="534933"/>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70" name="Freeform 237"/>
            <p:cNvSpPr>
              <a:spLocks/>
            </p:cNvSpPr>
            <p:nvPr>
              <p:custDataLst>
                <p:tags r:id="rId167"/>
              </p:custDataLst>
            </p:nvPr>
          </p:nvSpPr>
          <p:spPr bwMode="auto">
            <a:xfrm>
              <a:off x="3794899" y="2492113"/>
              <a:ext cx="574080" cy="661867"/>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71" name="Freeform 238"/>
            <p:cNvSpPr>
              <a:spLocks/>
            </p:cNvSpPr>
            <p:nvPr>
              <p:custDataLst>
                <p:tags r:id="rId168"/>
              </p:custDataLst>
            </p:nvPr>
          </p:nvSpPr>
          <p:spPr bwMode="auto">
            <a:xfrm>
              <a:off x="4302526" y="2646247"/>
              <a:ext cx="446713" cy="498666"/>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72" name="Freeform 239"/>
            <p:cNvSpPr>
              <a:spLocks/>
            </p:cNvSpPr>
            <p:nvPr>
              <p:custDataLst>
                <p:tags r:id="rId169"/>
              </p:custDataLst>
            </p:nvPr>
          </p:nvSpPr>
          <p:spPr bwMode="auto">
            <a:xfrm>
              <a:off x="4247148" y="2492113"/>
              <a:ext cx="108910" cy="270187"/>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73" name="Freeform 240"/>
            <p:cNvSpPr>
              <a:spLocks/>
            </p:cNvSpPr>
            <p:nvPr>
              <p:custDataLst>
                <p:tags r:id="rId170"/>
              </p:custDataLst>
            </p:nvPr>
          </p:nvSpPr>
          <p:spPr bwMode="auto">
            <a:xfrm>
              <a:off x="3529086" y="2847526"/>
              <a:ext cx="269504" cy="246613"/>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74" name="Freeform 241"/>
            <p:cNvSpPr>
              <a:spLocks/>
            </p:cNvSpPr>
            <p:nvPr>
              <p:custDataLst>
                <p:tags r:id="rId171"/>
              </p:custDataLst>
            </p:nvPr>
          </p:nvSpPr>
          <p:spPr bwMode="auto">
            <a:xfrm>
              <a:off x="3492168" y="1485714"/>
              <a:ext cx="221510" cy="106986"/>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75" name="Freeform 242"/>
            <p:cNvSpPr>
              <a:spLocks/>
            </p:cNvSpPr>
            <p:nvPr>
              <p:custDataLst>
                <p:tags r:id="rId172"/>
              </p:custDataLst>
            </p:nvPr>
          </p:nvSpPr>
          <p:spPr bwMode="auto">
            <a:xfrm>
              <a:off x="4413281" y="1786728"/>
              <a:ext cx="16614" cy="65280"/>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76" name="Freeform 244"/>
            <p:cNvSpPr>
              <a:spLocks/>
            </p:cNvSpPr>
            <p:nvPr>
              <p:custDataLst>
                <p:tags r:id="rId173"/>
              </p:custDataLst>
            </p:nvPr>
          </p:nvSpPr>
          <p:spPr bwMode="auto">
            <a:xfrm>
              <a:off x="4442816" y="1761341"/>
              <a:ext cx="31381" cy="65280"/>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77" name="Freeform 245"/>
            <p:cNvSpPr>
              <a:spLocks/>
            </p:cNvSpPr>
            <p:nvPr>
              <p:custDataLst>
                <p:tags r:id="rId174"/>
              </p:custDataLst>
            </p:nvPr>
          </p:nvSpPr>
          <p:spPr bwMode="auto">
            <a:xfrm>
              <a:off x="3796744" y="1946301"/>
              <a:ext cx="33227" cy="65280"/>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78" name="Freeform 246"/>
            <p:cNvSpPr>
              <a:spLocks/>
            </p:cNvSpPr>
            <p:nvPr>
              <p:custDataLst>
                <p:tags r:id="rId175"/>
              </p:custDataLst>
            </p:nvPr>
          </p:nvSpPr>
          <p:spPr bwMode="auto">
            <a:xfrm>
              <a:off x="4904296" y="2550140"/>
              <a:ext cx="59069" cy="65280"/>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79" name="Freeform 247"/>
            <p:cNvSpPr>
              <a:spLocks/>
            </p:cNvSpPr>
            <p:nvPr>
              <p:custDataLst>
                <p:tags r:id="rId176"/>
              </p:custDataLst>
            </p:nvPr>
          </p:nvSpPr>
          <p:spPr bwMode="auto">
            <a:xfrm>
              <a:off x="4448354" y="3454993"/>
              <a:ext cx="378413" cy="279253"/>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80" name="Freeform 248"/>
            <p:cNvSpPr>
              <a:spLocks/>
            </p:cNvSpPr>
            <p:nvPr>
              <p:custDataLst>
                <p:tags r:id="rId177"/>
              </p:custDataLst>
            </p:nvPr>
          </p:nvSpPr>
          <p:spPr bwMode="auto">
            <a:xfrm>
              <a:off x="4374517" y="3647206"/>
              <a:ext cx="581464" cy="631039"/>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81" name="Freeform 249"/>
            <p:cNvSpPr>
              <a:spLocks/>
            </p:cNvSpPr>
            <p:nvPr>
              <p:custDataLst>
                <p:tags r:id="rId178"/>
              </p:custDataLst>
            </p:nvPr>
          </p:nvSpPr>
          <p:spPr bwMode="auto">
            <a:xfrm>
              <a:off x="4300681" y="3761445"/>
              <a:ext cx="64607" cy="63467"/>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82" name="Freeform 250"/>
            <p:cNvSpPr>
              <a:spLocks/>
            </p:cNvSpPr>
            <p:nvPr>
              <p:custDataLst>
                <p:tags r:id="rId179"/>
              </p:custDataLst>
            </p:nvPr>
          </p:nvSpPr>
          <p:spPr bwMode="auto">
            <a:xfrm>
              <a:off x="4280375" y="3761445"/>
              <a:ext cx="177208" cy="230294"/>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83" name="Freeform 251"/>
            <p:cNvSpPr>
              <a:spLocks/>
            </p:cNvSpPr>
            <p:nvPr>
              <p:custDataLst>
                <p:tags r:id="rId180"/>
              </p:custDataLst>
            </p:nvPr>
          </p:nvSpPr>
          <p:spPr bwMode="auto">
            <a:xfrm>
              <a:off x="4900604" y="4223845"/>
              <a:ext cx="302731" cy="594773"/>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84" name="Freeform 252"/>
            <p:cNvSpPr>
              <a:spLocks/>
            </p:cNvSpPr>
            <p:nvPr>
              <p:custDataLst>
                <p:tags r:id="rId181"/>
              </p:custDataLst>
            </p:nvPr>
          </p:nvSpPr>
          <p:spPr bwMode="auto">
            <a:xfrm>
              <a:off x="4592336" y="4497658"/>
              <a:ext cx="276888" cy="328214"/>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85" name="Freeform 253"/>
            <p:cNvSpPr>
              <a:spLocks/>
            </p:cNvSpPr>
            <p:nvPr>
              <p:custDataLst>
                <p:tags r:id="rId182"/>
              </p:custDataLst>
            </p:nvPr>
          </p:nvSpPr>
          <p:spPr bwMode="auto">
            <a:xfrm>
              <a:off x="5258712" y="4270992"/>
              <a:ext cx="228894" cy="496853"/>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86" name="Freeform 254"/>
            <p:cNvSpPr>
              <a:spLocks/>
            </p:cNvSpPr>
            <p:nvPr>
              <p:custDataLst>
                <p:tags r:id="rId183"/>
              </p:custDataLst>
            </p:nvPr>
          </p:nvSpPr>
          <p:spPr bwMode="auto">
            <a:xfrm>
              <a:off x="4882145" y="3926459"/>
              <a:ext cx="42457" cy="76160"/>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87" name="Freeform 255"/>
            <p:cNvSpPr>
              <a:spLocks/>
            </p:cNvSpPr>
            <p:nvPr>
              <p:custDataLst>
                <p:tags r:id="rId184"/>
              </p:custDataLst>
            </p:nvPr>
          </p:nvSpPr>
          <p:spPr bwMode="auto">
            <a:xfrm>
              <a:off x="4869224" y="3881125"/>
              <a:ext cx="64607" cy="68907"/>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88" name="Freeform 256"/>
            <p:cNvSpPr>
              <a:spLocks/>
            </p:cNvSpPr>
            <p:nvPr>
              <p:custDataLst>
                <p:tags r:id="rId185"/>
              </p:custDataLst>
            </p:nvPr>
          </p:nvSpPr>
          <p:spPr bwMode="auto">
            <a:xfrm>
              <a:off x="5229178" y="2396007"/>
              <a:ext cx="585157" cy="540373"/>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89" name="Freeform 257"/>
            <p:cNvSpPr>
              <a:spLocks/>
            </p:cNvSpPr>
            <p:nvPr>
              <p:custDataLst>
                <p:tags r:id="rId186"/>
              </p:custDataLst>
            </p:nvPr>
          </p:nvSpPr>
          <p:spPr bwMode="auto">
            <a:xfrm>
              <a:off x="5256867" y="3146726"/>
              <a:ext cx="287963" cy="261120"/>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90" name="Freeform 258"/>
            <p:cNvSpPr>
              <a:spLocks/>
            </p:cNvSpPr>
            <p:nvPr>
              <p:custDataLst>
                <p:tags r:id="rId187"/>
              </p:custDataLst>
            </p:nvPr>
          </p:nvSpPr>
          <p:spPr bwMode="auto">
            <a:xfrm>
              <a:off x="5483915" y="2889233"/>
              <a:ext cx="140290" cy="137813"/>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91" name="Freeform 259"/>
            <p:cNvSpPr>
              <a:spLocks/>
            </p:cNvSpPr>
            <p:nvPr>
              <p:custDataLst>
                <p:tags r:id="rId188"/>
              </p:custDataLst>
            </p:nvPr>
          </p:nvSpPr>
          <p:spPr bwMode="auto">
            <a:xfrm>
              <a:off x="5120269" y="2492113"/>
              <a:ext cx="258429" cy="301013"/>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92" name="Freeform 260"/>
            <p:cNvSpPr>
              <a:spLocks/>
            </p:cNvSpPr>
            <p:nvPr>
              <p:custDataLst>
                <p:tags r:id="rId189"/>
              </p:custDataLst>
            </p:nvPr>
          </p:nvSpPr>
          <p:spPr bwMode="auto">
            <a:xfrm>
              <a:off x="5701733" y="2446780"/>
              <a:ext cx="385798" cy="331839"/>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93" name="Freeform 261"/>
            <p:cNvSpPr>
              <a:spLocks/>
            </p:cNvSpPr>
            <p:nvPr>
              <p:custDataLst>
                <p:tags r:id="rId190"/>
              </p:custDataLst>
            </p:nvPr>
          </p:nvSpPr>
          <p:spPr bwMode="auto">
            <a:xfrm>
              <a:off x="5738652" y="2502993"/>
              <a:ext cx="424562" cy="484160"/>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94" name="Freeform 262"/>
            <p:cNvSpPr>
              <a:spLocks/>
            </p:cNvSpPr>
            <p:nvPr>
              <p:custDataLst>
                <p:tags r:id="rId191"/>
              </p:custDataLst>
            </p:nvPr>
          </p:nvSpPr>
          <p:spPr bwMode="auto">
            <a:xfrm>
              <a:off x="6657920" y="2809447"/>
              <a:ext cx="256583" cy="669119"/>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95" name="Freeform 263"/>
            <p:cNvSpPr>
              <a:spLocks/>
            </p:cNvSpPr>
            <p:nvPr>
              <p:custDataLst>
                <p:tags r:id="rId192"/>
              </p:custDataLst>
            </p:nvPr>
          </p:nvSpPr>
          <p:spPr bwMode="auto">
            <a:xfrm>
              <a:off x="3545699" y="3391525"/>
              <a:ext cx="94142" cy="67094"/>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96" name="Freeform 264"/>
            <p:cNvSpPr>
              <a:spLocks/>
            </p:cNvSpPr>
            <p:nvPr>
              <p:custDataLst>
                <p:tags r:id="rId193"/>
              </p:custDataLst>
            </p:nvPr>
          </p:nvSpPr>
          <p:spPr bwMode="auto">
            <a:xfrm>
              <a:off x="3643533" y="3485819"/>
              <a:ext cx="86758" cy="114240"/>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97" name="Freeform 265"/>
            <p:cNvSpPr>
              <a:spLocks/>
            </p:cNvSpPr>
            <p:nvPr>
              <p:custDataLst>
                <p:tags r:id="rId194"/>
              </p:custDataLst>
            </p:nvPr>
          </p:nvSpPr>
          <p:spPr bwMode="auto">
            <a:xfrm>
              <a:off x="3693372" y="3543845"/>
              <a:ext cx="121831" cy="150507"/>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98" name="Freeform 266"/>
            <p:cNvSpPr>
              <a:spLocks/>
            </p:cNvSpPr>
            <p:nvPr>
              <p:custDataLst>
                <p:tags r:id="rId195"/>
              </p:custDataLst>
            </p:nvPr>
          </p:nvSpPr>
          <p:spPr bwMode="auto">
            <a:xfrm>
              <a:off x="3942572" y="3451366"/>
              <a:ext cx="121831" cy="230293"/>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199" name="Freeform 267"/>
            <p:cNvSpPr>
              <a:spLocks/>
            </p:cNvSpPr>
            <p:nvPr>
              <p:custDataLst>
                <p:tags r:id="rId196"/>
              </p:custDataLst>
            </p:nvPr>
          </p:nvSpPr>
          <p:spPr bwMode="auto">
            <a:xfrm>
              <a:off x="3538315" y="3355259"/>
              <a:ext cx="101526" cy="67094"/>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00" name="Freeform 268"/>
            <p:cNvSpPr>
              <a:spLocks/>
            </p:cNvSpPr>
            <p:nvPr>
              <p:custDataLst>
                <p:tags r:id="rId197"/>
              </p:custDataLst>
            </p:nvPr>
          </p:nvSpPr>
          <p:spPr bwMode="auto">
            <a:xfrm>
              <a:off x="4033022" y="3444113"/>
              <a:ext cx="49840" cy="177706"/>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01" name="Freeform 269"/>
            <p:cNvSpPr>
              <a:spLocks/>
            </p:cNvSpPr>
            <p:nvPr>
              <p:custDataLst>
                <p:tags r:id="rId198"/>
              </p:custDataLst>
            </p:nvPr>
          </p:nvSpPr>
          <p:spPr bwMode="auto">
            <a:xfrm>
              <a:off x="4062556" y="3400593"/>
              <a:ext cx="88604" cy="215786"/>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02" name="Freeform 270"/>
            <p:cNvSpPr>
              <a:spLocks/>
            </p:cNvSpPr>
            <p:nvPr>
              <p:custDataLst>
                <p:tags r:id="rId199"/>
              </p:custDataLst>
            </p:nvPr>
          </p:nvSpPr>
          <p:spPr bwMode="auto">
            <a:xfrm>
              <a:off x="4909834" y="4776911"/>
              <a:ext cx="29535" cy="68907"/>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03" name="Freeform 271"/>
            <p:cNvSpPr>
              <a:spLocks/>
            </p:cNvSpPr>
            <p:nvPr>
              <p:custDataLst>
                <p:tags r:id="rId200"/>
              </p:custDataLst>
            </p:nvPr>
          </p:nvSpPr>
          <p:spPr bwMode="auto">
            <a:xfrm>
              <a:off x="4788003" y="4887525"/>
              <a:ext cx="71990" cy="6528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04" name="Freeform 272"/>
            <p:cNvSpPr>
              <a:spLocks/>
            </p:cNvSpPr>
            <p:nvPr>
              <p:custDataLst>
                <p:tags r:id="rId201"/>
              </p:custDataLst>
            </p:nvPr>
          </p:nvSpPr>
          <p:spPr bwMode="auto">
            <a:xfrm>
              <a:off x="7366753" y="2276327"/>
              <a:ext cx="140290" cy="195840"/>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05" name="Freeform 273"/>
            <p:cNvSpPr>
              <a:spLocks/>
            </p:cNvSpPr>
            <p:nvPr>
              <p:custDataLst>
                <p:tags r:id="rId202"/>
              </p:custDataLst>
            </p:nvPr>
          </p:nvSpPr>
          <p:spPr bwMode="auto">
            <a:xfrm>
              <a:off x="6286890" y="2749606"/>
              <a:ext cx="239970" cy="141440"/>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06" name="Freeform 274"/>
            <p:cNvSpPr>
              <a:spLocks/>
            </p:cNvSpPr>
            <p:nvPr>
              <p:custDataLst>
                <p:tags r:id="rId203"/>
              </p:custDataLst>
            </p:nvPr>
          </p:nvSpPr>
          <p:spPr bwMode="auto">
            <a:xfrm>
              <a:off x="6537935" y="2813073"/>
              <a:ext cx="84912" cy="74346"/>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07" name="Freeform 275"/>
            <p:cNvSpPr>
              <a:spLocks/>
            </p:cNvSpPr>
            <p:nvPr>
              <p:custDataLst>
                <p:tags r:id="rId204"/>
              </p:custDataLst>
            </p:nvPr>
          </p:nvSpPr>
          <p:spPr bwMode="auto">
            <a:xfrm>
              <a:off x="6526860" y="2894673"/>
              <a:ext cx="155057" cy="190400"/>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08" name="Freeform 276"/>
            <p:cNvSpPr>
              <a:spLocks/>
            </p:cNvSpPr>
            <p:nvPr>
              <p:custDataLst>
                <p:tags r:id="rId205"/>
              </p:custDataLst>
            </p:nvPr>
          </p:nvSpPr>
          <p:spPr bwMode="auto">
            <a:xfrm>
              <a:off x="6896044" y="3027046"/>
              <a:ext cx="234431" cy="308266"/>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09" name="Freeform 277"/>
            <p:cNvSpPr>
              <a:spLocks/>
            </p:cNvSpPr>
            <p:nvPr>
              <p:custDataLst>
                <p:tags r:id="rId206"/>
              </p:custDataLst>
            </p:nvPr>
          </p:nvSpPr>
          <p:spPr bwMode="auto">
            <a:xfrm>
              <a:off x="6992032" y="3313553"/>
              <a:ext cx="155057" cy="148693"/>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10" name="Freeform 278"/>
            <p:cNvSpPr>
              <a:spLocks/>
            </p:cNvSpPr>
            <p:nvPr>
              <p:custDataLst>
                <p:tags r:id="rId207"/>
              </p:custDataLst>
            </p:nvPr>
          </p:nvSpPr>
          <p:spPr bwMode="auto">
            <a:xfrm>
              <a:off x="7459049" y="2441340"/>
              <a:ext cx="99680" cy="148693"/>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11" name="Freeform 279"/>
            <p:cNvSpPr>
              <a:spLocks/>
            </p:cNvSpPr>
            <p:nvPr>
              <p:custDataLst>
                <p:tags r:id="rId208"/>
              </p:custDataLst>
            </p:nvPr>
          </p:nvSpPr>
          <p:spPr bwMode="auto">
            <a:xfrm>
              <a:off x="8119888" y="3922832"/>
              <a:ext cx="269504" cy="290133"/>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12" name="Freeform 280"/>
            <p:cNvSpPr>
              <a:spLocks/>
            </p:cNvSpPr>
            <p:nvPr>
              <p:custDataLst>
                <p:tags r:id="rId209"/>
              </p:custDataLst>
            </p:nvPr>
          </p:nvSpPr>
          <p:spPr bwMode="auto">
            <a:xfrm>
              <a:off x="8343245" y="3904699"/>
              <a:ext cx="123676" cy="146879"/>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13" name="Freeform 281"/>
            <p:cNvSpPr>
              <a:spLocks/>
            </p:cNvSpPr>
            <p:nvPr>
              <p:custDataLst>
                <p:tags r:id="rId210"/>
              </p:custDataLst>
            </p:nvPr>
          </p:nvSpPr>
          <p:spPr bwMode="auto">
            <a:xfrm>
              <a:off x="6338576" y="3485819"/>
              <a:ext cx="73837" cy="136000"/>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nvGrpSpPr>
            <p:cNvPr id="214" name="Group 282"/>
            <p:cNvGrpSpPr>
              <a:grpSpLocks/>
            </p:cNvGrpSpPr>
            <p:nvPr>
              <p:custDataLst>
                <p:tags r:id="rId211"/>
              </p:custDataLst>
            </p:nvPr>
          </p:nvGrpSpPr>
          <p:grpSpPr bwMode="auto">
            <a:xfrm>
              <a:off x="7431360" y="3155792"/>
              <a:ext cx="271350" cy="502293"/>
              <a:chOff x="5062" y="2295"/>
              <a:chExt cx="177" cy="279"/>
            </a:xfrm>
            <a:grpFill/>
          </p:grpSpPr>
          <p:sp>
            <p:nvSpPr>
              <p:cNvPr id="414"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15"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16"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17"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18"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19"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20"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21"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22"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23"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24"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25"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26"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27"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28"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29" name="Line 298"/>
              <p:cNvSpPr>
                <a:spLocks noChangeShapeType="1"/>
              </p:cNvSpPr>
              <p:nvPr/>
            </p:nvSpPr>
            <p:spPr bwMode="auto">
              <a:xfrm>
                <a:off x="5180" y="2449"/>
                <a:ext cx="1" cy="10"/>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30"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31" name="Line 300"/>
              <p:cNvSpPr>
                <a:spLocks noChangeShapeType="1"/>
              </p:cNvSpPr>
              <p:nvPr/>
            </p:nvSpPr>
            <p:spPr bwMode="auto">
              <a:xfrm flipH="1" flipV="1">
                <a:off x="5178" y="2447"/>
                <a:ext cx="6" cy="6"/>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32"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33"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34"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35"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36"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37" name="Line 306"/>
              <p:cNvSpPr>
                <a:spLocks noChangeShapeType="1"/>
              </p:cNvSpPr>
              <p:nvPr/>
            </p:nvSpPr>
            <p:spPr bwMode="auto">
              <a:xfrm flipV="1">
                <a:off x="5191" y="2516"/>
                <a:ext cx="6" cy="2"/>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sp>
          <p:nvSpPr>
            <p:cNvPr id="215" name="Freeform 307"/>
            <p:cNvSpPr>
              <a:spLocks/>
            </p:cNvSpPr>
            <p:nvPr>
              <p:custDataLst>
                <p:tags r:id="rId212"/>
              </p:custDataLst>
            </p:nvPr>
          </p:nvSpPr>
          <p:spPr bwMode="auto">
            <a:xfrm>
              <a:off x="7831924" y="4091471"/>
              <a:ext cx="16614" cy="63467"/>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16" name="Freeform 308"/>
            <p:cNvSpPr>
              <a:spLocks/>
            </p:cNvSpPr>
            <p:nvPr>
              <p:custDataLst>
                <p:tags r:id="rId213"/>
              </p:custDataLst>
            </p:nvPr>
          </p:nvSpPr>
          <p:spPr bwMode="auto">
            <a:xfrm>
              <a:off x="7920529" y="4022565"/>
              <a:ext cx="25843" cy="67094"/>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17" name="Freeform 309"/>
            <p:cNvSpPr>
              <a:spLocks/>
            </p:cNvSpPr>
            <p:nvPr>
              <p:custDataLst>
                <p:tags r:id="rId214"/>
              </p:custDataLst>
            </p:nvPr>
          </p:nvSpPr>
          <p:spPr bwMode="auto">
            <a:xfrm>
              <a:off x="7975906" y="3884752"/>
              <a:ext cx="27689" cy="65280"/>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18" name="Freeform 310"/>
            <p:cNvSpPr>
              <a:spLocks/>
            </p:cNvSpPr>
            <p:nvPr>
              <p:custDataLst>
                <p:tags r:id="rId215"/>
              </p:custDataLst>
            </p:nvPr>
          </p:nvSpPr>
          <p:spPr bwMode="auto">
            <a:xfrm>
              <a:off x="7957447" y="3850299"/>
              <a:ext cx="29535" cy="65280"/>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19" name="Freeform 311"/>
            <p:cNvSpPr>
              <a:spLocks/>
            </p:cNvSpPr>
            <p:nvPr>
              <p:custDataLst>
                <p:tags r:id="rId216"/>
              </p:custDataLst>
            </p:nvPr>
          </p:nvSpPr>
          <p:spPr bwMode="auto">
            <a:xfrm>
              <a:off x="7754396" y="3732432"/>
              <a:ext cx="9230" cy="65280"/>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20" name="Freeform 312"/>
            <p:cNvSpPr>
              <a:spLocks/>
            </p:cNvSpPr>
            <p:nvPr>
              <p:custDataLst>
                <p:tags r:id="rId217"/>
              </p:custDataLst>
            </p:nvPr>
          </p:nvSpPr>
          <p:spPr bwMode="auto">
            <a:xfrm>
              <a:off x="7669484" y="3886565"/>
              <a:ext cx="35073" cy="67093"/>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21" name="Freeform 313"/>
            <p:cNvSpPr>
              <a:spLocks/>
            </p:cNvSpPr>
            <p:nvPr>
              <p:custDataLst>
                <p:tags r:id="rId218"/>
              </p:custDataLst>
            </p:nvPr>
          </p:nvSpPr>
          <p:spPr bwMode="auto">
            <a:xfrm>
              <a:off x="7678714" y="4098725"/>
              <a:ext cx="22151" cy="63467"/>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22" name="Freeform 314"/>
            <p:cNvSpPr>
              <a:spLocks/>
            </p:cNvSpPr>
            <p:nvPr>
              <p:custDataLst>
                <p:tags r:id="rId219"/>
              </p:custDataLst>
            </p:nvPr>
          </p:nvSpPr>
          <p:spPr bwMode="auto">
            <a:xfrm>
              <a:off x="7809773" y="3892005"/>
              <a:ext cx="12922" cy="65280"/>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23" name="Freeform 315"/>
            <p:cNvSpPr>
              <a:spLocks/>
            </p:cNvSpPr>
            <p:nvPr>
              <p:custDataLst>
                <p:tags r:id="rId220"/>
              </p:custDataLst>
            </p:nvPr>
          </p:nvSpPr>
          <p:spPr bwMode="auto">
            <a:xfrm>
              <a:off x="7647332" y="3886565"/>
              <a:ext cx="22151" cy="67093"/>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24" name="Freeform 316"/>
            <p:cNvSpPr>
              <a:spLocks/>
            </p:cNvSpPr>
            <p:nvPr>
              <p:custDataLst>
                <p:tags r:id="rId221"/>
              </p:custDataLst>
            </p:nvPr>
          </p:nvSpPr>
          <p:spPr bwMode="auto">
            <a:xfrm>
              <a:off x="7699018" y="3940965"/>
              <a:ext cx="35073" cy="65280"/>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25" name="Freeform 317"/>
            <p:cNvSpPr>
              <a:spLocks/>
            </p:cNvSpPr>
            <p:nvPr>
              <p:custDataLst>
                <p:tags r:id="rId222"/>
              </p:custDataLst>
            </p:nvPr>
          </p:nvSpPr>
          <p:spPr bwMode="auto">
            <a:xfrm>
              <a:off x="7468279" y="4173072"/>
              <a:ext cx="53531" cy="67093"/>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26" name="Freeform 318"/>
            <p:cNvSpPr>
              <a:spLocks/>
            </p:cNvSpPr>
            <p:nvPr>
              <p:custDataLst>
                <p:tags r:id="rId223"/>
              </p:custDataLst>
            </p:nvPr>
          </p:nvSpPr>
          <p:spPr bwMode="auto">
            <a:xfrm>
              <a:off x="7582726" y="4216592"/>
              <a:ext cx="16613" cy="67093"/>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27" name="Freeform 319"/>
            <p:cNvSpPr>
              <a:spLocks/>
            </p:cNvSpPr>
            <p:nvPr>
              <p:custDataLst>
                <p:tags r:id="rId224"/>
              </p:custDataLst>
            </p:nvPr>
          </p:nvSpPr>
          <p:spPr bwMode="auto">
            <a:xfrm>
              <a:off x="7388904" y="4138618"/>
              <a:ext cx="42457" cy="63467"/>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28" name="Freeform 320"/>
            <p:cNvSpPr>
              <a:spLocks/>
            </p:cNvSpPr>
            <p:nvPr>
              <p:custDataLst>
                <p:tags r:id="rId225"/>
              </p:custDataLst>
            </p:nvPr>
          </p:nvSpPr>
          <p:spPr bwMode="auto">
            <a:xfrm>
              <a:off x="7440589" y="4122299"/>
              <a:ext cx="46149" cy="63466"/>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29" name="Freeform 321"/>
            <p:cNvSpPr>
              <a:spLocks/>
            </p:cNvSpPr>
            <p:nvPr>
              <p:custDataLst>
                <p:tags r:id="rId226"/>
              </p:custDataLst>
            </p:nvPr>
          </p:nvSpPr>
          <p:spPr bwMode="auto">
            <a:xfrm>
              <a:off x="7501505" y="4133179"/>
              <a:ext cx="42456" cy="67093"/>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30" name="Freeform 322"/>
            <p:cNvSpPr>
              <a:spLocks/>
            </p:cNvSpPr>
            <p:nvPr>
              <p:custDataLst>
                <p:tags r:id="rId227"/>
              </p:custDataLst>
            </p:nvPr>
          </p:nvSpPr>
          <p:spPr bwMode="auto">
            <a:xfrm>
              <a:off x="7562420" y="4138618"/>
              <a:ext cx="29535" cy="63467"/>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31" name="Freeform 323"/>
            <p:cNvSpPr>
              <a:spLocks/>
            </p:cNvSpPr>
            <p:nvPr>
              <p:custDataLst>
                <p:tags r:id="rId228"/>
              </p:custDataLst>
            </p:nvPr>
          </p:nvSpPr>
          <p:spPr bwMode="auto">
            <a:xfrm>
              <a:off x="7647332" y="4129552"/>
              <a:ext cx="1847" cy="63466"/>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32" name="Freeform 324"/>
            <p:cNvSpPr>
              <a:spLocks/>
            </p:cNvSpPr>
            <p:nvPr>
              <p:custDataLst>
                <p:tags r:id="rId229"/>
              </p:custDataLst>
            </p:nvPr>
          </p:nvSpPr>
          <p:spPr bwMode="auto">
            <a:xfrm>
              <a:off x="7152626" y="3917392"/>
              <a:ext cx="23998" cy="67094"/>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33" name="Freeform 325"/>
            <p:cNvSpPr>
              <a:spLocks/>
            </p:cNvSpPr>
            <p:nvPr>
              <p:custDataLst>
                <p:tags r:id="rId230"/>
              </p:custDataLst>
            </p:nvPr>
          </p:nvSpPr>
          <p:spPr bwMode="auto">
            <a:xfrm>
              <a:off x="7089865" y="3886565"/>
              <a:ext cx="35073" cy="67093"/>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34" name="Freeform 326"/>
            <p:cNvSpPr>
              <a:spLocks/>
            </p:cNvSpPr>
            <p:nvPr>
              <p:custDataLst>
                <p:tags r:id="rId231"/>
              </p:custDataLst>
            </p:nvPr>
          </p:nvSpPr>
          <p:spPr bwMode="auto">
            <a:xfrm>
              <a:off x="6897889" y="3868432"/>
              <a:ext cx="9230" cy="65280"/>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35" name="Line 327" descr="Horizontal dunkel"/>
            <p:cNvSpPr>
              <a:spLocks noChangeShapeType="1"/>
            </p:cNvSpPr>
            <p:nvPr>
              <p:custDataLst>
                <p:tags r:id="rId232"/>
              </p:custDataLst>
            </p:nvPr>
          </p:nvSpPr>
          <p:spPr bwMode="auto">
            <a:xfrm>
              <a:off x="6927424" y="3910138"/>
              <a:ext cx="5538" cy="7253"/>
            </a:xfrm>
            <a:prstGeom prst="line">
              <a:avLst/>
            </a:prstGeom>
            <a:grp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36" name="Freeform 328"/>
            <p:cNvSpPr>
              <a:spLocks/>
            </p:cNvSpPr>
            <p:nvPr>
              <p:custDataLst>
                <p:tags r:id="rId233"/>
              </p:custDataLst>
            </p:nvPr>
          </p:nvSpPr>
          <p:spPr bwMode="auto">
            <a:xfrm>
              <a:off x="6923732" y="3910138"/>
              <a:ext cx="9230" cy="65280"/>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37" name="Freeform 329"/>
            <p:cNvSpPr>
              <a:spLocks/>
            </p:cNvSpPr>
            <p:nvPr>
              <p:custDataLst>
                <p:tags r:id="rId234"/>
              </p:custDataLst>
            </p:nvPr>
          </p:nvSpPr>
          <p:spPr bwMode="auto">
            <a:xfrm>
              <a:off x="6809285" y="3732432"/>
              <a:ext cx="25843" cy="65280"/>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38" name="Freeform 330"/>
            <p:cNvSpPr>
              <a:spLocks/>
            </p:cNvSpPr>
            <p:nvPr>
              <p:custDataLst>
                <p:tags r:id="rId235"/>
              </p:custDataLst>
            </p:nvPr>
          </p:nvSpPr>
          <p:spPr bwMode="auto">
            <a:xfrm>
              <a:off x="7423977" y="4147685"/>
              <a:ext cx="12921" cy="65280"/>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39" name="Freeform 331"/>
            <p:cNvSpPr>
              <a:spLocks/>
            </p:cNvSpPr>
            <p:nvPr>
              <p:custDataLst>
                <p:tags r:id="rId236"/>
              </p:custDataLst>
            </p:nvPr>
          </p:nvSpPr>
          <p:spPr bwMode="auto">
            <a:xfrm>
              <a:off x="8023900" y="4098725"/>
              <a:ext cx="33227" cy="63467"/>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40" name="Freeform 332"/>
            <p:cNvSpPr>
              <a:spLocks/>
            </p:cNvSpPr>
            <p:nvPr>
              <p:custDataLst>
                <p:tags r:id="rId237"/>
              </p:custDataLst>
            </p:nvPr>
          </p:nvSpPr>
          <p:spPr bwMode="auto">
            <a:xfrm>
              <a:off x="6788980" y="3621819"/>
              <a:ext cx="319344" cy="420693"/>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41" name="Freeform 333"/>
            <p:cNvSpPr>
              <a:spLocks/>
            </p:cNvSpPr>
            <p:nvPr>
              <p:custDataLst>
                <p:tags r:id="rId238"/>
              </p:custDataLst>
            </p:nvPr>
          </p:nvSpPr>
          <p:spPr bwMode="auto">
            <a:xfrm>
              <a:off x="7185853" y="3678032"/>
              <a:ext cx="295347" cy="293760"/>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42" name="Freeform 334"/>
            <p:cNvSpPr>
              <a:spLocks/>
            </p:cNvSpPr>
            <p:nvPr>
              <p:custDataLst>
                <p:tags r:id="rId239"/>
              </p:custDataLst>
            </p:nvPr>
          </p:nvSpPr>
          <p:spPr bwMode="auto">
            <a:xfrm>
              <a:off x="7599339" y="4142245"/>
              <a:ext cx="107063" cy="65280"/>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43" name="Freeform 335"/>
            <p:cNvSpPr>
              <a:spLocks/>
            </p:cNvSpPr>
            <p:nvPr>
              <p:custDataLst>
                <p:tags r:id="rId240"/>
              </p:custDataLst>
            </p:nvPr>
          </p:nvSpPr>
          <p:spPr bwMode="auto">
            <a:xfrm>
              <a:off x="7734091" y="3761445"/>
              <a:ext cx="49839" cy="101547"/>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44" name="Freeform 336"/>
            <p:cNvSpPr>
              <a:spLocks/>
            </p:cNvSpPr>
            <p:nvPr>
              <p:custDataLst>
                <p:tags r:id="rId241"/>
              </p:custDataLst>
            </p:nvPr>
          </p:nvSpPr>
          <p:spPr bwMode="auto">
            <a:xfrm>
              <a:off x="7748859" y="3926459"/>
              <a:ext cx="83066" cy="63466"/>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45" name="Freeform 337"/>
            <p:cNvSpPr>
              <a:spLocks/>
            </p:cNvSpPr>
            <p:nvPr>
              <p:custDataLst>
                <p:tags r:id="rId242"/>
              </p:custDataLst>
            </p:nvPr>
          </p:nvSpPr>
          <p:spPr bwMode="auto">
            <a:xfrm>
              <a:off x="7837463" y="3839419"/>
              <a:ext cx="99680" cy="72533"/>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46" name="Freeform 338"/>
            <p:cNvSpPr>
              <a:spLocks/>
            </p:cNvSpPr>
            <p:nvPr>
              <p:custDataLst>
                <p:tags r:id="rId243"/>
              </p:custDataLst>
            </p:nvPr>
          </p:nvSpPr>
          <p:spPr bwMode="auto">
            <a:xfrm>
              <a:off x="7475663" y="3768698"/>
              <a:ext cx="193821" cy="262934"/>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47" name="Freeform 339"/>
            <p:cNvSpPr>
              <a:spLocks/>
            </p:cNvSpPr>
            <p:nvPr>
              <p:custDataLst>
                <p:tags r:id="rId244"/>
              </p:custDataLst>
            </p:nvPr>
          </p:nvSpPr>
          <p:spPr bwMode="auto">
            <a:xfrm>
              <a:off x="7086173" y="4044325"/>
              <a:ext cx="291655" cy="10880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48" name="Freeform 340"/>
            <p:cNvSpPr>
              <a:spLocks/>
            </p:cNvSpPr>
            <p:nvPr>
              <p:custDataLst>
                <p:tags r:id="rId245"/>
              </p:custDataLst>
            </p:nvPr>
          </p:nvSpPr>
          <p:spPr bwMode="auto">
            <a:xfrm>
              <a:off x="7878073" y="3881125"/>
              <a:ext cx="249199" cy="288320"/>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49" name="Freeform 341"/>
            <p:cNvSpPr>
              <a:spLocks/>
            </p:cNvSpPr>
            <p:nvPr>
              <p:custDataLst>
                <p:tags r:id="rId246"/>
              </p:custDataLst>
            </p:nvPr>
          </p:nvSpPr>
          <p:spPr bwMode="auto">
            <a:xfrm>
              <a:off x="6170597" y="2546513"/>
              <a:ext cx="62761" cy="68907"/>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50" name="Freeform 342"/>
            <p:cNvSpPr>
              <a:spLocks/>
            </p:cNvSpPr>
            <p:nvPr>
              <p:custDataLst>
                <p:tags r:id="rId247"/>
              </p:custDataLst>
            </p:nvPr>
          </p:nvSpPr>
          <p:spPr bwMode="auto">
            <a:xfrm>
              <a:off x="4376363" y="1866514"/>
              <a:ext cx="256583" cy="203093"/>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51" name="Freeform 343"/>
            <p:cNvSpPr>
              <a:spLocks/>
            </p:cNvSpPr>
            <p:nvPr>
              <p:custDataLst>
                <p:tags r:id="rId248"/>
              </p:custDataLst>
            </p:nvPr>
          </p:nvSpPr>
          <p:spPr bwMode="auto">
            <a:xfrm>
              <a:off x="4450200" y="2100433"/>
              <a:ext cx="169825" cy="81600"/>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52" name="Freeform 344"/>
            <p:cNvSpPr>
              <a:spLocks/>
            </p:cNvSpPr>
            <p:nvPr>
              <p:custDataLst>
                <p:tags r:id="rId249"/>
              </p:custDataLst>
            </p:nvPr>
          </p:nvSpPr>
          <p:spPr bwMode="auto">
            <a:xfrm>
              <a:off x="4566493" y="1706941"/>
              <a:ext cx="129214" cy="74346"/>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53" name="Freeform 345"/>
            <p:cNvSpPr>
              <a:spLocks/>
            </p:cNvSpPr>
            <p:nvPr>
              <p:custDataLst>
                <p:tags r:id="rId250"/>
              </p:custDataLst>
            </p:nvPr>
          </p:nvSpPr>
          <p:spPr bwMode="auto">
            <a:xfrm>
              <a:off x="4581260" y="2104060"/>
              <a:ext cx="208588" cy="163200"/>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54" name="Freeform 346"/>
            <p:cNvSpPr>
              <a:spLocks/>
            </p:cNvSpPr>
            <p:nvPr>
              <p:custDataLst>
                <p:tags r:id="rId251"/>
              </p:custDataLst>
            </p:nvPr>
          </p:nvSpPr>
          <p:spPr bwMode="auto">
            <a:xfrm>
              <a:off x="2255402" y="3289979"/>
              <a:ext cx="16613" cy="63467"/>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55" name="Freeform 347"/>
            <p:cNvSpPr>
              <a:spLocks/>
            </p:cNvSpPr>
            <p:nvPr>
              <p:custDataLst>
                <p:tags r:id="rId252"/>
              </p:custDataLst>
            </p:nvPr>
          </p:nvSpPr>
          <p:spPr bwMode="auto">
            <a:xfrm>
              <a:off x="4703091" y="2094994"/>
              <a:ext cx="99680" cy="90667"/>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56" name="Freeform 348"/>
            <p:cNvSpPr>
              <a:spLocks/>
            </p:cNvSpPr>
            <p:nvPr>
              <p:custDataLst>
                <p:tags r:id="rId253"/>
              </p:custDataLst>
            </p:nvPr>
          </p:nvSpPr>
          <p:spPr bwMode="auto">
            <a:xfrm>
              <a:off x="4607103" y="1960807"/>
              <a:ext cx="443021" cy="282880"/>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57" name="Freeform 349"/>
            <p:cNvSpPr>
              <a:spLocks/>
            </p:cNvSpPr>
            <p:nvPr>
              <p:custDataLst>
                <p:tags r:id="rId254"/>
              </p:custDataLst>
            </p:nvPr>
          </p:nvSpPr>
          <p:spPr bwMode="auto">
            <a:xfrm>
              <a:off x="5201489" y="2352487"/>
              <a:ext cx="55378" cy="72533"/>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58" name="Freeform 350"/>
            <p:cNvSpPr>
              <a:spLocks/>
            </p:cNvSpPr>
            <p:nvPr>
              <p:custDataLst>
                <p:tags r:id="rId255"/>
              </p:custDataLst>
            </p:nvPr>
          </p:nvSpPr>
          <p:spPr bwMode="auto">
            <a:xfrm>
              <a:off x="5832794" y="2368806"/>
              <a:ext cx="241815" cy="139627"/>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59" name="Freeform 351"/>
            <p:cNvSpPr>
              <a:spLocks/>
            </p:cNvSpPr>
            <p:nvPr>
              <p:custDataLst>
                <p:tags r:id="rId256"/>
              </p:custDataLst>
            </p:nvPr>
          </p:nvSpPr>
          <p:spPr bwMode="auto">
            <a:xfrm>
              <a:off x="5890017" y="2287207"/>
              <a:ext cx="262121" cy="143253"/>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60" name="Freeform 352"/>
            <p:cNvSpPr>
              <a:spLocks/>
            </p:cNvSpPr>
            <p:nvPr>
              <p:custDataLst>
                <p:tags r:id="rId257"/>
              </p:custDataLst>
            </p:nvPr>
          </p:nvSpPr>
          <p:spPr bwMode="auto">
            <a:xfrm>
              <a:off x="5432229" y="2305340"/>
              <a:ext cx="398719" cy="259306"/>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61" name="Freeform 353"/>
            <p:cNvSpPr>
              <a:spLocks/>
            </p:cNvSpPr>
            <p:nvPr>
              <p:custDataLst>
                <p:tags r:id="rId258"/>
              </p:custDataLst>
            </p:nvPr>
          </p:nvSpPr>
          <p:spPr bwMode="auto">
            <a:xfrm>
              <a:off x="4512961" y="2176593"/>
              <a:ext cx="125523" cy="170453"/>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62" name="Freeform 354"/>
            <p:cNvSpPr>
              <a:spLocks/>
            </p:cNvSpPr>
            <p:nvPr>
              <p:custDataLst>
                <p:tags r:id="rId259"/>
              </p:custDataLst>
            </p:nvPr>
          </p:nvSpPr>
          <p:spPr bwMode="auto">
            <a:xfrm>
              <a:off x="4568338" y="2299900"/>
              <a:ext cx="79375" cy="68907"/>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63" name="Freeform 355"/>
            <p:cNvSpPr>
              <a:spLocks/>
            </p:cNvSpPr>
            <p:nvPr>
              <p:custDataLst>
                <p:tags r:id="rId260"/>
              </p:custDataLst>
            </p:nvPr>
          </p:nvSpPr>
          <p:spPr bwMode="auto">
            <a:xfrm>
              <a:off x="4666173" y="3012540"/>
              <a:ext cx="478093" cy="698132"/>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64" name="Freeform 356"/>
            <p:cNvSpPr>
              <a:spLocks/>
            </p:cNvSpPr>
            <p:nvPr>
              <p:custDataLst>
                <p:tags r:id="rId261"/>
              </p:custDataLst>
            </p:nvPr>
          </p:nvSpPr>
          <p:spPr bwMode="auto">
            <a:xfrm>
              <a:off x="5229178" y="3400593"/>
              <a:ext cx="284272" cy="493226"/>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65" name="Freeform 357"/>
            <p:cNvSpPr>
              <a:spLocks/>
            </p:cNvSpPr>
            <p:nvPr>
              <p:custDataLst>
                <p:tags r:id="rId262"/>
              </p:custDataLst>
            </p:nvPr>
          </p:nvSpPr>
          <p:spPr bwMode="auto">
            <a:xfrm>
              <a:off x="5238408" y="3386086"/>
              <a:ext cx="44302" cy="67093"/>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66" name="Freeform 358"/>
            <p:cNvSpPr>
              <a:spLocks/>
            </p:cNvSpPr>
            <p:nvPr>
              <p:custDataLst>
                <p:tags r:id="rId263"/>
              </p:custDataLst>
            </p:nvPr>
          </p:nvSpPr>
          <p:spPr bwMode="auto">
            <a:xfrm>
              <a:off x="5003975" y="3284539"/>
              <a:ext cx="422716" cy="429759"/>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67" name="Line 359"/>
            <p:cNvSpPr>
              <a:spLocks noChangeShapeType="1"/>
            </p:cNvSpPr>
            <p:nvPr>
              <p:custDataLst>
                <p:tags r:id="rId264"/>
              </p:custDataLst>
            </p:nvPr>
          </p:nvSpPr>
          <p:spPr bwMode="auto">
            <a:xfrm flipH="1">
              <a:off x="1352746" y="3877498"/>
              <a:ext cx="5538" cy="9067"/>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68" name="Freeform 360"/>
            <p:cNvSpPr>
              <a:spLocks/>
            </p:cNvSpPr>
            <p:nvPr>
              <p:custDataLst>
                <p:tags r:id="rId265"/>
              </p:custDataLst>
            </p:nvPr>
          </p:nvSpPr>
          <p:spPr bwMode="auto">
            <a:xfrm>
              <a:off x="1352746" y="3886565"/>
              <a:ext cx="14767" cy="67093"/>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69" name="Freeform 361"/>
            <p:cNvSpPr>
              <a:spLocks/>
            </p:cNvSpPr>
            <p:nvPr>
              <p:custDataLst>
                <p:tags r:id="rId266"/>
              </p:custDataLst>
            </p:nvPr>
          </p:nvSpPr>
          <p:spPr bwMode="auto">
            <a:xfrm>
              <a:off x="1361976" y="3872059"/>
              <a:ext cx="5537" cy="65280"/>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nvGrpSpPr>
            <p:cNvPr id="270" name="Group 362"/>
            <p:cNvGrpSpPr>
              <a:grpSpLocks/>
            </p:cNvGrpSpPr>
            <p:nvPr>
              <p:custDataLst>
                <p:tags r:id="rId267"/>
              </p:custDataLst>
            </p:nvPr>
          </p:nvGrpSpPr>
          <p:grpSpPr bwMode="auto">
            <a:xfrm>
              <a:off x="1352746" y="3797712"/>
              <a:ext cx="485477" cy="230294"/>
              <a:chOff x="912" y="2626"/>
              <a:chExt cx="311" cy="127"/>
            </a:xfrm>
            <a:grpFill/>
          </p:grpSpPr>
          <p:sp>
            <p:nvSpPr>
              <p:cNvPr id="411"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12"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13"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sp>
          <p:nvSpPr>
            <p:cNvPr id="271" name="Freeform 366"/>
            <p:cNvSpPr>
              <a:spLocks/>
            </p:cNvSpPr>
            <p:nvPr>
              <p:custDataLst>
                <p:tags r:id="rId268"/>
              </p:custDataLst>
            </p:nvPr>
          </p:nvSpPr>
          <p:spPr bwMode="auto">
            <a:xfrm>
              <a:off x="5594670" y="4617338"/>
              <a:ext cx="22151" cy="67094"/>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72" name="Freeform 367"/>
            <p:cNvSpPr>
              <a:spLocks/>
            </p:cNvSpPr>
            <p:nvPr>
              <p:custDataLst>
                <p:tags r:id="rId269"/>
              </p:custDataLst>
            </p:nvPr>
          </p:nvSpPr>
          <p:spPr bwMode="auto">
            <a:xfrm>
              <a:off x="5561443" y="4648165"/>
              <a:ext cx="27689" cy="65280"/>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nvGrpSpPr>
            <p:cNvPr id="273" name="Group 368"/>
            <p:cNvGrpSpPr>
              <a:grpSpLocks/>
            </p:cNvGrpSpPr>
            <p:nvPr>
              <p:custDataLst>
                <p:tags r:id="rId270"/>
              </p:custDataLst>
            </p:nvPr>
          </p:nvGrpSpPr>
          <p:grpSpPr bwMode="auto">
            <a:xfrm>
              <a:off x="5376851" y="4067899"/>
              <a:ext cx="195667" cy="117866"/>
              <a:chOff x="3481" y="2773"/>
              <a:chExt cx="125" cy="65"/>
            </a:xfrm>
            <a:grpFill/>
          </p:grpSpPr>
          <p:sp>
            <p:nvSpPr>
              <p:cNvPr id="400"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01" name="Line 370"/>
              <p:cNvSpPr>
                <a:spLocks noChangeShapeType="1"/>
              </p:cNvSpPr>
              <p:nvPr/>
            </p:nvSpPr>
            <p:spPr bwMode="auto">
              <a:xfrm>
                <a:off x="3583" y="2800"/>
                <a:ext cx="2" cy="1"/>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02"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03"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04"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05" name="Line 374"/>
              <p:cNvSpPr>
                <a:spLocks noChangeShapeType="1"/>
              </p:cNvSpPr>
              <p:nvPr/>
            </p:nvSpPr>
            <p:spPr bwMode="auto">
              <a:xfrm>
                <a:off x="3603" y="2773"/>
                <a:ext cx="1" cy="2"/>
              </a:xfrm>
              <a:prstGeom prst="line">
                <a:avLst/>
              </a:prstGeom>
              <a:grpFill/>
              <a:ln w="9525">
                <a:solidFill>
                  <a:srgbClr val="FFFFFF"/>
                </a:solidFill>
                <a:round/>
                <a:headEnd/>
                <a:tailEnd/>
              </a:ln>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06"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07"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08"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09"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410"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sp>
          <p:nvSpPr>
            <p:cNvPr id="274" name="Freeform 380"/>
            <p:cNvSpPr>
              <a:spLocks/>
            </p:cNvSpPr>
            <p:nvPr>
              <p:custDataLst>
                <p:tags r:id="rId271"/>
              </p:custDataLst>
            </p:nvPr>
          </p:nvSpPr>
          <p:spPr bwMode="auto">
            <a:xfrm>
              <a:off x="4363442" y="4058831"/>
              <a:ext cx="371029" cy="433387"/>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75" name="Freeform 381"/>
            <p:cNvSpPr>
              <a:spLocks/>
            </p:cNvSpPr>
            <p:nvPr>
              <p:custDataLst>
                <p:tags r:id="rId272"/>
              </p:custDataLst>
            </p:nvPr>
          </p:nvSpPr>
          <p:spPr bwMode="auto">
            <a:xfrm>
              <a:off x="4376363" y="4028005"/>
              <a:ext cx="18459" cy="68907"/>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76" name="Freeform 382"/>
            <p:cNvSpPr>
              <a:spLocks/>
            </p:cNvSpPr>
            <p:nvPr>
              <p:custDataLst>
                <p:tags r:id="rId273"/>
              </p:custDataLst>
            </p:nvPr>
          </p:nvSpPr>
          <p:spPr bwMode="auto">
            <a:xfrm>
              <a:off x="4494502" y="4648165"/>
              <a:ext cx="461480" cy="455146"/>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77" name="Freeform 383"/>
            <p:cNvSpPr>
              <a:spLocks/>
            </p:cNvSpPr>
            <p:nvPr>
              <p:custDataLst>
                <p:tags r:id="rId274"/>
              </p:custDataLst>
            </p:nvPr>
          </p:nvSpPr>
          <p:spPr bwMode="auto">
            <a:xfrm>
              <a:off x="4666173" y="3012540"/>
              <a:ext cx="478093" cy="698132"/>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nvGrpSpPr>
            <p:cNvPr id="278" name="Group 384"/>
            <p:cNvGrpSpPr>
              <a:grpSpLocks/>
            </p:cNvGrpSpPr>
            <p:nvPr>
              <p:custDataLst>
                <p:tags r:id="rId275"/>
              </p:custDataLst>
            </p:nvPr>
          </p:nvGrpSpPr>
          <p:grpSpPr bwMode="auto">
            <a:xfrm>
              <a:off x="3252198" y="3242832"/>
              <a:ext cx="94141" cy="94293"/>
              <a:chOff x="2352" y="2343"/>
              <a:chExt cx="65" cy="53"/>
            </a:xfrm>
            <a:grpFill/>
          </p:grpSpPr>
          <p:sp>
            <p:nvSpPr>
              <p:cNvPr id="394"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95"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96"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97"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98"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99"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sp>
          <p:nvSpPr>
            <p:cNvPr id="279" name="Freeform 434"/>
            <p:cNvSpPr>
              <a:spLocks/>
            </p:cNvSpPr>
            <p:nvPr>
              <p:custDataLst>
                <p:tags r:id="rId276"/>
              </p:custDataLst>
            </p:nvPr>
          </p:nvSpPr>
          <p:spPr bwMode="auto">
            <a:xfrm>
              <a:off x="4898759" y="3705232"/>
              <a:ext cx="147674" cy="181333"/>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80" name="Freeform 435"/>
            <p:cNvSpPr>
              <a:spLocks/>
            </p:cNvSpPr>
            <p:nvPr>
              <p:custDataLst>
                <p:tags r:id="rId277"/>
              </p:custDataLst>
            </p:nvPr>
          </p:nvSpPr>
          <p:spPr bwMode="auto">
            <a:xfrm>
              <a:off x="5022435" y="3877498"/>
              <a:ext cx="7384" cy="65280"/>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81" name="Freeform 436"/>
            <p:cNvSpPr>
              <a:spLocks/>
            </p:cNvSpPr>
            <p:nvPr>
              <p:custDataLst>
                <p:tags r:id="rId278"/>
              </p:custDataLst>
            </p:nvPr>
          </p:nvSpPr>
          <p:spPr bwMode="auto">
            <a:xfrm>
              <a:off x="4429895" y="3005286"/>
              <a:ext cx="289809" cy="571199"/>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82" name="Freeform 437"/>
            <p:cNvSpPr>
              <a:spLocks/>
            </p:cNvSpPr>
            <p:nvPr>
              <p:custDataLst>
                <p:tags r:id="rId279"/>
              </p:custDataLst>
            </p:nvPr>
          </p:nvSpPr>
          <p:spPr bwMode="auto">
            <a:xfrm>
              <a:off x="4053327" y="2299900"/>
              <a:ext cx="18459" cy="65280"/>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nvGrpSpPr>
            <p:cNvPr id="283" name="Group 438"/>
            <p:cNvGrpSpPr>
              <a:grpSpLocks/>
            </p:cNvGrpSpPr>
            <p:nvPr>
              <p:custDataLst>
                <p:tags r:id="rId280"/>
              </p:custDataLst>
            </p:nvPr>
          </p:nvGrpSpPr>
          <p:grpSpPr bwMode="auto">
            <a:xfrm>
              <a:off x="2076347" y="4653604"/>
              <a:ext cx="446713" cy="1178666"/>
              <a:chOff x="1589" y="3126"/>
              <a:chExt cx="290" cy="657"/>
            </a:xfrm>
            <a:grpFill/>
          </p:grpSpPr>
          <p:sp>
            <p:nvSpPr>
              <p:cNvPr id="391"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92"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93"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sp>
          <p:nvSpPr>
            <p:cNvPr id="284" name="Freeform 442"/>
            <p:cNvSpPr>
              <a:spLocks/>
            </p:cNvSpPr>
            <p:nvPr>
              <p:custDataLst>
                <p:tags r:id="rId281"/>
              </p:custDataLst>
            </p:nvPr>
          </p:nvSpPr>
          <p:spPr bwMode="auto">
            <a:xfrm>
              <a:off x="5227332" y="2314406"/>
              <a:ext cx="143982" cy="125120"/>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85" name="Freeform 443"/>
            <p:cNvSpPr>
              <a:spLocks/>
            </p:cNvSpPr>
            <p:nvPr>
              <p:custDataLst>
                <p:tags r:id="rId282"/>
              </p:custDataLst>
            </p:nvPr>
          </p:nvSpPr>
          <p:spPr bwMode="auto">
            <a:xfrm>
              <a:off x="4607103" y="1826621"/>
              <a:ext cx="243661" cy="172266"/>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86" name="Freeform 444"/>
            <p:cNvSpPr>
              <a:spLocks/>
            </p:cNvSpPr>
            <p:nvPr>
              <p:custDataLst>
                <p:tags r:id="rId283"/>
              </p:custDataLst>
            </p:nvPr>
          </p:nvSpPr>
          <p:spPr bwMode="auto">
            <a:xfrm>
              <a:off x="4440971" y="2205607"/>
              <a:ext cx="95988" cy="99734"/>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87" name="Freeform 445"/>
            <p:cNvSpPr>
              <a:spLocks/>
            </p:cNvSpPr>
            <p:nvPr>
              <p:custDataLst>
                <p:tags r:id="rId284"/>
              </p:custDataLst>
            </p:nvPr>
          </p:nvSpPr>
          <p:spPr bwMode="auto">
            <a:xfrm>
              <a:off x="2539673" y="3846672"/>
              <a:ext cx="95988" cy="65280"/>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88" name="Freeform 446"/>
            <p:cNvSpPr>
              <a:spLocks/>
            </p:cNvSpPr>
            <p:nvPr>
              <p:custDataLst>
                <p:tags r:id="rId285"/>
              </p:custDataLst>
            </p:nvPr>
          </p:nvSpPr>
          <p:spPr bwMode="auto">
            <a:xfrm>
              <a:off x="4625563" y="2245500"/>
              <a:ext cx="155057" cy="110614"/>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89" name="Freeform 447"/>
            <p:cNvSpPr>
              <a:spLocks/>
            </p:cNvSpPr>
            <p:nvPr>
              <p:custDataLst>
                <p:tags r:id="rId286"/>
              </p:custDataLst>
            </p:nvPr>
          </p:nvSpPr>
          <p:spPr bwMode="auto">
            <a:xfrm>
              <a:off x="3876119" y="3304485"/>
              <a:ext cx="206743" cy="188586"/>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90" name="Freeform 448"/>
            <p:cNvSpPr>
              <a:spLocks/>
            </p:cNvSpPr>
            <p:nvPr>
              <p:custDataLst>
                <p:tags r:id="rId287"/>
              </p:custDataLst>
            </p:nvPr>
          </p:nvSpPr>
          <p:spPr bwMode="auto">
            <a:xfrm>
              <a:off x="4280375" y="3382459"/>
              <a:ext cx="225202" cy="398933"/>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91" name="Freeform 449"/>
            <p:cNvSpPr>
              <a:spLocks/>
            </p:cNvSpPr>
            <p:nvPr>
              <p:custDataLst>
                <p:tags r:id="rId288"/>
              </p:custDataLst>
            </p:nvPr>
          </p:nvSpPr>
          <p:spPr bwMode="auto">
            <a:xfrm>
              <a:off x="7130475" y="3106833"/>
              <a:ext cx="64608" cy="65280"/>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92" name="Freeform 450"/>
            <p:cNvSpPr>
              <a:spLocks/>
            </p:cNvSpPr>
            <p:nvPr>
              <p:custDataLst>
                <p:tags r:id="rId289"/>
              </p:custDataLst>
            </p:nvPr>
          </p:nvSpPr>
          <p:spPr bwMode="auto">
            <a:xfrm>
              <a:off x="1729314" y="3407846"/>
              <a:ext cx="347033" cy="598399"/>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93" name="Freeform 451"/>
            <p:cNvSpPr>
              <a:spLocks/>
            </p:cNvSpPr>
            <p:nvPr>
              <p:custDataLst>
                <p:tags r:id="rId290"/>
              </p:custDataLst>
            </p:nvPr>
          </p:nvSpPr>
          <p:spPr bwMode="auto">
            <a:xfrm>
              <a:off x="4348675" y="3714298"/>
              <a:ext cx="217819" cy="313707"/>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94" name="Freeform 452"/>
            <p:cNvSpPr>
              <a:spLocks/>
            </p:cNvSpPr>
            <p:nvPr>
              <p:custDataLst>
                <p:tags r:id="rId291"/>
              </p:custDataLst>
            </p:nvPr>
          </p:nvSpPr>
          <p:spPr bwMode="auto">
            <a:xfrm>
              <a:off x="4385593" y="2163900"/>
              <a:ext cx="147674" cy="13056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95" name="Freeform 453"/>
            <p:cNvSpPr>
              <a:spLocks/>
            </p:cNvSpPr>
            <p:nvPr>
              <p:custDataLst>
                <p:tags r:id="rId292"/>
              </p:custDataLst>
            </p:nvPr>
          </p:nvSpPr>
          <p:spPr bwMode="auto">
            <a:xfrm>
              <a:off x="4328369" y="2002513"/>
              <a:ext cx="195667" cy="88854"/>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96" name="Freeform 454"/>
            <p:cNvSpPr>
              <a:spLocks/>
            </p:cNvSpPr>
            <p:nvPr>
              <p:custDataLst>
                <p:tags r:id="rId293"/>
              </p:custDataLst>
            </p:nvPr>
          </p:nvSpPr>
          <p:spPr bwMode="auto">
            <a:xfrm>
              <a:off x="4285913" y="1837501"/>
              <a:ext cx="35072" cy="68907"/>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97" name="Freeform 455"/>
            <p:cNvSpPr>
              <a:spLocks/>
            </p:cNvSpPr>
            <p:nvPr>
              <p:custDataLst>
                <p:tags r:id="rId294"/>
              </p:custDataLst>
            </p:nvPr>
          </p:nvSpPr>
          <p:spPr bwMode="auto">
            <a:xfrm>
              <a:off x="4252687" y="1842940"/>
              <a:ext cx="29535" cy="67094"/>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98" name="Freeform 456"/>
            <p:cNvSpPr>
              <a:spLocks/>
            </p:cNvSpPr>
            <p:nvPr>
              <p:custDataLst>
                <p:tags r:id="rId295"/>
              </p:custDataLst>
            </p:nvPr>
          </p:nvSpPr>
          <p:spPr bwMode="auto">
            <a:xfrm>
              <a:off x="4217614" y="1781287"/>
              <a:ext cx="60916" cy="88854"/>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299" name="Freeform 458"/>
            <p:cNvSpPr>
              <a:spLocks/>
            </p:cNvSpPr>
            <p:nvPr>
              <p:custDataLst>
                <p:tags r:id="rId296"/>
              </p:custDataLst>
            </p:nvPr>
          </p:nvSpPr>
          <p:spPr bwMode="auto">
            <a:xfrm>
              <a:off x="4248995" y="2283580"/>
              <a:ext cx="20305" cy="65280"/>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00" name="Freeform 459"/>
            <p:cNvSpPr>
              <a:spLocks/>
            </p:cNvSpPr>
            <p:nvPr>
              <p:custDataLst>
                <p:tags r:id="rId297"/>
              </p:custDataLst>
            </p:nvPr>
          </p:nvSpPr>
          <p:spPr bwMode="auto">
            <a:xfrm>
              <a:off x="3829971" y="1998887"/>
              <a:ext cx="343341" cy="311893"/>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01" name="Freeform 460"/>
            <p:cNvSpPr>
              <a:spLocks/>
            </p:cNvSpPr>
            <p:nvPr>
              <p:custDataLst>
                <p:tags r:id="rId298"/>
              </p:custDataLst>
            </p:nvPr>
          </p:nvSpPr>
          <p:spPr bwMode="auto">
            <a:xfrm>
              <a:off x="5087042" y="2267260"/>
              <a:ext cx="175362" cy="94293"/>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02" name="Freeform 461"/>
            <p:cNvSpPr>
              <a:spLocks/>
            </p:cNvSpPr>
            <p:nvPr>
              <p:custDataLst>
                <p:tags r:id="rId299"/>
              </p:custDataLst>
            </p:nvPr>
          </p:nvSpPr>
          <p:spPr bwMode="auto">
            <a:xfrm>
              <a:off x="4562801" y="2336166"/>
              <a:ext cx="171670" cy="197654"/>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03" name="Freeform 462"/>
            <p:cNvSpPr>
              <a:spLocks/>
            </p:cNvSpPr>
            <p:nvPr>
              <p:custDataLst>
                <p:tags r:id="rId300"/>
              </p:custDataLst>
            </p:nvPr>
          </p:nvSpPr>
          <p:spPr bwMode="auto">
            <a:xfrm>
              <a:off x="4660634" y="2555580"/>
              <a:ext cx="81220" cy="65280"/>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04" name="Freeform 463"/>
            <p:cNvSpPr>
              <a:spLocks/>
            </p:cNvSpPr>
            <p:nvPr>
              <p:custDataLst>
                <p:tags r:id="rId301"/>
              </p:custDataLst>
            </p:nvPr>
          </p:nvSpPr>
          <p:spPr bwMode="auto">
            <a:xfrm>
              <a:off x="3590001" y="3391525"/>
              <a:ext cx="217819" cy="181333"/>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05" name="Freeform 465"/>
            <p:cNvSpPr>
              <a:spLocks/>
            </p:cNvSpPr>
            <p:nvPr>
              <p:custDataLst>
                <p:tags r:id="rId302"/>
              </p:custDataLst>
            </p:nvPr>
          </p:nvSpPr>
          <p:spPr bwMode="auto">
            <a:xfrm>
              <a:off x="3783823" y="3458619"/>
              <a:ext cx="184592" cy="235733"/>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06" name="Freeform 466"/>
            <p:cNvSpPr>
              <a:spLocks/>
            </p:cNvSpPr>
            <p:nvPr>
              <p:custDataLst>
                <p:tags r:id="rId303"/>
              </p:custDataLst>
            </p:nvPr>
          </p:nvSpPr>
          <p:spPr bwMode="auto">
            <a:xfrm>
              <a:off x="5026127" y="3681658"/>
              <a:ext cx="223357" cy="310080"/>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07" name="Freeform 467"/>
            <p:cNvSpPr>
              <a:spLocks/>
            </p:cNvSpPr>
            <p:nvPr>
              <p:custDataLst>
                <p:tags r:id="rId304"/>
              </p:custDataLst>
            </p:nvPr>
          </p:nvSpPr>
          <p:spPr bwMode="auto">
            <a:xfrm>
              <a:off x="5005822" y="2637179"/>
              <a:ext cx="118139" cy="148693"/>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08" name="Freeform 468"/>
            <p:cNvSpPr>
              <a:spLocks/>
            </p:cNvSpPr>
            <p:nvPr>
              <p:custDataLst>
                <p:tags r:id="rId305"/>
              </p:custDataLst>
            </p:nvPr>
          </p:nvSpPr>
          <p:spPr bwMode="auto">
            <a:xfrm>
              <a:off x="5352855" y="2755047"/>
              <a:ext cx="25843" cy="63466"/>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09" name="Freeform 469"/>
            <p:cNvSpPr>
              <a:spLocks/>
            </p:cNvSpPr>
            <p:nvPr>
              <p:custDataLst>
                <p:tags r:id="rId306"/>
              </p:custDataLst>
            </p:nvPr>
          </p:nvSpPr>
          <p:spPr bwMode="auto">
            <a:xfrm>
              <a:off x="4524036" y="1766780"/>
              <a:ext cx="188284" cy="76160"/>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10" name="Freeform 470"/>
            <p:cNvSpPr>
              <a:spLocks/>
            </p:cNvSpPr>
            <p:nvPr>
              <p:custDataLst>
                <p:tags r:id="rId307"/>
              </p:custDataLst>
            </p:nvPr>
          </p:nvSpPr>
          <p:spPr bwMode="auto">
            <a:xfrm>
              <a:off x="5002130" y="2590033"/>
              <a:ext cx="35072" cy="65280"/>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11" name="Freeform 471"/>
            <p:cNvSpPr>
              <a:spLocks/>
            </p:cNvSpPr>
            <p:nvPr>
              <p:custDataLst>
                <p:tags r:id="rId308"/>
              </p:custDataLst>
            </p:nvPr>
          </p:nvSpPr>
          <p:spPr bwMode="auto">
            <a:xfrm>
              <a:off x="4788003" y="4887525"/>
              <a:ext cx="71990" cy="6528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12" name="Freeform 472"/>
            <p:cNvSpPr>
              <a:spLocks/>
            </p:cNvSpPr>
            <p:nvPr>
              <p:custDataLst>
                <p:tags r:id="rId309"/>
              </p:custDataLst>
            </p:nvPr>
          </p:nvSpPr>
          <p:spPr bwMode="auto">
            <a:xfrm>
              <a:off x="4522191" y="1821180"/>
              <a:ext cx="153211" cy="96107"/>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13" name="Freeform 473"/>
            <p:cNvSpPr>
              <a:spLocks/>
            </p:cNvSpPr>
            <p:nvPr>
              <p:custDataLst>
                <p:tags r:id="rId310"/>
              </p:custDataLst>
            </p:nvPr>
          </p:nvSpPr>
          <p:spPr bwMode="auto">
            <a:xfrm>
              <a:off x="4180695" y="2033341"/>
              <a:ext cx="22151" cy="68907"/>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14" name="Freeform 474"/>
            <p:cNvSpPr>
              <a:spLocks/>
            </p:cNvSpPr>
            <p:nvPr>
              <p:custDataLst>
                <p:tags r:id="rId311"/>
              </p:custDataLst>
            </p:nvPr>
          </p:nvSpPr>
          <p:spPr bwMode="auto">
            <a:xfrm>
              <a:off x="4991055" y="4185765"/>
              <a:ext cx="81220" cy="275626"/>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15" name="Freeform 475"/>
            <p:cNvSpPr>
              <a:spLocks/>
            </p:cNvSpPr>
            <p:nvPr>
              <p:custDataLst>
                <p:tags r:id="rId312"/>
              </p:custDataLst>
            </p:nvPr>
          </p:nvSpPr>
          <p:spPr bwMode="auto">
            <a:xfrm>
              <a:off x="4400360" y="2553766"/>
              <a:ext cx="16613" cy="65280"/>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16" name="Freeform 476"/>
            <p:cNvSpPr>
              <a:spLocks/>
            </p:cNvSpPr>
            <p:nvPr>
              <p:custDataLst>
                <p:tags r:id="rId313"/>
              </p:custDataLst>
            </p:nvPr>
          </p:nvSpPr>
          <p:spPr bwMode="auto">
            <a:xfrm>
              <a:off x="4771390" y="4405178"/>
              <a:ext cx="219665" cy="248426"/>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17" name="Freeform 477"/>
            <p:cNvSpPr>
              <a:spLocks/>
            </p:cNvSpPr>
            <p:nvPr>
              <p:custDataLst>
                <p:tags r:id="rId314"/>
              </p:custDataLst>
            </p:nvPr>
          </p:nvSpPr>
          <p:spPr bwMode="auto">
            <a:xfrm>
              <a:off x="4669865" y="4149498"/>
              <a:ext cx="341495" cy="342720"/>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18" name="Freeform 478"/>
            <p:cNvSpPr>
              <a:spLocks/>
            </p:cNvSpPr>
            <p:nvPr>
              <p:custDataLst>
                <p:tags r:id="rId315"/>
              </p:custDataLst>
            </p:nvPr>
          </p:nvSpPr>
          <p:spPr bwMode="auto">
            <a:xfrm>
              <a:off x="4363442" y="4461391"/>
              <a:ext cx="407948" cy="435200"/>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19" name="Freeform 479"/>
            <p:cNvSpPr>
              <a:spLocks/>
            </p:cNvSpPr>
            <p:nvPr>
              <p:custDataLst>
                <p:tags r:id="rId316"/>
              </p:custDataLst>
            </p:nvPr>
          </p:nvSpPr>
          <p:spPr bwMode="auto">
            <a:xfrm>
              <a:off x="3525394" y="3239206"/>
              <a:ext cx="188284" cy="161387"/>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20" name="Freeform 480"/>
            <p:cNvSpPr>
              <a:spLocks/>
            </p:cNvSpPr>
            <p:nvPr>
              <p:custDataLst>
                <p:tags r:id="rId317"/>
              </p:custDataLst>
            </p:nvPr>
          </p:nvSpPr>
          <p:spPr bwMode="auto">
            <a:xfrm>
              <a:off x="4889528" y="3881125"/>
              <a:ext cx="313806" cy="382614"/>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21" name="Freeform 481"/>
            <p:cNvSpPr>
              <a:spLocks/>
            </p:cNvSpPr>
            <p:nvPr>
              <p:custDataLst>
                <p:tags r:id="rId318"/>
              </p:custDataLst>
            </p:nvPr>
          </p:nvSpPr>
          <p:spPr bwMode="auto">
            <a:xfrm>
              <a:off x="7870689" y="2183847"/>
              <a:ext cx="22151" cy="65280"/>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22" name="Freeform 482"/>
            <p:cNvSpPr>
              <a:spLocks/>
            </p:cNvSpPr>
            <p:nvPr>
              <p:custDataLst>
                <p:tags r:id="rId319"/>
              </p:custDataLst>
            </p:nvPr>
          </p:nvSpPr>
          <p:spPr bwMode="auto">
            <a:xfrm>
              <a:off x="7706402" y="2185660"/>
              <a:ext cx="164287" cy="143253"/>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23" name="Freeform 483"/>
            <p:cNvSpPr>
              <a:spLocks/>
            </p:cNvSpPr>
            <p:nvPr>
              <p:custDataLst>
                <p:tags r:id="rId320"/>
              </p:custDataLst>
            </p:nvPr>
          </p:nvSpPr>
          <p:spPr bwMode="auto">
            <a:xfrm>
              <a:off x="7671330" y="2590033"/>
              <a:ext cx="60915" cy="65280"/>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24" name="Freeform 484"/>
            <p:cNvSpPr>
              <a:spLocks/>
            </p:cNvSpPr>
            <p:nvPr>
              <p:custDataLst>
                <p:tags r:id="rId321"/>
              </p:custDataLst>
            </p:nvPr>
          </p:nvSpPr>
          <p:spPr bwMode="auto">
            <a:xfrm>
              <a:off x="7608569" y="2606353"/>
              <a:ext cx="70145" cy="96106"/>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25" name="Freeform 485"/>
            <p:cNvSpPr>
              <a:spLocks/>
            </p:cNvSpPr>
            <p:nvPr>
              <p:custDataLst>
                <p:tags r:id="rId322"/>
              </p:custDataLst>
            </p:nvPr>
          </p:nvSpPr>
          <p:spPr bwMode="auto">
            <a:xfrm>
              <a:off x="7627028" y="2334354"/>
              <a:ext cx="243661" cy="279253"/>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26" name="Freeform 486"/>
            <p:cNvSpPr>
              <a:spLocks/>
            </p:cNvSpPr>
            <p:nvPr>
              <p:custDataLst>
                <p:tags r:id="rId323"/>
              </p:custDataLst>
            </p:nvPr>
          </p:nvSpPr>
          <p:spPr bwMode="auto">
            <a:xfrm>
              <a:off x="4817538" y="1066834"/>
              <a:ext cx="125523" cy="68907"/>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27" name="Freeform 487"/>
            <p:cNvSpPr>
              <a:spLocks/>
            </p:cNvSpPr>
            <p:nvPr>
              <p:custDataLst>
                <p:tags r:id="rId324"/>
              </p:custDataLst>
            </p:nvPr>
          </p:nvSpPr>
          <p:spPr bwMode="auto">
            <a:xfrm>
              <a:off x="4983671" y="1046888"/>
              <a:ext cx="73837" cy="6528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28" name="Freeform 488"/>
            <p:cNvSpPr>
              <a:spLocks/>
            </p:cNvSpPr>
            <p:nvPr>
              <p:custDataLst>
                <p:tags r:id="rId325"/>
              </p:custDataLst>
            </p:nvPr>
          </p:nvSpPr>
          <p:spPr bwMode="auto">
            <a:xfrm>
              <a:off x="5026127" y="1055954"/>
              <a:ext cx="151365" cy="6528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29" name="Freeform 489"/>
            <p:cNvSpPr>
              <a:spLocks/>
            </p:cNvSpPr>
            <p:nvPr>
              <p:custDataLst>
                <p:tags r:id="rId326"/>
              </p:custDataLst>
            </p:nvPr>
          </p:nvSpPr>
          <p:spPr bwMode="auto">
            <a:xfrm>
              <a:off x="5646356" y="1268115"/>
              <a:ext cx="47994" cy="65280"/>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30" name="Freeform 490"/>
            <p:cNvSpPr>
              <a:spLocks/>
            </p:cNvSpPr>
            <p:nvPr>
              <p:custDataLst>
                <p:tags r:id="rId327"/>
              </p:custDataLst>
            </p:nvPr>
          </p:nvSpPr>
          <p:spPr bwMode="auto">
            <a:xfrm>
              <a:off x="5541139" y="1106728"/>
              <a:ext cx="18459" cy="67094"/>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31" name="Freeform 491"/>
            <p:cNvSpPr>
              <a:spLocks/>
            </p:cNvSpPr>
            <p:nvPr>
              <p:custDataLst>
                <p:tags r:id="rId328"/>
              </p:custDataLst>
            </p:nvPr>
          </p:nvSpPr>
          <p:spPr bwMode="auto">
            <a:xfrm>
              <a:off x="5566982" y="1059581"/>
              <a:ext cx="16613" cy="68907"/>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32" name="Freeform 492"/>
            <p:cNvSpPr>
              <a:spLocks/>
            </p:cNvSpPr>
            <p:nvPr>
              <p:custDataLst>
                <p:tags r:id="rId329"/>
              </p:custDataLst>
            </p:nvPr>
          </p:nvSpPr>
          <p:spPr bwMode="auto">
            <a:xfrm>
              <a:off x="5734960" y="1191955"/>
              <a:ext cx="20306" cy="65280"/>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33" name="Freeform 493"/>
            <p:cNvSpPr>
              <a:spLocks/>
            </p:cNvSpPr>
            <p:nvPr>
              <p:custDataLst>
                <p:tags r:id="rId330"/>
              </p:custDataLst>
            </p:nvPr>
          </p:nvSpPr>
          <p:spPr bwMode="auto">
            <a:xfrm>
              <a:off x="5797721" y="1059581"/>
              <a:ext cx="108910" cy="68907"/>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34" name="Freeform 494"/>
            <p:cNvSpPr>
              <a:spLocks/>
            </p:cNvSpPr>
            <p:nvPr>
              <p:custDataLst>
                <p:tags r:id="rId331"/>
              </p:custDataLst>
            </p:nvPr>
          </p:nvSpPr>
          <p:spPr bwMode="auto">
            <a:xfrm>
              <a:off x="5867866" y="1088594"/>
              <a:ext cx="119985" cy="68907"/>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35" name="Freeform 495"/>
            <p:cNvSpPr>
              <a:spLocks/>
            </p:cNvSpPr>
            <p:nvPr>
              <p:custDataLst>
                <p:tags r:id="rId332"/>
              </p:custDataLst>
            </p:nvPr>
          </p:nvSpPr>
          <p:spPr bwMode="auto">
            <a:xfrm>
              <a:off x="6004464" y="1104915"/>
              <a:ext cx="95988" cy="65280"/>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36" name="Freeform 496"/>
            <p:cNvSpPr>
              <a:spLocks/>
            </p:cNvSpPr>
            <p:nvPr>
              <p:custDataLst>
                <p:tags r:id="rId333"/>
              </p:custDataLst>
            </p:nvPr>
          </p:nvSpPr>
          <p:spPr bwMode="auto">
            <a:xfrm>
              <a:off x="6617309" y="1248167"/>
              <a:ext cx="92296" cy="67094"/>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37" name="Freeform 497"/>
            <p:cNvSpPr>
              <a:spLocks/>
            </p:cNvSpPr>
            <p:nvPr>
              <p:custDataLst>
                <p:tags r:id="rId334"/>
              </p:custDataLst>
            </p:nvPr>
          </p:nvSpPr>
          <p:spPr bwMode="auto">
            <a:xfrm>
              <a:off x="6694838" y="1268115"/>
              <a:ext cx="38765" cy="65280"/>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38" name="Freeform 498"/>
            <p:cNvSpPr>
              <a:spLocks/>
            </p:cNvSpPr>
            <p:nvPr>
              <p:custDataLst>
                <p:tags r:id="rId335"/>
              </p:custDataLst>
            </p:nvPr>
          </p:nvSpPr>
          <p:spPr bwMode="auto">
            <a:xfrm>
              <a:off x="6729911" y="1280807"/>
              <a:ext cx="60915" cy="67094"/>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39" name="Freeform 499"/>
            <p:cNvSpPr>
              <a:spLocks/>
            </p:cNvSpPr>
            <p:nvPr>
              <p:custDataLst>
                <p:tags r:id="rId336"/>
              </p:custDataLst>
            </p:nvPr>
          </p:nvSpPr>
          <p:spPr bwMode="auto">
            <a:xfrm>
              <a:off x="6464099" y="1249981"/>
              <a:ext cx="71990" cy="67093"/>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40" name="Freeform 500"/>
            <p:cNvSpPr>
              <a:spLocks/>
            </p:cNvSpPr>
            <p:nvPr>
              <p:custDataLst>
                <p:tags r:id="rId337"/>
              </p:custDataLst>
            </p:nvPr>
          </p:nvSpPr>
          <p:spPr bwMode="auto">
            <a:xfrm>
              <a:off x="6812977" y="1182888"/>
              <a:ext cx="162441" cy="65280"/>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41" name="Freeform 501"/>
            <p:cNvSpPr>
              <a:spLocks/>
            </p:cNvSpPr>
            <p:nvPr>
              <p:custDataLst>
                <p:tags r:id="rId338"/>
              </p:custDataLst>
            </p:nvPr>
          </p:nvSpPr>
          <p:spPr bwMode="auto">
            <a:xfrm>
              <a:off x="6999415" y="1191955"/>
              <a:ext cx="110755" cy="65280"/>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42" name="Freeform 502"/>
            <p:cNvSpPr>
              <a:spLocks/>
            </p:cNvSpPr>
            <p:nvPr>
              <p:custDataLst>
                <p:tags r:id="rId339"/>
              </p:custDataLst>
            </p:nvPr>
          </p:nvSpPr>
          <p:spPr bwMode="auto">
            <a:xfrm>
              <a:off x="6953267" y="1246355"/>
              <a:ext cx="73837" cy="67093"/>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43" name="Freeform 503"/>
            <p:cNvSpPr>
              <a:spLocks/>
            </p:cNvSpPr>
            <p:nvPr>
              <p:custDataLst>
                <p:tags r:id="rId340"/>
              </p:custDataLst>
            </p:nvPr>
          </p:nvSpPr>
          <p:spPr bwMode="auto">
            <a:xfrm>
              <a:off x="6929270" y="1242728"/>
              <a:ext cx="23996" cy="67093"/>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44" name="Line 504"/>
            <p:cNvSpPr>
              <a:spLocks noChangeShapeType="1"/>
            </p:cNvSpPr>
            <p:nvPr>
              <p:custDataLst>
                <p:tags r:id="rId341"/>
              </p:custDataLst>
            </p:nvPr>
          </p:nvSpPr>
          <p:spPr bwMode="auto">
            <a:xfrm flipV="1">
              <a:off x="6931116" y="1240914"/>
              <a:ext cx="0" cy="1814"/>
            </a:xfrm>
            <a:prstGeom prst="line">
              <a:avLst/>
            </a:prstGeom>
            <a:grp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45" name="Freeform 505"/>
            <p:cNvSpPr>
              <a:spLocks/>
            </p:cNvSpPr>
            <p:nvPr>
              <p:custDataLst>
                <p:tags r:id="rId342"/>
              </p:custDataLst>
            </p:nvPr>
          </p:nvSpPr>
          <p:spPr bwMode="auto">
            <a:xfrm>
              <a:off x="5965700" y="1159315"/>
              <a:ext cx="12921" cy="63466"/>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46" name="Freeform 506"/>
            <p:cNvSpPr>
              <a:spLocks/>
            </p:cNvSpPr>
            <p:nvPr>
              <p:custDataLst>
                <p:tags r:id="rId343"/>
              </p:custDataLst>
            </p:nvPr>
          </p:nvSpPr>
          <p:spPr bwMode="auto">
            <a:xfrm>
              <a:off x="6836974" y="1240914"/>
              <a:ext cx="11076" cy="65280"/>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47" name="Freeform 507"/>
            <p:cNvSpPr>
              <a:spLocks/>
            </p:cNvSpPr>
            <p:nvPr>
              <p:custDataLst>
                <p:tags r:id="rId344"/>
              </p:custDataLst>
            </p:nvPr>
          </p:nvSpPr>
          <p:spPr bwMode="auto">
            <a:xfrm>
              <a:off x="6783442" y="1199208"/>
              <a:ext cx="11076" cy="65280"/>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48" name="Freeform 508"/>
            <p:cNvSpPr>
              <a:spLocks/>
            </p:cNvSpPr>
            <p:nvPr>
              <p:custDataLst>
                <p:tags r:id="rId345"/>
              </p:custDataLst>
            </p:nvPr>
          </p:nvSpPr>
          <p:spPr bwMode="auto">
            <a:xfrm>
              <a:off x="7364907" y="1850194"/>
              <a:ext cx="14767" cy="67094"/>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49" name="Freeform 509"/>
            <p:cNvSpPr>
              <a:spLocks/>
            </p:cNvSpPr>
            <p:nvPr>
              <p:custDataLst>
                <p:tags r:id="rId346"/>
              </p:custDataLst>
            </p:nvPr>
          </p:nvSpPr>
          <p:spPr bwMode="auto">
            <a:xfrm>
              <a:off x="7706402" y="1304381"/>
              <a:ext cx="64608" cy="67093"/>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50" name="Freeform 510"/>
            <p:cNvSpPr>
              <a:spLocks/>
            </p:cNvSpPr>
            <p:nvPr>
              <p:custDataLst>
                <p:tags r:id="rId347"/>
              </p:custDataLst>
            </p:nvPr>
          </p:nvSpPr>
          <p:spPr bwMode="auto">
            <a:xfrm>
              <a:off x="7865151" y="1706941"/>
              <a:ext cx="16614" cy="65280"/>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51" name="Freeform 511"/>
            <p:cNvSpPr>
              <a:spLocks/>
            </p:cNvSpPr>
            <p:nvPr>
              <p:custDataLst>
                <p:tags r:id="rId348"/>
              </p:custDataLst>
            </p:nvPr>
          </p:nvSpPr>
          <p:spPr bwMode="auto">
            <a:xfrm>
              <a:off x="8038667" y="1835687"/>
              <a:ext cx="49840" cy="68907"/>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52" name="Freeform 512"/>
            <p:cNvSpPr>
              <a:spLocks/>
            </p:cNvSpPr>
            <p:nvPr>
              <p:custDataLst>
                <p:tags r:id="rId349"/>
              </p:custDataLst>
            </p:nvPr>
          </p:nvSpPr>
          <p:spPr bwMode="auto">
            <a:xfrm>
              <a:off x="8097737" y="1853820"/>
              <a:ext cx="22151" cy="67094"/>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53" name="Freeform 513"/>
            <p:cNvSpPr>
              <a:spLocks/>
            </p:cNvSpPr>
            <p:nvPr>
              <p:custDataLst>
                <p:tags r:id="rId350"/>
              </p:custDataLst>
            </p:nvPr>
          </p:nvSpPr>
          <p:spPr bwMode="auto">
            <a:xfrm>
              <a:off x="7940834" y="1998887"/>
              <a:ext cx="16613" cy="65280"/>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54" name="Freeform 514"/>
            <p:cNvSpPr>
              <a:spLocks/>
            </p:cNvSpPr>
            <p:nvPr>
              <p:custDataLst>
                <p:tags r:id="rId351"/>
              </p:custDataLst>
            </p:nvPr>
          </p:nvSpPr>
          <p:spPr bwMode="auto">
            <a:xfrm>
              <a:off x="7953755" y="2031527"/>
              <a:ext cx="3692" cy="68907"/>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55" name="Freeform 515"/>
            <p:cNvSpPr>
              <a:spLocks/>
            </p:cNvSpPr>
            <p:nvPr>
              <p:custDataLst>
                <p:tags r:id="rId352"/>
              </p:custDataLst>
            </p:nvPr>
          </p:nvSpPr>
          <p:spPr bwMode="auto">
            <a:xfrm>
              <a:off x="7938988" y="2125820"/>
              <a:ext cx="11076" cy="63467"/>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56" name="Freeform 516"/>
            <p:cNvSpPr>
              <a:spLocks/>
            </p:cNvSpPr>
            <p:nvPr>
              <p:custDataLst>
                <p:tags r:id="rId353"/>
              </p:custDataLst>
            </p:nvPr>
          </p:nvSpPr>
          <p:spPr bwMode="auto">
            <a:xfrm>
              <a:off x="7913145" y="2165713"/>
              <a:ext cx="0" cy="67094"/>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57" name="Freeform 517"/>
            <p:cNvSpPr>
              <a:spLocks/>
            </p:cNvSpPr>
            <p:nvPr>
              <p:custDataLst>
                <p:tags r:id="rId354"/>
              </p:custDataLst>
            </p:nvPr>
          </p:nvSpPr>
          <p:spPr bwMode="auto">
            <a:xfrm>
              <a:off x="7913145" y="2165713"/>
              <a:ext cx="9230" cy="67094"/>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58" name="Freeform 518"/>
            <p:cNvSpPr>
              <a:spLocks/>
            </p:cNvSpPr>
            <p:nvPr>
              <p:custDataLst>
                <p:tags r:id="rId355"/>
              </p:custDataLst>
            </p:nvPr>
          </p:nvSpPr>
          <p:spPr bwMode="auto">
            <a:xfrm>
              <a:off x="7627028" y="1694247"/>
              <a:ext cx="20305" cy="68907"/>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59" name="Freeform 519"/>
            <p:cNvSpPr>
              <a:spLocks/>
            </p:cNvSpPr>
            <p:nvPr>
              <p:custDataLst>
                <p:tags r:id="rId356"/>
              </p:custDataLst>
            </p:nvPr>
          </p:nvSpPr>
          <p:spPr bwMode="auto">
            <a:xfrm>
              <a:off x="4505577" y="1853820"/>
              <a:ext cx="55378" cy="67094"/>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60" name="Freeform 520"/>
            <p:cNvSpPr>
              <a:spLocks/>
            </p:cNvSpPr>
            <p:nvPr>
              <p:custDataLst>
                <p:tags r:id="rId357"/>
              </p:custDataLst>
            </p:nvPr>
          </p:nvSpPr>
          <p:spPr bwMode="auto">
            <a:xfrm>
              <a:off x="5027973" y="1387795"/>
              <a:ext cx="49839" cy="67093"/>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61" name="Freeform 521"/>
            <p:cNvSpPr>
              <a:spLocks/>
            </p:cNvSpPr>
            <p:nvPr>
              <p:custDataLst>
                <p:tags r:id="rId358"/>
              </p:custDataLst>
            </p:nvPr>
          </p:nvSpPr>
          <p:spPr bwMode="auto">
            <a:xfrm>
              <a:off x="5068583" y="1173821"/>
              <a:ext cx="265812" cy="186773"/>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62" name="Freeform 522"/>
            <p:cNvSpPr>
              <a:spLocks/>
            </p:cNvSpPr>
            <p:nvPr>
              <p:custDataLst>
                <p:tags r:id="rId359"/>
              </p:custDataLst>
            </p:nvPr>
          </p:nvSpPr>
          <p:spPr bwMode="auto">
            <a:xfrm>
              <a:off x="4826767" y="1529234"/>
              <a:ext cx="36918" cy="63466"/>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63" name="Freeform 523"/>
            <p:cNvSpPr>
              <a:spLocks/>
            </p:cNvSpPr>
            <p:nvPr>
              <p:custDataLst>
                <p:tags r:id="rId360"/>
              </p:custDataLst>
            </p:nvPr>
          </p:nvSpPr>
          <p:spPr bwMode="auto">
            <a:xfrm>
              <a:off x="7507043" y="1868327"/>
              <a:ext cx="228894" cy="306454"/>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nvGrpSpPr>
            <p:cNvPr id="364" name="Group 524"/>
            <p:cNvGrpSpPr>
              <a:grpSpLocks/>
            </p:cNvGrpSpPr>
            <p:nvPr>
              <p:custDataLst>
                <p:tags r:id="rId361"/>
              </p:custDataLst>
            </p:nvPr>
          </p:nvGrpSpPr>
          <p:grpSpPr bwMode="auto">
            <a:xfrm>
              <a:off x="6100452" y="1817554"/>
              <a:ext cx="780825" cy="438826"/>
              <a:chOff x="4115" y="1551"/>
              <a:chExt cx="504" cy="244"/>
            </a:xfrm>
            <a:grpFill/>
          </p:grpSpPr>
          <p:sp>
            <p:nvSpPr>
              <p:cNvPr id="389"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90"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sp>
          <p:nvSpPr>
            <p:cNvPr id="365" name="Freeform 527"/>
            <p:cNvSpPr>
              <a:spLocks/>
            </p:cNvSpPr>
            <p:nvPr>
              <p:custDataLst>
                <p:tags r:id="rId362"/>
              </p:custDataLst>
            </p:nvPr>
          </p:nvSpPr>
          <p:spPr bwMode="auto">
            <a:xfrm>
              <a:off x="5003975" y="2673446"/>
              <a:ext cx="616537" cy="583893"/>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66" name="Freeform 528"/>
            <p:cNvSpPr>
              <a:spLocks/>
            </p:cNvSpPr>
            <p:nvPr>
              <p:custDataLst>
                <p:tags r:id="rId363"/>
              </p:custDataLst>
            </p:nvPr>
          </p:nvSpPr>
          <p:spPr bwMode="auto">
            <a:xfrm>
              <a:off x="4392977" y="2153020"/>
              <a:ext cx="66453" cy="65280"/>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67" name="Freeform 529"/>
            <p:cNvSpPr>
              <a:spLocks/>
            </p:cNvSpPr>
            <p:nvPr>
              <p:custDataLst>
                <p:tags r:id="rId364"/>
              </p:custDataLst>
            </p:nvPr>
          </p:nvSpPr>
          <p:spPr bwMode="auto">
            <a:xfrm>
              <a:off x="4090246" y="2396007"/>
              <a:ext cx="18459" cy="65280"/>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68" name="Freeform 530"/>
            <p:cNvSpPr>
              <a:spLocks/>
            </p:cNvSpPr>
            <p:nvPr>
              <p:custDataLst>
                <p:tags r:id="rId365"/>
              </p:custDataLst>
            </p:nvPr>
          </p:nvSpPr>
          <p:spPr bwMode="auto">
            <a:xfrm>
              <a:off x="3615844" y="2791313"/>
              <a:ext cx="33227" cy="65280"/>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69" name="Freeform 531"/>
            <p:cNvSpPr>
              <a:spLocks/>
            </p:cNvSpPr>
            <p:nvPr>
              <p:custDataLst>
                <p:tags r:id="rId366"/>
              </p:custDataLst>
            </p:nvPr>
          </p:nvSpPr>
          <p:spPr bwMode="auto">
            <a:xfrm>
              <a:off x="3547545" y="2809447"/>
              <a:ext cx="27688" cy="68907"/>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70" name="Freeform 532"/>
            <p:cNvSpPr>
              <a:spLocks/>
            </p:cNvSpPr>
            <p:nvPr>
              <p:custDataLst>
                <p:tags r:id="rId367"/>
              </p:custDataLst>
            </p:nvPr>
          </p:nvSpPr>
          <p:spPr bwMode="auto">
            <a:xfrm>
              <a:off x="3518011" y="2802193"/>
              <a:ext cx="7384" cy="65280"/>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71" name="Freeform 533"/>
            <p:cNvSpPr>
              <a:spLocks/>
            </p:cNvSpPr>
            <p:nvPr>
              <p:custDataLst>
                <p:tags r:id="rId368"/>
              </p:custDataLst>
            </p:nvPr>
          </p:nvSpPr>
          <p:spPr bwMode="auto">
            <a:xfrm>
              <a:off x="4996592" y="2492113"/>
              <a:ext cx="203051" cy="181333"/>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72" name="Freeform 534"/>
            <p:cNvSpPr>
              <a:spLocks/>
            </p:cNvSpPr>
            <p:nvPr>
              <p:custDataLst>
                <p:tags r:id="rId369"/>
              </p:custDataLst>
            </p:nvPr>
          </p:nvSpPr>
          <p:spPr bwMode="auto">
            <a:xfrm>
              <a:off x="7431360" y="2927313"/>
              <a:ext cx="49839" cy="90667"/>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nvGrpSpPr>
            <p:cNvPr id="373" name="Group 535"/>
            <p:cNvGrpSpPr>
              <a:grpSpLocks/>
            </p:cNvGrpSpPr>
            <p:nvPr>
              <p:custDataLst>
                <p:tags r:id="rId370"/>
              </p:custDataLst>
            </p:nvPr>
          </p:nvGrpSpPr>
          <p:grpSpPr bwMode="auto">
            <a:xfrm>
              <a:off x="4695707" y="2319847"/>
              <a:ext cx="561160" cy="230293"/>
              <a:chOff x="3289" y="1830"/>
              <a:chExt cx="363" cy="128"/>
            </a:xfrm>
            <a:grpFill/>
          </p:grpSpPr>
          <p:sp>
            <p:nvSpPr>
              <p:cNvPr id="384"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85"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86"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87"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88"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sp>
          <p:nvSpPr>
            <p:cNvPr id="374" name="Freeform 541"/>
            <p:cNvSpPr>
              <a:spLocks/>
            </p:cNvSpPr>
            <p:nvPr>
              <p:custDataLst>
                <p:tags r:id="rId371"/>
              </p:custDataLst>
            </p:nvPr>
          </p:nvSpPr>
          <p:spPr bwMode="auto">
            <a:xfrm>
              <a:off x="2356927" y="3636326"/>
              <a:ext cx="116294" cy="139626"/>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75" name="Freeform 542"/>
            <p:cNvSpPr>
              <a:spLocks/>
            </p:cNvSpPr>
            <p:nvPr>
              <p:custDataLst>
                <p:tags r:id="rId372"/>
              </p:custDataLst>
            </p:nvPr>
          </p:nvSpPr>
          <p:spPr bwMode="auto">
            <a:xfrm>
              <a:off x="6944038" y="2992592"/>
              <a:ext cx="241815" cy="524053"/>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76" name="Freeform 543"/>
            <p:cNvSpPr>
              <a:spLocks/>
            </p:cNvSpPr>
            <p:nvPr>
              <p:custDataLst>
                <p:tags r:id="rId373"/>
              </p:custDataLst>
            </p:nvPr>
          </p:nvSpPr>
          <p:spPr bwMode="auto">
            <a:xfrm>
              <a:off x="7045563" y="3775952"/>
              <a:ext cx="29535" cy="65280"/>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77" name="Freeform 544"/>
            <p:cNvSpPr>
              <a:spLocks/>
            </p:cNvSpPr>
            <p:nvPr>
              <p:custDataLst>
                <p:tags r:id="rId374"/>
              </p:custDataLst>
            </p:nvPr>
          </p:nvSpPr>
          <p:spPr bwMode="auto">
            <a:xfrm>
              <a:off x="5524525" y="2929126"/>
              <a:ext cx="203051" cy="310079"/>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78" name="Freeform 545"/>
            <p:cNvSpPr>
              <a:spLocks/>
            </p:cNvSpPr>
            <p:nvPr>
              <p:custDataLst>
                <p:tags r:id="rId375"/>
              </p:custDataLst>
            </p:nvPr>
          </p:nvSpPr>
          <p:spPr bwMode="auto">
            <a:xfrm>
              <a:off x="4044097" y="2990780"/>
              <a:ext cx="437484" cy="440639"/>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79" name="Freeform 546"/>
            <p:cNvSpPr>
              <a:spLocks/>
            </p:cNvSpPr>
            <p:nvPr>
              <p:custDataLst>
                <p:tags r:id="rId376"/>
              </p:custDataLst>
            </p:nvPr>
          </p:nvSpPr>
          <p:spPr bwMode="auto">
            <a:xfrm>
              <a:off x="3660146" y="2553766"/>
              <a:ext cx="348879" cy="297386"/>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80" name="Freeform 547"/>
            <p:cNvSpPr>
              <a:spLocks/>
            </p:cNvSpPr>
            <p:nvPr>
              <p:custDataLst>
                <p:tags r:id="rId377"/>
              </p:custDataLst>
            </p:nvPr>
          </p:nvSpPr>
          <p:spPr bwMode="auto">
            <a:xfrm>
              <a:off x="4474197" y="1331581"/>
              <a:ext cx="275041" cy="105173"/>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81" name="Freeform 548"/>
            <p:cNvSpPr>
              <a:spLocks/>
            </p:cNvSpPr>
            <p:nvPr>
              <p:custDataLst>
                <p:tags r:id="rId378"/>
              </p:custDataLst>
            </p:nvPr>
          </p:nvSpPr>
          <p:spPr bwMode="auto">
            <a:xfrm>
              <a:off x="5068583" y="1313447"/>
              <a:ext cx="125523" cy="68907"/>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82" name="Freeform 549"/>
            <p:cNvSpPr>
              <a:spLocks/>
            </p:cNvSpPr>
            <p:nvPr>
              <p:custDataLst>
                <p:tags r:id="rId379"/>
              </p:custDataLst>
            </p:nvPr>
          </p:nvSpPr>
          <p:spPr bwMode="auto">
            <a:xfrm>
              <a:off x="5234716" y="1293501"/>
              <a:ext cx="73837" cy="6528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383" name="Freeform 550"/>
            <p:cNvSpPr>
              <a:spLocks/>
            </p:cNvSpPr>
            <p:nvPr>
              <p:custDataLst>
                <p:tags r:id="rId380"/>
              </p:custDataLst>
            </p:nvPr>
          </p:nvSpPr>
          <p:spPr bwMode="auto">
            <a:xfrm>
              <a:off x="5277172" y="1302567"/>
              <a:ext cx="151365" cy="6528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grpSp>
      <p:grpSp>
        <p:nvGrpSpPr>
          <p:cNvPr id="508" name="Group 507"/>
          <p:cNvGrpSpPr/>
          <p:nvPr/>
        </p:nvGrpSpPr>
        <p:grpSpPr>
          <a:xfrm>
            <a:off x="747285" y="1816855"/>
            <a:ext cx="2205875" cy="1186309"/>
            <a:chOff x="747285" y="1026941"/>
            <a:chExt cx="2205875" cy="1294719"/>
          </a:xfrm>
          <a:solidFill>
            <a:schemeClr val="tx2">
              <a:lumMod val="60000"/>
              <a:lumOff val="40000"/>
            </a:schemeClr>
          </a:solidFill>
        </p:grpSpPr>
        <p:sp>
          <p:nvSpPr>
            <p:cNvPr id="509" name="Freeform 392"/>
            <p:cNvSpPr>
              <a:spLocks/>
            </p:cNvSpPr>
            <p:nvPr/>
          </p:nvSpPr>
          <p:spPr bwMode="auto">
            <a:xfrm>
              <a:off x="2114615" y="1605821"/>
              <a:ext cx="48498" cy="31044"/>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10" name="Freeform 393"/>
            <p:cNvSpPr>
              <a:spLocks/>
            </p:cNvSpPr>
            <p:nvPr/>
          </p:nvSpPr>
          <p:spPr bwMode="auto">
            <a:xfrm>
              <a:off x="2092712" y="1832260"/>
              <a:ext cx="32853" cy="14609"/>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11" name="Freeform 394"/>
            <p:cNvSpPr>
              <a:spLocks/>
            </p:cNvSpPr>
            <p:nvPr/>
          </p:nvSpPr>
          <p:spPr bwMode="auto">
            <a:xfrm>
              <a:off x="2006668" y="1936349"/>
              <a:ext cx="17209" cy="20087"/>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12" name="Freeform 395"/>
            <p:cNvSpPr>
              <a:spLocks/>
            </p:cNvSpPr>
            <p:nvPr/>
          </p:nvSpPr>
          <p:spPr bwMode="auto">
            <a:xfrm>
              <a:off x="1923752" y="1399469"/>
              <a:ext cx="71965" cy="31044"/>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13" name="Freeform 396"/>
            <p:cNvSpPr>
              <a:spLocks/>
            </p:cNvSpPr>
            <p:nvPr/>
          </p:nvSpPr>
          <p:spPr bwMode="auto">
            <a:xfrm>
              <a:off x="1895592" y="1286250"/>
              <a:ext cx="31289" cy="18261"/>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14" name="Freeform 397"/>
            <p:cNvSpPr>
              <a:spLocks/>
            </p:cNvSpPr>
            <p:nvPr/>
          </p:nvSpPr>
          <p:spPr bwMode="auto">
            <a:xfrm>
              <a:off x="2629319" y="2128091"/>
              <a:ext cx="40676" cy="36522"/>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15" name="Freeform 398"/>
            <p:cNvSpPr>
              <a:spLocks/>
            </p:cNvSpPr>
            <p:nvPr/>
          </p:nvSpPr>
          <p:spPr bwMode="auto">
            <a:xfrm>
              <a:off x="2399345" y="2056873"/>
              <a:ext cx="51627" cy="29218"/>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16" name="Freeform 399"/>
            <p:cNvSpPr>
              <a:spLocks/>
            </p:cNvSpPr>
            <p:nvPr/>
          </p:nvSpPr>
          <p:spPr bwMode="auto">
            <a:xfrm>
              <a:off x="2424376" y="2128091"/>
              <a:ext cx="23467" cy="12783"/>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17" name="Freeform 400"/>
            <p:cNvSpPr>
              <a:spLocks/>
            </p:cNvSpPr>
            <p:nvPr/>
          </p:nvSpPr>
          <p:spPr bwMode="auto">
            <a:xfrm>
              <a:off x="2438456" y="2181049"/>
              <a:ext cx="26596" cy="20087"/>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18" name="Freeform 401"/>
            <p:cNvSpPr>
              <a:spLocks/>
            </p:cNvSpPr>
            <p:nvPr/>
          </p:nvSpPr>
          <p:spPr bwMode="auto">
            <a:xfrm>
              <a:off x="2191273" y="1625908"/>
              <a:ext cx="21902" cy="21913"/>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19" name="Freeform 402"/>
            <p:cNvSpPr>
              <a:spLocks/>
            </p:cNvSpPr>
            <p:nvPr/>
          </p:nvSpPr>
          <p:spPr bwMode="auto">
            <a:xfrm>
              <a:off x="1964427" y="1235119"/>
              <a:ext cx="25031" cy="14609"/>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20" name="Freeform 403"/>
            <p:cNvSpPr>
              <a:spLocks/>
            </p:cNvSpPr>
            <p:nvPr/>
          </p:nvSpPr>
          <p:spPr bwMode="auto">
            <a:xfrm>
              <a:off x="2023876" y="1169378"/>
              <a:ext cx="12516" cy="20087"/>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21" name="Freeform 404"/>
            <p:cNvSpPr>
              <a:spLocks/>
            </p:cNvSpPr>
            <p:nvPr/>
          </p:nvSpPr>
          <p:spPr bwMode="auto">
            <a:xfrm>
              <a:off x="2009796" y="1205901"/>
              <a:ext cx="56320" cy="29218"/>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22" name="Freeform 405"/>
            <p:cNvSpPr>
              <a:spLocks/>
            </p:cNvSpPr>
            <p:nvPr/>
          </p:nvSpPr>
          <p:spPr bwMode="auto">
            <a:xfrm>
              <a:off x="2058294" y="1193118"/>
              <a:ext cx="76658" cy="51131"/>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23" name="Freeform 406"/>
            <p:cNvSpPr>
              <a:spLocks/>
            </p:cNvSpPr>
            <p:nvPr/>
          </p:nvSpPr>
          <p:spPr bwMode="auto">
            <a:xfrm>
              <a:off x="2134952" y="1222336"/>
              <a:ext cx="45369" cy="31044"/>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24" name="Freeform 407"/>
            <p:cNvSpPr>
              <a:spLocks/>
            </p:cNvSpPr>
            <p:nvPr/>
          </p:nvSpPr>
          <p:spPr bwMode="auto">
            <a:xfrm>
              <a:off x="2080197" y="1123725"/>
              <a:ext cx="86045" cy="45653"/>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25" name="Freeform 408"/>
            <p:cNvSpPr>
              <a:spLocks/>
            </p:cNvSpPr>
            <p:nvPr/>
          </p:nvSpPr>
          <p:spPr bwMode="auto">
            <a:xfrm>
              <a:off x="2191273" y="1138334"/>
              <a:ext cx="59449" cy="31044"/>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26" name="Freeform 409"/>
            <p:cNvSpPr>
              <a:spLocks/>
            </p:cNvSpPr>
            <p:nvPr/>
          </p:nvSpPr>
          <p:spPr bwMode="auto">
            <a:xfrm>
              <a:off x="2177193" y="1180335"/>
              <a:ext cx="40676" cy="34696"/>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27" name="Freeform 410"/>
            <p:cNvSpPr>
              <a:spLocks/>
            </p:cNvSpPr>
            <p:nvPr/>
          </p:nvSpPr>
          <p:spPr bwMode="auto">
            <a:xfrm>
              <a:off x="1884640" y="1169378"/>
              <a:ext cx="48498" cy="10957"/>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28" name="Freeform 411"/>
            <p:cNvSpPr>
              <a:spLocks/>
            </p:cNvSpPr>
            <p:nvPr/>
          </p:nvSpPr>
          <p:spPr bwMode="auto">
            <a:xfrm>
              <a:off x="1912801" y="1132856"/>
              <a:ext cx="82916" cy="27392"/>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29" name="Freeform 412"/>
            <p:cNvSpPr>
              <a:spLocks/>
            </p:cNvSpPr>
            <p:nvPr/>
          </p:nvSpPr>
          <p:spPr bwMode="auto">
            <a:xfrm>
              <a:off x="2250722" y="1596690"/>
              <a:ext cx="17209" cy="14609"/>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30" name="Freeform 413"/>
            <p:cNvSpPr>
              <a:spLocks/>
            </p:cNvSpPr>
            <p:nvPr/>
          </p:nvSpPr>
          <p:spPr bwMode="auto">
            <a:xfrm>
              <a:off x="2433762" y="2157309"/>
              <a:ext cx="25031" cy="36522"/>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31" name="Freeform 414"/>
            <p:cNvSpPr>
              <a:spLocks/>
            </p:cNvSpPr>
            <p:nvPr/>
          </p:nvSpPr>
          <p:spPr bwMode="auto">
            <a:xfrm>
              <a:off x="2353976" y="2157309"/>
              <a:ext cx="56320" cy="36522"/>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32" name="Freeform 415"/>
            <p:cNvSpPr>
              <a:spLocks/>
            </p:cNvSpPr>
            <p:nvPr/>
          </p:nvSpPr>
          <p:spPr bwMode="auto">
            <a:xfrm>
              <a:off x="2657479" y="1169378"/>
              <a:ext cx="45369" cy="27392"/>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33" name="Freeform 417"/>
            <p:cNvSpPr>
              <a:spLocks/>
            </p:cNvSpPr>
            <p:nvPr/>
          </p:nvSpPr>
          <p:spPr bwMode="auto">
            <a:xfrm>
              <a:off x="2313300" y="1026941"/>
              <a:ext cx="639860" cy="191743"/>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34" name="Freeform 418"/>
            <p:cNvSpPr>
              <a:spLocks/>
            </p:cNvSpPr>
            <p:nvPr/>
          </p:nvSpPr>
          <p:spPr bwMode="auto">
            <a:xfrm>
              <a:off x="787961" y="2031307"/>
              <a:ext cx="79787" cy="69393"/>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35" name="Freeform 419"/>
            <p:cNvSpPr>
              <a:spLocks/>
            </p:cNvSpPr>
            <p:nvPr/>
          </p:nvSpPr>
          <p:spPr bwMode="auto">
            <a:xfrm>
              <a:off x="747285" y="1907131"/>
              <a:ext cx="40676" cy="84002"/>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36" name="Freeform 420"/>
            <p:cNvSpPr>
              <a:spLocks/>
            </p:cNvSpPr>
            <p:nvPr/>
          </p:nvSpPr>
          <p:spPr bwMode="auto">
            <a:xfrm>
              <a:off x="2080197" y="1525472"/>
              <a:ext cx="129849" cy="7487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37" name="Freeform 421"/>
            <p:cNvSpPr>
              <a:spLocks/>
            </p:cNvSpPr>
            <p:nvPr/>
          </p:nvSpPr>
          <p:spPr bwMode="auto">
            <a:xfrm>
              <a:off x="2283575" y="1536428"/>
              <a:ext cx="59449" cy="34696"/>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38" name="Freeform 422"/>
            <p:cNvSpPr>
              <a:spLocks/>
            </p:cNvSpPr>
            <p:nvPr/>
          </p:nvSpPr>
          <p:spPr bwMode="auto">
            <a:xfrm>
              <a:off x="2353976" y="1437818"/>
              <a:ext cx="53191" cy="31044"/>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39" name="Freeform 423"/>
            <p:cNvSpPr>
              <a:spLocks/>
            </p:cNvSpPr>
            <p:nvPr/>
          </p:nvSpPr>
          <p:spPr bwMode="auto">
            <a:xfrm>
              <a:off x="2083326" y="1271641"/>
              <a:ext cx="123592" cy="58436"/>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40" name="Freeform 424"/>
            <p:cNvSpPr>
              <a:spLocks/>
            </p:cNvSpPr>
            <p:nvPr/>
          </p:nvSpPr>
          <p:spPr bwMode="auto">
            <a:xfrm>
              <a:off x="1947218" y="1278946"/>
              <a:ext cx="118898" cy="73045"/>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41" name="Freeform 425"/>
            <p:cNvSpPr>
              <a:spLocks/>
            </p:cNvSpPr>
            <p:nvPr/>
          </p:nvSpPr>
          <p:spPr bwMode="auto">
            <a:xfrm>
              <a:off x="1460674" y="1257032"/>
              <a:ext cx="245619" cy="102263"/>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42" name="Freeform 426"/>
            <p:cNvSpPr>
              <a:spLocks/>
            </p:cNvSpPr>
            <p:nvPr/>
          </p:nvSpPr>
          <p:spPr bwMode="auto">
            <a:xfrm>
              <a:off x="1554541" y="1291728"/>
              <a:ext cx="345744" cy="144263"/>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43" name="Freeform 427"/>
            <p:cNvSpPr>
              <a:spLocks/>
            </p:cNvSpPr>
            <p:nvPr/>
          </p:nvSpPr>
          <p:spPr bwMode="auto">
            <a:xfrm>
              <a:off x="2496340" y="2000263"/>
              <a:ext cx="168961" cy="169829"/>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44" name="Freeform 428"/>
            <p:cNvSpPr>
              <a:spLocks/>
            </p:cNvSpPr>
            <p:nvPr/>
          </p:nvSpPr>
          <p:spPr bwMode="auto">
            <a:xfrm>
              <a:off x="1646844" y="1173031"/>
              <a:ext cx="173654" cy="49305"/>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45" name="Freeform 429"/>
            <p:cNvSpPr>
              <a:spLocks/>
            </p:cNvSpPr>
            <p:nvPr/>
          </p:nvSpPr>
          <p:spPr bwMode="auto">
            <a:xfrm>
              <a:off x="1734453" y="1189466"/>
              <a:ext cx="233103" cy="7852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46" name="Freeform 430"/>
            <p:cNvSpPr>
              <a:spLocks/>
            </p:cNvSpPr>
            <p:nvPr/>
          </p:nvSpPr>
          <p:spPr bwMode="auto">
            <a:xfrm>
              <a:off x="2225691" y="1200422"/>
              <a:ext cx="239361" cy="56610"/>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47" name="Freeform 431"/>
            <p:cNvSpPr>
              <a:spLocks/>
            </p:cNvSpPr>
            <p:nvPr/>
          </p:nvSpPr>
          <p:spPr bwMode="auto">
            <a:xfrm>
              <a:off x="2289833" y="1074420"/>
              <a:ext cx="165832" cy="8217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48" name="Freeform 432"/>
            <p:cNvSpPr>
              <a:spLocks/>
            </p:cNvSpPr>
            <p:nvPr/>
          </p:nvSpPr>
          <p:spPr bwMode="auto">
            <a:xfrm>
              <a:off x="2400909" y="1273467"/>
              <a:ext cx="79787" cy="32870"/>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49" name="Freeform 433"/>
            <p:cNvSpPr>
              <a:spLocks/>
            </p:cNvSpPr>
            <p:nvPr/>
          </p:nvSpPr>
          <p:spPr bwMode="auto">
            <a:xfrm>
              <a:off x="758236" y="1337381"/>
              <a:ext cx="1885163" cy="98427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50" name="Freeform 549"/>
            <p:cNvSpPr/>
            <p:nvPr/>
          </p:nvSpPr>
          <p:spPr>
            <a:xfrm rot="816552">
              <a:off x="2209243" y="1290701"/>
              <a:ext cx="413373" cy="304159"/>
            </a:xfrm>
            <a:custGeom>
              <a:avLst/>
              <a:gdLst>
                <a:gd name="connsiteX0" fmla="*/ 90714 w 1799771"/>
                <a:gd name="connsiteY0" fmla="*/ 7257 h 1451429"/>
                <a:gd name="connsiteX1" fmla="*/ 0 w 1799771"/>
                <a:gd name="connsiteY1" fmla="*/ 152400 h 1451429"/>
                <a:gd name="connsiteX2" fmla="*/ 0 w 1799771"/>
                <a:gd name="connsiteY2" fmla="*/ 410029 h 1451429"/>
                <a:gd name="connsiteX3" fmla="*/ 105228 w 1799771"/>
                <a:gd name="connsiteY3" fmla="*/ 424543 h 1451429"/>
                <a:gd name="connsiteX4" fmla="*/ 134257 w 1799771"/>
                <a:gd name="connsiteY4" fmla="*/ 468086 h 1451429"/>
                <a:gd name="connsiteX5" fmla="*/ 90714 w 1799771"/>
                <a:gd name="connsiteY5" fmla="*/ 475343 h 1451429"/>
                <a:gd name="connsiteX6" fmla="*/ 54428 w 1799771"/>
                <a:gd name="connsiteY6" fmla="*/ 453572 h 1451429"/>
                <a:gd name="connsiteX7" fmla="*/ 105228 w 1799771"/>
                <a:gd name="connsiteY7" fmla="*/ 566057 h 1451429"/>
                <a:gd name="connsiteX8" fmla="*/ 174171 w 1799771"/>
                <a:gd name="connsiteY8" fmla="*/ 544286 h 1451429"/>
                <a:gd name="connsiteX9" fmla="*/ 239485 w 1799771"/>
                <a:gd name="connsiteY9" fmla="*/ 602343 h 1451429"/>
                <a:gd name="connsiteX10" fmla="*/ 489857 w 1799771"/>
                <a:gd name="connsiteY10" fmla="*/ 576943 h 1451429"/>
                <a:gd name="connsiteX11" fmla="*/ 489857 w 1799771"/>
                <a:gd name="connsiteY11" fmla="*/ 555172 h 1451429"/>
                <a:gd name="connsiteX12" fmla="*/ 598714 w 1799771"/>
                <a:gd name="connsiteY12" fmla="*/ 544286 h 1451429"/>
                <a:gd name="connsiteX13" fmla="*/ 558800 w 1799771"/>
                <a:gd name="connsiteY13" fmla="*/ 475343 h 1451429"/>
                <a:gd name="connsiteX14" fmla="*/ 605971 w 1799771"/>
                <a:gd name="connsiteY14" fmla="*/ 471715 h 1451429"/>
                <a:gd name="connsiteX15" fmla="*/ 801914 w 1799771"/>
                <a:gd name="connsiteY15" fmla="*/ 616857 h 1451429"/>
                <a:gd name="connsiteX16" fmla="*/ 780143 w 1799771"/>
                <a:gd name="connsiteY16" fmla="*/ 656772 h 1451429"/>
                <a:gd name="connsiteX17" fmla="*/ 841828 w 1799771"/>
                <a:gd name="connsiteY17" fmla="*/ 638629 h 1451429"/>
                <a:gd name="connsiteX18" fmla="*/ 1088571 w 1799771"/>
                <a:gd name="connsiteY18" fmla="*/ 805543 h 1451429"/>
                <a:gd name="connsiteX19" fmla="*/ 1034143 w 1799771"/>
                <a:gd name="connsiteY19" fmla="*/ 1026886 h 1451429"/>
                <a:gd name="connsiteX20" fmla="*/ 1117600 w 1799771"/>
                <a:gd name="connsiteY20" fmla="*/ 1117600 h 1451429"/>
                <a:gd name="connsiteX21" fmla="*/ 889000 w 1799771"/>
                <a:gd name="connsiteY21" fmla="*/ 1193800 h 1451429"/>
                <a:gd name="connsiteX22" fmla="*/ 878114 w 1799771"/>
                <a:gd name="connsiteY22" fmla="*/ 1233715 h 1451429"/>
                <a:gd name="connsiteX23" fmla="*/ 852714 w 1799771"/>
                <a:gd name="connsiteY23" fmla="*/ 1270000 h 1451429"/>
                <a:gd name="connsiteX24" fmla="*/ 950685 w 1799771"/>
                <a:gd name="connsiteY24" fmla="*/ 1375229 h 1451429"/>
                <a:gd name="connsiteX25" fmla="*/ 1023257 w 1799771"/>
                <a:gd name="connsiteY25" fmla="*/ 1317172 h 1451429"/>
                <a:gd name="connsiteX26" fmla="*/ 1026885 w 1799771"/>
                <a:gd name="connsiteY26" fmla="*/ 1277257 h 1451429"/>
                <a:gd name="connsiteX27" fmla="*/ 1084943 w 1799771"/>
                <a:gd name="connsiteY27" fmla="*/ 1302657 h 1451429"/>
                <a:gd name="connsiteX28" fmla="*/ 1117600 w 1799771"/>
                <a:gd name="connsiteY28" fmla="*/ 1240972 h 1451429"/>
                <a:gd name="connsiteX29" fmla="*/ 1150257 w 1799771"/>
                <a:gd name="connsiteY29" fmla="*/ 1277257 h 1451429"/>
                <a:gd name="connsiteX30" fmla="*/ 1150257 w 1799771"/>
                <a:gd name="connsiteY30" fmla="*/ 1277257 h 1451429"/>
                <a:gd name="connsiteX31" fmla="*/ 1299028 w 1799771"/>
                <a:gd name="connsiteY31" fmla="*/ 1346200 h 1451429"/>
                <a:gd name="connsiteX32" fmla="*/ 1331685 w 1799771"/>
                <a:gd name="connsiteY32" fmla="*/ 1338943 h 1451429"/>
                <a:gd name="connsiteX33" fmla="*/ 1346200 w 1799771"/>
                <a:gd name="connsiteY33" fmla="*/ 1404257 h 1451429"/>
                <a:gd name="connsiteX34" fmla="*/ 1393371 w 1799771"/>
                <a:gd name="connsiteY34" fmla="*/ 1433286 h 1451429"/>
                <a:gd name="connsiteX35" fmla="*/ 1607457 w 1799771"/>
                <a:gd name="connsiteY35" fmla="*/ 1451429 h 1451429"/>
                <a:gd name="connsiteX36" fmla="*/ 1792514 w 1799771"/>
                <a:gd name="connsiteY36" fmla="*/ 1440543 h 1451429"/>
                <a:gd name="connsiteX37" fmla="*/ 1778000 w 1799771"/>
                <a:gd name="connsiteY37" fmla="*/ 1389743 h 1451429"/>
                <a:gd name="connsiteX38" fmla="*/ 1527628 w 1799771"/>
                <a:gd name="connsiteY38" fmla="*/ 1262743 h 1451429"/>
                <a:gd name="connsiteX39" fmla="*/ 1799771 w 1799771"/>
                <a:gd name="connsiteY39" fmla="*/ 1288143 h 1451429"/>
                <a:gd name="connsiteX40" fmla="*/ 1785257 w 1799771"/>
                <a:gd name="connsiteY40" fmla="*/ 1161143 h 1451429"/>
                <a:gd name="connsiteX41" fmla="*/ 1476828 w 1799771"/>
                <a:gd name="connsiteY41" fmla="*/ 957943 h 1451429"/>
                <a:gd name="connsiteX42" fmla="*/ 1444171 w 1799771"/>
                <a:gd name="connsiteY42" fmla="*/ 954315 h 1451429"/>
                <a:gd name="connsiteX43" fmla="*/ 1407885 w 1799771"/>
                <a:gd name="connsiteY43" fmla="*/ 903515 h 1451429"/>
                <a:gd name="connsiteX44" fmla="*/ 1440543 w 1799771"/>
                <a:gd name="connsiteY44" fmla="*/ 794657 h 1451429"/>
                <a:gd name="connsiteX45" fmla="*/ 1661885 w 1799771"/>
                <a:gd name="connsiteY45" fmla="*/ 925286 h 1451429"/>
                <a:gd name="connsiteX46" fmla="*/ 1694543 w 1799771"/>
                <a:gd name="connsiteY46" fmla="*/ 914400 h 1451429"/>
                <a:gd name="connsiteX47" fmla="*/ 1745343 w 1799771"/>
                <a:gd name="connsiteY47" fmla="*/ 921657 h 1451429"/>
                <a:gd name="connsiteX48" fmla="*/ 1698171 w 1799771"/>
                <a:gd name="connsiteY48" fmla="*/ 816429 h 1451429"/>
                <a:gd name="connsiteX49" fmla="*/ 1738085 w 1799771"/>
                <a:gd name="connsiteY49" fmla="*/ 722086 h 1451429"/>
                <a:gd name="connsiteX50" fmla="*/ 1716314 w 1799771"/>
                <a:gd name="connsiteY50" fmla="*/ 703943 h 1451429"/>
                <a:gd name="connsiteX51" fmla="*/ 1741714 w 1799771"/>
                <a:gd name="connsiteY51" fmla="*/ 605972 h 1451429"/>
                <a:gd name="connsiteX52" fmla="*/ 1621971 w 1799771"/>
                <a:gd name="connsiteY52" fmla="*/ 656772 h 1451429"/>
                <a:gd name="connsiteX53" fmla="*/ 1625600 w 1799771"/>
                <a:gd name="connsiteY53" fmla="*/ 580572 h 1451429"/>
                <a:gd name="connsiteX54" fmla="*/ 1556657 w 1799771"/>
                <a:gd name="connsiteY54" fmla="*/ 635000 h 1451429"/>
                <a:gd name="connsiteX55" fmla="*/ 1455057 w 1799771"/>
                <a:gd name="connsiteY55" fmla="*/ 544286 h 1451429"/>
                <a:gd name="connsiteX56" fmla="*/ 1404257 w 1799771"/>
                <a:gd name="connsiteY56" fmla="*/ 580572 h 1451429"/>
                <a:gd name="connsiteX57" fmla="*/ 1201057 w 1799771"/>
                <a:gd name="connsiteY57" fmla="*/ 537029 h 1451429"/>
                <a:gd name="connsiteX58" fmla="*/ 1226457 w 1799771"/>
                <a:gd name="connsiteY58" fmla="*/ 482600 h 1451429"/>
                <a:gd name="connsiteX59" fmla="*/ 1204685 w 1799771"/>
                <a:gd name="connsiteY59" fmla="*/ 453572 h 1451429"/>
                <a:gd name="connsiteX60" fmla="*/ 1262743 w 1799771"/>
                <a:gd name="connsiteY60" fmla="*/ 402772 h 1451429"/>
                <a:gd name="connsiteX61" fmla="*/ 1157514 w 1799771"/>
                <a:gd name="connsiteY61" fmla="*/ 402772 h 1451429"/>
                <a:gd name="connsiteX62" fmla="*/ 1197428 w 1799771"/>
                <a:gd name="connsiteY62" fmla="*/ 330200 h 1451429"/>
                <a:gd name="connsiteX63" fmla="*/ 1143000 w 1799771"/>
                <a:gd name="connsiteY63" fmla="*/ 286657 h 1451429"/>
                <a:gd name="connsiteX64" fmla="*/ 1117600 w 1799771"/>
                <a:gd name="connsiteY64" fmla="*/ 348343 h 1451429"/>
                <a:gd name="connsiteX65" fmla="*/ 1074057 w 1799771"/>
                <a:gd name="connsiteY65" fmla="*/ 330200 h 1451429"/>
                <a:gd name="connsiteX66" fmla="*/ 1103085 w 1799771"/>
                <a:gd name="connsiteY66" fmla="*/ 268515 h 1451429"/>
                <a:gd name="connsiteX67" fmla="*/ 1016000 w 1799771"/>
                <a:gd name="connsiteY67" fmla="*/ 272143 h 1451429"/>
                <a:gd name="connsiteX68" fmla="*/ 972457 w 1799771"/>
                <a:gd name="connsiteY68" fmla="*/ 290286 h 1451429"/>
                <a:gd name="connsiteX69" fmla="*/ 968828 w 1799771"/>
                <a:gd name="connsiteY69" fmla="*/ 235857 h 1451429"/>
                <a:gd name="connsiteX70" fmla="*/ 896257 w 1799771"/>
                <a:gd name="connsiteY70" fmla="*/ 268515 h 1451429"/>
                <a:gd name="connsiteX71" fmla="*/ 921657 w 1799771"/>
                <a:gd name="connsiteY71" fmla="*/ 214086 h 1451429"/>
                <a:gd name="connsiteX72" fmla="*/ 856343 w 1799771"/>
                <a:gd name="connsiteY72" fmla="*/ 174172 h 1451429"/>
                <a:gd name="connsiteX73" fmla="*/ 827314 w 1799771"/>
                <a:gd name="connsiteY73" fmla="*/ 254000 h 1451429"/>
                <a:gd name="connsiteX74" fmla="*/ 787400 w 1799771"/>
                <a:gd name="connsiteY74" fmla="*/ 177800 h 1451429"/>
                <a:gd name="connsiteX75" fmla="*/ 751114 w 1799771"/>
                <a:gd name="connsiteY75" fmla="*/ 221343 h 1451429"/>
                <a:gd name="connsiteX76" fmla="*/ 758371 w 1799771"/>
                <a:gd name="connsiteY76" fmla="*/ 152400 h 1451429"/>
                <a:gd name="connsiteX77" fmla="*/ 566057 w 1799771"/>
                <a:gd name="connsiteY77" fmla="*/ 108857 h 1451429"/>
                <a:gd name="connsiteX78" fmla="*/ 515257 w 1799771"/>
                <a:gd name="connsiteY78" fmla="*/ 199572 h 1451429"/>
                <a:gd name="connsiteX79" fmla="*/ 468085 w 1799771"/>
                <a:gd name="connsiteY79" fmla="*/ 163286 h 1451429"/>
                <a:gd name="connsiteX80" fmla="*/ 431800 w 1799771"/>
                <a:gd name="connsiteY80" fmla="*/ 232229 h 1451429"/>
                <a:gd name="connsiteX81" fmla="*/ 410028 w 1799771"/>
                <a:gd name="connsiteY81" fmla="*/ 90715 h 1451429"/>
                <a:gd name="connsiteX82" fmla="*/ 351971 w 1799771"/>
                <a:gd name="connsiteY82" fmla="*/ 0 h 1451429"/>
                <a:gd name="connsiteX83" fmla="*/ 272143 w 1799771"/>
                <a:gd name="connsiteY83" fmla="*/ 3629 h 1451429"/>
                <a:gd name="connsiteX84" fmla="*/ 210457 w 1799771"/>
                <a:gd name="connsiteY84" fmla="*/ 83457 h 1451429"/>
                <a:gd name="connsiteX85" fmla="*/ 203200 w 1799771"/>
                <a:gd name="connsiteY85" fmla="*/ 224972 h 1451429"/>
                <a:gd name="connsiteX86" fmla="*/ 228600 w 1799771"/>
                <a:gd name="connsiteY86" fmla="*/ 239486 h 1451429"/>
                <a:gd name="connsiteX87" fmla="*/ 199571 w 1799771"/>
                <a:gd name="connsiteY87" fmla="*/ 286657 h 1451429"/>
                <a:gd name="connsiteX88" fmla="*/ 257628 w 1799771"/>
                <a:gd name="connsiteY88" fmla="*/ 337457 h 1451429"/>
                <a:gd name="connsiteX89" fmla="*/ 250371 w 1799771"/>
                <a:gd name="connsiteY89" fmla="*/ 395515 h 1451429"/>
                <a:gd name="connsiteX90" fmla="*/ 159657 w 1799771"/>
                <a:gd name="connsiteY90" fmla="*/ 286657 h 1451429"/>
                <a:gd name="connsiteX91" fmla="*/ 137885 w 1799771"/>
                <a:gd name="connsiteY91" fmla="*/ 152400 h 1451429"/>
                <a:gd name="connsiteX92" fmla="*/ 185057 w 1799771"/>
                <a:gd name="connsiteY92" fmla="*/ 14515 h 1451429"/>
                <a:gd name="connsiteX93" fmla="*/ 90714 w 1799771"/>
                <a:gd name="connsiteY93" fmla="*/ 7257 h 14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799771" h="1451429">
                  <a:moveTo>
                    <a:pt x="90714" y="7257"/>
                  </a:moveTo>
                  <a:lnTo>
                    <a:pt x="0" y="152400"/>
                  </a:lnTo>
                  <a:lnTo>
                    <a:pt x="0" y="410029"/>
                  </a:lnTo>
                  <a:lnTo>
                    <a:pt x="105228" y="424543"/>
                  </a:lnTo>
                  <a:lnTo>
                    <a:pt x="134257" y="468086"/>
                  </a:lnTo>
                  <a:lnTo>
                    <a:pt x="90714" y="475343"/>
                  </a:lnTo>
                  <a:lnTo>
                    <a:pt x="54428" y="453572"/>
                  </a:lnTo>
                  <a:lnTo>
                    <a:pt x="105228" y="566057"/>
                  </a:lnTo>
                  <a:lnTo>
                    <a:pt x="174171" y="544286"/>
                  </a:lnTo>
                  <a:lnTo>
                    <a:pt x="239485" y="602343"/>
                  </a:lnTo>
                  <a:lnTo>
                    <a:pt x="489857" y="576943"/>
                  </a:lnTo>
                  <a:lnTo>
                    <a:pt x="489857" y="555172"/>
                  </a:lnTo>
                  <a:lnTo>
                    <a:pt x="598714" y="544286"/>
                  </a:lnTo>
                  <a:lnTo>
                    <a:pt x="558800" y="475343"/>
                  </a:lnTo>
                  <a:lnTo>
                    <a:pt x="605971" y="471715"/>
                  </a:lnTo>
                  <a:lnTo>
                    <a:pt x="801914" y="616857"/>
                  </a:lnTo>
                  <a:lnTo>
                    <a:pt x="780143" y="656772"/>
                  </a:lnTo>
                  <a:lnTo>
                    <a:pt x="841828" y="638629"/>
                  </a:lnTo>
                  <a:lnTo>
                    <a:pt x="1088571" y="805543"/>
                  </a:lnTo>
                  <a:lnTo>
                    <a:pt x="1034143" y="1026886"/>
                  </a:lnTo>
                  <a:lnTo>
                    <a:pt x="1117600" y="1117600"/>
                  </a:lnTo>
                  <a:lnTo>
                    <a:pt x="889000" y="1193800"/>
                  </a:lnTo>
                  <a:lnTo>
                    <a:pt x="878114" y="1233715"/>
                  </a:lnTo>
                  <a:lnTo>
                    <a:pt x="852714" y="1270000"/>
                  </a:lnTo>
                  <a:lnTo>
                    <a:pt x="950685" y="1375229"/>
                  </a:lnTo>
                  <a:lnTo>
                    <a:pt x="1023257" y="1317172"/>
                  </a:lnTo>
                  <a:lnTo>
                    <a:pt x="1026885" y="1277257"/>
                  </a:lnTo>
                  <a:lnTo>
                    <a:pt x="1084943" y="1302657"/>
                  </a:lnTo>
                  <a:lnTo>
                    <a:pt x="1117600" y="1240972"/>
                  </a:lnTo>
                  <a:lnTo>
                    <a:pt x="1150257" y="1277257"/>
                  </a:lnTo>
                  <a:lnTo>
                    <a:pt x="1150257" y="1277257"/>
                  </a:lnTo>
                  <a:lnTo>
                    <a:pt x="1299028" y="1346200"/>
                  </a:lnTo>
                  <a:lnTo>
                    <a:pt x="1331685" y="1338943"/>
                  </a:lnTo>
                  <a:lnTo>
                    <a:pt x="1346200" y="1404257"/>
                  </a:lnTo>
                  <a:lnTo>
                    <a:pt x="1393371" y="1433286"/>
                  </a:lnTo>
                  <a:lnTo>
                    <a:pt x="1607457" y="1451429"/>
                  </a:lnTo>
                  <a:lnTo>
                    <a:pt x="1792514" y="1440543"/>
                  </a:lnTo>
                  <a:lnTo>
                    <a:pt x="1778000" y="1389743"/>
                  </a:lnTo>
                  <a:lnTo>
                    <a:pt x="1527628" y="1262743"/>
                  </a:lnTo>
                  <a:lnTo>
                    <a:pt x="1799771" y="1288143"/>
                  </a:lnTo>
                  <a:lnTo>
                    <a:pt x="1785257" y="1161143"/>
                  </a:lnTo>
                  <a:lnTo>
                    <a:pt x="1476828" y="957943"/>
                  </a:lnTo>
                  <a:lnTo>
                    <a:pt x="1444171" y="954315"/>
                  </a:lnTo>
                  <a:lnTo>
                    <a:pt x="1407885" y="903515"/>
                  </a:lnTo>
                  <a:lnTo>
                    <a:pt x="1440543" y="794657"/>
                  </a:lnTo>
                  <a:lnTo>
                    <a:pt x="1661885" y="925286"/>
                  </a:lnTo>
                  <a:lnTo>
                    <a:pt x="1694543" y="914400"/>
                  </a:lnTo>
                  <a:lnTo>
                    <a:pt x="1745343" y="921657"/>
                  </a:lnTo>
                  <a:lnTo>
                    <a:pt x="1698171" y="816429"/>
                  </a:lnTo>
                  <a:lnTo>
                    <a:pt x="1738085" y="722086"/>
                  </a:lnTo>
                  <a:lnTo>
                    <a:pt x="1716314" y="703943"/>
                  </a:lnTo>
                  <a:lnTo>
                    <a:pt x="1741714" y="605972"/>
                  </a:lnTo>
                  <a:lnTo>
                    <a:pt x="1621971" y="656772"/>
                  </a:lnTo>
                  <a:lnTo>
                    <a:pt x="1625600" y="580572"/>
                  </a:lnTo>
                  <a:lnTo>
                    <a:pt x="1556657" y="635000"/>
                  </a:lnTo>
                  <a:lnTo>
                    <a:pt x="1455057" y="544286"/>
                  </a:lnTo>
                  <a:lnTo>
                    <a:pt x="1404257" y="580572"/>
                  </a:lnTo>
                  <a:lnTo>
                    <a:pt x="1201057" y="537029"/>
                  </a:lnTo>
                  <a:lnTo>
                    <a:pt x="1226457" y="482600"/>
                  </a:lnTo>
                  <a:lnTo>
                    <a:pt x="1204685" y="453572"/>
                  </a:lnTo>
                  <a:lnTo>
                    <a:pt x="1262743" y="402772"/>
                  </a:lnTo>
                  <a:lnTo>
                    <a:pt x="1157514" y="402772"/>
                  </a:lnTo>
                  <a:lnTo>
                    <a:pt x="1197428" y="330200"/>
                  </a:lnTo>
                  <a:lnTo>
                    <a:pt x="1143000" y="286657"/>
                  </a:lnTo>
                  <a:lnTo>
                    <a:pt x="1117600" y="348343"/>
                  </a:lnTo>
                  <a:lnTo>
                    <a:pt x="1074057" y="330200"/>
                  </a:lnTo>
                  <a:lnTo>
                    <a:pt x="1103085" y="268515"/>
                  </a:lnTo>
                  <a:lnTo>
                    <a:pt x="1016000" y="272143"/>
                  </a:lnTo>
                  <a:lnTo>
                    <a:pt x="972457" y="290286"/>
                  </a:lnTo>
                  <a:lnTo>
                    <a:pt x="968828" y="235857"/>
                  </a:lnTo>
                  <a:lnTo>
                    <a:pt x="896257" y="268515"/>
                  </a:lnTo>
                  <a:lnTo>
                    <a:pt x="921657" y="214086"/>
                  </a:lnTo>
                  <a:lnTo>
                    <a:pt x="856343" y="174172"/>
                  </a:lnTo>
                  <a:lnTo>
                    <a:pt x="827314" y="254000"/>
                  </a:lnTo>
                  <a:lnTo>
                    <a:pt x="787400" y="177800"/>
                  </a:lnTo>
                  <a:lnTo>
                    <a:pt x="751114" y="221343"/>
                  </a:lnTo>
                  <a:lnTo>
                    <a:pt x="758371" y="152400"/>
                  </a:lnTo>
                  <a:lnTo>
                    <a:pt x="566057" y="108857"/>
                  </a:lnTo>
                  <a:lnTo>
                    <a:pt x="515257" y="199572"/>
                  </a:lnTo>
                  <a:lnTo>
                    <a:pt x="468085" y="163286"/>
                  </a:lnTo>
                  <a:lnTo>
                    <a:pt x="431800" y="232229"/>
                  </a:lnTo>
                  <a:lnTo>
                    <a:pt x="410028" y="90715"/>
                  </a:lnTo>
                  <a:lnTo>
                    <a:pt x="351971" y="0"/>
                  </a:lnTo>
                  <a:lnTo>
                    <a:pt x="272143" y="3629"/>
                  </a:lnTo>
                  <a:lnTo>
                    <a:pt x="210457" y="83457"/>
                  </a:lnTo>
                  <a:lnTo>
                    <a:pt x="203200" y="224972"/>
                  </a:lnTo>
                  <a:lnTo>
                    <a:pt x="228600" y="239486"/>
                  </a:lnTo>
                  <a:lnTo>
                    <a:pt x="199571" y="286657"/>
                  </a:lnTo>
                  <a:lnTo>
                    <a:pt x="257628" y="337457"/>
                  </a:lnTo>
                  <a:lnTo>
                    <a:pt x="250371" y="395515"/>
                  </a:lnTo>
                  <a:lnTo>
                    <a:pt x="159657" y="286657"/>
                  </a:lnTo>
                  <a:lnTo>
                    <a:pt x="137885" y="152400"/>
                  </a:lnTo>
                  <a:lnTo>
                    <a:pt x="185057" y="14515"/>
                  </a:lnTo>
                  <a:lnTo>
                    <a:pt x="90714" y="7257"/>
                  </a:lnTo>
                  <a:close/>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GB" sz="2400">
                <a:solidFill>
                  <a:srgbClr val="000000"/>
                </a:solidFill>
                <a:latin typeface="Arial" charset="0"/>
              </a:endParaRPr>
            </a:p>
          </p:txBody>
        </p:sp>
      </p:grpSp>
      <p:sp>
        <p:nvSpPr>
          <p:cNvPr id="551" name="TextBox 550"/>
          <p:cNvSpPr txBox="1"/>
          <p:nvPr/>
        </p:nvSpPr>
        <p:spPr>
          <a:xfrm>
            <a:off x="3740359" y="1563566"/>
            <a:ext cx="1733167" cy="592022"/>
          </a:xfrm>
          <a:prstGeom prst="rect">
            <a:avLst/>
          </a:prstGeom>
          <a:noFill/>
        </p:spPr>
        <p:txBody>
          <a:bodyPr wrap="none" rtlCol="0">
            <a:spAutoFit/>
          </a:bodyPr>
          <a:lstStyle/>
          <a:p>
            <a:pPr algn="ctr" defTabSz="914400" eaLnBrk="0" fontAlgn="base" hangingPunct="0">
              <a:lnSpc>
                <a:spcPct val="110000"/>
              </a:lnSpc>
              <a:spcBef>
                <a:spcPct val="50000"/>
              </a:spcBef>
              <a:spcAft>
                <a:spcPct val="0"/>
              </a:spcAft>
            </a:pPr>
            <a:r>
              <a:rPr lang="en-US" sz="3200" b="1" dirty="0" smtClean="0">
                <a:solidFill>
                  <a:srgbClr val="FC1921">
                    <a:lumMod val="75000"/>
                  </a:srgbClr>
                </a:solidFill>
                <a:effectLst>
                  <a:glow rad="114300">
                    <a:srgbClr val="FFFFFF"/>
                  </a:glow>
                </a:effectLst>
                <a:latin typeface="Arial" charset="0"/>
              </a:rPr>
              <a:t>Sweden</a:t>
            </a:r>
            <a:endParaRPr lang="en-US" sz="3200" b="1" dirty="0">
              <a:solidFill>
                <a:srgbClr val="FC1921">
                  <a:lumMod val="75000"/>
                </a:srgbClr>
              </a:solidFill>
              <a:effectLst>
                <a:glow rad="114300">
                  <a:srgbClr val="FFFFFF"/>
                </a:glow>
              </a:effectLst>
              <a:latin typeface="Arial" charset="0"/>
            </a:endParaRPr>
          </a:p>
        </p:txBody>
      </p:sp>
      <p:sp>
        <p:nvSpPr>
          <p:cNvPr id="552" name="TextBox 551"/>
          <p:cNvSpPr txBox="1"/>
          <p:nvPr/>
        </p:nvSpPr>
        <p:spPr>
          <a:xfrm>
            <a:off x="990600" y="1340894"/>
            <a:ext cx="1664238" cy="592022"/>
          </a:xfrm>
          <a:prstGeom prst="rect">
            <a:avLst/>
          </a:prstGeom>
          <a:noFill/>
        </p:spPr>
        <p:txBody>
          <a:bodyPr wrap="none" rtlCol="0">
            <a:spAutoFit/>
          </a:bodyPr>
          <a:lstStyle/>
          <a:p>
            <a:pPr algn="ctr" defTabSz="914400" eaLnBrk="0" fontAlgn="base" hangingPunct="0">
              <a:lnSpc>
                <a:spcPct val="110000"/>
              </a:lnSpc>
              <a:spcBef>
                <a:spcPct val="50000"/>
              </a:spcBef>
              <a:spcAft>
                <a:spcPct val="0"/>
              </a:spcAft>
            </a:pPr>
            <a:r>
              <a:rPr lang="en-US" sz="3200" b="1" dirty="0" smtClean="0">
                <a:solidFill>
                  <a:srgbClr val="FC1921">
                    <a:lumMod val="75000"/>
                  </a:srgbClr>
                </a:solidFill>
                <a:latin typeface="Arial" charset="0"/>
              </a:rPr>
              <a:t>Canada</a:t>
            </a:r>
            <a:endParaRPr lang="en-US" sz="3200" b="1" dirty="0">
              <a:solidFill>
                <a:srgbClr val="FC1921">
                  <a:lumMod val="75000"/>
                </a:srgbClr>
              </a:solidFill>
              <a:latin typeface="Arial" charset="0"/>
            </a:endParaRPr>
          </a:p>
        </p:txBody>
      </p:sp>
      <p:sp>
        <p:nvSpPr>
          <p:cNvPr id="553" name="TextBox 552"/>
          <p:cNvSpPr txBox="1"/>
          <p:nvPr/>
        </p:nvSpPr>
        <p:spPr>
          <a:xfrm>
            <a:off x="3967697" y="5705134"/>
            <a:ext cx="3871573" cy="634020"/>
          </a:xfrm>
          <a:prstGeom prst="rect">
            <a:avLst/>
          </a:prstGeom>
          <a:noFill/>
        </p:spPr>
        <p:txBody>
          <a:bodyPr wrap="none" rtlCol="0">
            <a:spAutoFit/>
          </a:bodyPr>
          <a:lstStyle/>
          <a:p>
            <a:pPr algn="ctr" defTabSz="914400" eaLnBrk="0" fontAlgn="base" hangingPunct="0">
              <a:lnSpc>
                <a:spcPct val="110000"/>
              </a:lnSpc>
              <a:spcBef>
                <a:spcPct val="50000"/>
              </a:spcBef>
              <a:spcAft>
                <a:spcPct val="0"/>
              </a:spcAft>
            </a:pPr>
            <a:r>
              <a:rPr lang="en-US" sz="3200" b="1" dirty="0" smtClean="0">
                <a:solidFill>
                  <a:srgbClr val="FC1921">
                    <a:lumMod val="75000"/>
                  </a:srgbClr>
                </a:solidFill>
                <a:latin typeface="Arial" charset="0"/>
              </a:rPr>
              <a:t>Egypt, China, India</a:t>
            </a:r>
            <a:endParaRPr lang="en-US" sz="3200" b="1" dirty="0">
              <a:solidFill>
                <a:srgbClr val="FC1921">
                  <a:lumMod val="75000"/>
                </a:srgbClr>
              </a:solidFill>
              <a:latin typeface="Arial" charset="0"/>
            </a:endParaRPr>
          </a:p>
        </p:txBody>
      </p:sp>
      <p:grpSp>
        <p:nvGrpSpPr>
          <p:cNvPr id="554" name="Group 553"/>
          <p:cNvGrpSpPr/>
          <p:nvPr/>
        </p:nvGrpSpPr>
        <p:grpSpPr>
          <a:xfrm>
            <a:off x="747873" y="1817444"/>
            <a:ext cx="2205875" cy="1186309"/>
            <a:chOff x="747285" y="1026941"/>
            <a:chExt cx="2205875" cy="1294719"/>
          </a:xfrm>
          <a:solidFill>
            <a:srgbClr val="FF0000"/>
          </a:solidFill>
        </p:grpSpPr>
        <p:sp>
          <p:nvSpPr>
            <p:cNvPr id="555" name="Freeform 392"/>
            <p:cNvSpPr>
              <a:spLocks/>
            </p:cNvSpPr>
            <p:nvPr/>
          </p:nvSpPr>
          <p:spPr bwMode="auto">
            <a:xfrm>
              <a:off x="2114615" y="1605821"/>
              <a:ext cx="48498" cy="31044"/>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56" name="Freeform 393"/>
            <p:cNvSpPr>
              <a:spLocks/>
            </p:cNvSpPr>
            <p:nvPr/>
          </p:nvSpPr>
          <p:spPr bwMode="auto">
            <a:xfrm>
              <a:off x="2092712" y="1832260"/>
              <a:ext cx="32853" cy="14609"/>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57" name="Freeform 394"/>
            <p:cNvSpPr>
              <a:spLocks/>
            </p:cNvSpPr>
            <p:nvPr/>
          </p:nvSpPr>
          <p:spPr bwMode="auto">
            <a:xfrm>
              <a:off x="2006668" y="1936349"/>
              <a:ext cx="17209" cy="20087"/>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58" name="Freeform 395"/>
            <p:cNvSpPr>
              <a:spLocks/>
            </p:cNvSpPr>
            <p:nvPr/>
          </p:nvSpPr>
          <p:spPr bwMode="auto">
            <a:xfrm>
              <a:off x="1923752" y="1399469"/>
              <a:ext cx="71965" cy="31044"/>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59" name="Freeform 396"/>
            <p:cNvSpPr>
              <a:spLocks/>
            </p:cNvSpPr>
            <p:nvPr/>
          </p:nvSpPr>
          <p:spPr bwMode="auto">
            <a:xfrm>
              <a:off x="1895592" y="1286250"/>
              <a:ext cx="31289" cy="18261"/>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60" name="Freeform 397"/>
            <p:cNvSpPr>
              <a:spLocks/>
            </p:cNvSpPr>
            <p:nvPr/>
          </p:nvSpPr>
          <p:spPr bwMode="auto">
            <a:xfrm>
              <a:off x="2629319" y="2128091"/>
              <a:ext cx="40676" cy="36522"/>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61" name="Freeform 398"/>
            <p:cNvSpPr>
              <a:spLocks/>
            </p:cNvSpPr>
            <p:nvPr/>
          </p:nvSpPr>
          <p:spPr bwMode="auto">
            <a:xfrm>
              <a:off x="2399345" y="2056873"/>
              <a:ext cx="51627" cy="29218"/>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62" name="Freeform 399"/>
            <p:cNvSpPr>
              <a:spLocks/>
            </p:cNvSpPr>
            <p:nvPr/>
          </p:nvSpPr>
          <p:spPr bwMode="auto">
            <a:xfrm>
              <a:off x="2424376" y="2128091"/>
              <a:ext cx="23467" cy="12783"/>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63" name="Freeform 400"/>
            <p:cNvSpPr>
              <a:spLocks/>
            </p:cNvSpPr>
            <p:nvPr/>
          </p:nvSpPr>
          <p:spPr bwMode="auto">
            <a:xfrm>
              <a:off x="2438456" y="2181049"/>
              <a:ext cx="26596" cy="20087"/>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64" name="Freeform 401"/>
            <p:cNvSpPr>
              <a:spLocks/>
            </p:cNvSpPr>
            <p:nvPr/>
          </p:nvSpPr>
          <p:spPr bwMode="auto">
            <a:xfrm>
              <a:off x="2191273" y="1625908"/>
              <a:ext cx="21902" cy="21913"/>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65" name="Freeform 402"/>
            <p:cNvSpPr>
              <a:spLocks/>
            </p:cNvSpPr>
            <p:nvPr/>
          </p:nvSpPr>
          <p:spPr bwMode="auto">
            <a:xfrm>
              <a:off x="1964427" y="1235119"/>
              <a:ext cx="25031" cy="14609"/>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66" name="Freeform 403"/>
            <p:cNvSpPr>
              <a:spLocks/>
            </p:cNvSpPr>
            <p:nvPr/>
          </p:nvSpPr>
          <p:spPr bwMode="auto">
            <a:xfrm>
              <a:off x="2023876" y="1169378"/>
              <a:ext cx="12516" cy="20087"/>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67" name="Freeform 404"/>
            <p:cNvSpPr>
              <a:spLocks/>
            </p:cNvSpPr>
            <p:nvPr/>
          </p:nvSpPr>
          <p:spPr bwMode="auto">
            <a:xfrm>
              <a:off x="2009796" y="1205901"/>
              <a:ext cx="56320" cy="29218"/>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68" name="Freeform 405"/>
            <p:cNvSpPr>
              <a:spLocks/>
            </p:cNvSpPr>
            <p:nvPr/>
          </p:nvSpPr>
          <p:spPr bwMode="auto">
            <a:xfrm>
              <a:off x="2058294" y="1193118"/>
              <a:ext cx="76658" cy="51131"/>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69" name="Freeform 406"/>
            <p:cNvSpPr>
              <a:spLocks/>
            </p:cNvSpPr>
            <p:nvPr/>
          </p:nvSpPr>
          <p:spPr bwMode="auto">
            <a:xfrm>
              <a:off x="2134952" y="1222336"/>
              <a:ext cx="45369" cy="31044"/>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70" name="Freeform 407"/>
            <p:cNvSpPr>
              <a:spLocks/>
            </p:cNvSpPr>
            <p:nvPr/>
          </p:nvSpPr>
          <p:spPr bwMode="auto">
            <a:xfrm>
              <a:off x="2080197" y="1123725"/>
              <a:ext cx="86045" cy="45653"/>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71" name="Freeform 408"/>
            <p:cNvSpPr>
              <a:spLocks/>
            </p:cNvSpPr>
            <p:nvPr/>
          </p:nvSpPr>
          <p:spPr bwMode="auto">
            <a:xfrm>
              <a:off x="2191273" y="1138334"/>
              <a:ext cx="59449" cy="31044"/>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72" name="Freeform 409"/>
            <p:cNvSpPr>
              <a:spLocks/>
            </p:cNvSpPr>
            <p:nvPr/>
          </p:nvSpPr>
          <p:spPr bwMode="auto">
            <a:xfrm>
              <a:off x="2177193" y="1180335"/>
              <a:ext cx="40676" cy="34696"/>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73" name="Freeform 410"/>
            <p:cNvSpPr>
              <a:spLocks/>
            </p:cNvSpPr>
            <p:nvPr/>
          </p:nvSpPr>
          <p:spPr bwMode="auto">
            <a:xfrm>
              <a:off x="1884640" y="1169378"/>
              <a:ext cx="48498" cy="10957"/>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74" name="Freeform 411"/>
            <p:cNvSpPr>
              <a:spLocks/>
            </p:cNvSpPr>
            <p:nvPr/>
          </p:nvSpPr>
          <p:spPr bwMode="auto">
            <a:xfrm>
              <a:off x="1912801" y="1132856"/>
              <a:ext cx="82916" cy="27392"/>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75" name="Freeform 412"/>
            <p:cNvSpPr>
              <a:spLocks/>
            </p:cNvSpPr>
            <p:nvPr/>
          </p:nvSpPr>
          <p:spPr bwMode="auto">
            <a:xfrm>
              <a:off x="2250722" y="1596690"/>
              <a:ext cx="17209" cy="14609"/>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76" name="Freeform 413"/>
            <p:cNvSpPr>
              <a:spLocks/>
            </p:cNvSpPr>
            <p:nvPr/>
          </p:nvSpPr>
          <p:spPr bwMode="auto">
            <a:xfrm>
              <a:off x="2433762" y="2157309"/>
              <a:ext cx="25031" cy="36522"/>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77" name="Freeform 414"/>
            <p:cNvSpPr>
              <a:spLocks/>
            </p:cNvSpPr>
            <p:nvPr/>
          </p:nvSpPr>
          <p:spPr bwMode="auto">
            <a:xfrm>
              <a:off x="2353976" y="2157309"/>
              <a:ext cx="56320" cy="36522"/>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78" name="Freeform 415"/>
            <p:cNvSpPr>
              <a:spLocks/>
            </p:cNvSpPr>
            <p:nvPr/>
          </p:nvSpPr>
          <p:spPr bwMode="auto">
            <a:xfrm>
              <a:off x="2657479" y="1169378"/>
              <a:ext cx="45369" cy="27392"/>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79" name="Freeform 417"/>
            <p:cNvSpPr>
              <a:spLocks/>
            </p:cNvSpPr>
            <p:nvPr/>
          </p:nvSpPr>
          <p:spPr bwMode="auto">
            <a:xfrm>
              <a:off x="2313300" y="1026941"/>
              <a:ext cx="639860" cy="191743"/>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80" name="Freeform 418"/>
            <p:cNvSpPr>
              <a:spLocks/>
            </p:cNvSpPr>
            <p:nvPr/>
          </p:nvSpPr>
          <p:spPr bwMode="auto">
            <a:xfrm>
              <a:off x="787961" y="2031307"/>
              <a:ext cx="79787" cy="69393"/>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81" name="Freeform 419"/>
            <p:cNvSpPr>
              <a:spLocks/>
            </p:cNvSpPr>
            <p:nvPr/>
          </p:nvSpPr>
          <p:spPr bwMode="auto">
            <a:xfrm>
              <a:off x="747285" y="1907131"/>
              <a:ext cx="40676" cy="84002"/>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82" name="Freeform 420"/>
            <p:cNvSpPr>
              <a:spLocks/>
            </p:cNvSpPr>
            <p:nvPr/>
          </p:nvSpPr>
          <p:spPr bwMode="auto">
            <a:xfrm>
              <a:off x="2080197" y="1525472"/>
              <a:ext cx="129849" cy="7487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83" name="Freeform 421"/>
            <p:cNvSpPr>
              <a:spLocks/>
            </p:cNvSpPr>
            <p:nvPr/>
          </p:nvSpPr>
          <p:spPr bwMode="auto">
            <a:xfrm>
              <a:off x="2283575" y="1536428"/>
              <a:ext cx="59449" cy="34696"/>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84" name="Freeform 422"/>
            <p:cNvSpPr>
              <a:spLocks/>
            </p:cNvSpPr>
            <p:nvPr/>
          </p:nvSpPr>
          <p:spPr bwMode="auto">
            <a:xfrm>
              <a:off x="2353976" y="1437818"/>
              <a:ext cx="53191" cy="31044"/>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85" name="Freeform 423"/>
            <p:cNvSpPr>
              <a:spLocks/>
            </p:cNvSpPr>
            <p:nvPr/>
          </p:nvSpPr>
          <p:spPr bwMode="auto">
            <a:xfrm>
              <a:off x="2083326" y="1271641"/>
              <a:ext cx="123592" cy="58436"/>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86" name="Freeform 424"/>
            <p:cNvSpPr>
              <a:spLocks/>
            </p:cNvSpPr>
            <p:nvPr/>
          </p:nvSpPr>
          <p:spPr bwMode="auto">
            <a:xfrm>
              <a:off x="1947218" y="1278946"/>
              <a:ext cx="118898" cy="73045"/>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87" name="Freeform 425"/>
            <p:cNvSpPr>
              <a:spLocks/>
            </p:cNvSpPr>
            <p:nvPr/>
          </p:nvSpPr>
          <p:spPr bwMode="auto">
            <a:xfrm>
              <a:off x="1460674" y="1257032"/>
              <a:ext cx="245619" cy="102263"/>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88" name="Freeform 426"/>
            <p:cNvSpPr>
              <a:spLocks/>
            </p:cNvSpPr>
            <p:nvPr/>
          </p:nvSpPr>
          <p:spPr bwMode="auto">
            <a:xfrm>
              <a:off x="1554541" y="1291728"/>
              <a:ext cx="345744" cy="144263"/>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89" name="Freeform 427"/>
            <p:cNvSpPr>
              <a:spLocks/>
            </p:cNvSpPr>
            <p:nvPr/>
          </p:nvSpPr>
          <p:spPr bwMode="auto">
            <a:xfrm>
              <a:off x="2496340" y="2000263"/>
              <a:ext cx="168961" cy="169829"/>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90" name="Freeform 428"/>
            <p:cNvSpPr>
              <a:spLocks/>
            </p:cNvSpPr>
            <p:nvPr/>
          </p:nvSpPr>
          <p:spPr bwMode="auto">
            <a:xfrm>
              <a:off x="1646844" y="1173031"/>
              <a:ext cx="173654" cy="49305"/>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91" name="Freeform 429"/>
            <p:cNvSpPr>
              <a:spLocks/>
            </p:cNvSpPr>
            <p:nvPr/>
          </p:nvSpPr>
          <p:spPr bwMode="auto">
            <a:xfrm>
              <a:off x="1734453" y="1189466"/>
              <a:ext cx="233103" cy="7852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92" name="Freeform 430"/>
            <p:cNvSpPr>
              <a:spLocks/>
            </p:cNvSpPr>
            <p:nvPr/>
          </p:nvSpPr>
          <p:spPr bwMode="auto">
            <a:xfrm>
              <a:off x="2225691" y="1200422"/>
              <a:ext cx="239361" cy="56610"/>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93" name="Freeform 431"/>
            <p:cNvSpPr>
              <a:spLocks/>
            </p:cNvSpPr>
            <p:nvPr/>
          </p:nvSpPr>
          <p:spPr bwMode="auto">
            <a:xfrm>
              <a:off x="2289833" y="1074420"/>
              <a:ext cx="165832" cy="8217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94" name="Freeform 432"/>
            <p:cNvSpPr>
              <a:spLocks/>
            </p:cNvSpPr>
            <p:nvPr/>
          </p:nvSpPr>
          <p:spPr bwMode="auto">
            <a:xfrm>
              <a:off x="2400909" y="1273467"/>
              <a:ext cx="79787" cy="32870"/>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95" name="Freeform 433"/>
            <p:cNvSpPr>
              <a:spLocks/>
            </p:cNvSpPr>
            <p:nvPr/>
          </p:nvSpPr>
          <p:spPr bwMode="auto">
            <a:xfrm>
              <a:off x="758236" y="1337381"/>
              <a:ext cx="1885163" cy="98427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US" sz="2400">
                <a:solidFill>
                  <a:srgbClr val="000000"/>
                </a:solidFill>
                <a:latin typeface="Arial" charset="0"/>
              </a:endParaRPr>
            </a:p>
          </p:txBody>
        </p:sp>
        <p:sp>
          <p:nvSpPr>
            <p:cNvPr id="596" name="Freeform 595"/>
            <p:cNvSpPr/>
            <p:nvPr/>
          </p:nvSpPr>
          <p:spPr>
            <a:xfrm rot="816552">
              <a:off x="2209243" y="1290701"/>
              <a:ext cx="413373" cy="304159"/>
            </a:xfrm>
            <a:custGeom>
              <a:avLst/>
              <a:gdLst>
                <a:gd name="connsiteX0" fmla="*/ 90714 w 1799771"/>
                <a:gd name="connsiteY0" fmla="*/ 7257 h 1451429"/>
                <a:gd name="connsiteX1" fmla="*/ 0 w 1799771"/>
                <a:gd name="connsiteY1" fmla="*/ 152400 h 1451429"/>
                <a:gd name="connsiteX2" fmla="*/ 0 w 1799771"/>
                <a:gd name="connsiteY2" fmla="*/ 410029 h 1451429"/>
                <a:gd name="connsiteX3" fmla="*/ 105228 w 1799771"/>
                <a:gd name="connsiteY3" fmla="*/ 424543 h 1451429"/>
                <a:gd name="connsiteX4" fmla="*/ 134257 w 1799771"/>
                <a:gd name="connsiteY4" fmla="*/ 468086 h 1451429"/>
                <a:gd name="connsiteX5" fmla="*/ 90714 w 1799771"/>
                <a:gd name="connsiteY5" fmla="*/ 475343 h 1451429"/>
                <a:gd name="connsiteX6" fmla="*/ 54428 w 1799771"/>
                <a:gd name="connsiteY6" fmla="*/ 453572 h 1451429"/>
                <a:gd name="connsiteX7" fmla="*/ 105228 w 1799771"/>
                <a:gd name="connsiteY7" fmla="*/ 566057 h 1451429"/>
                <a:gd name="connsiteX8" fmla="*/ 174171 w 1799771"/>
                <a:gd name="connsiteY8" fmla="*/ 544286 h 1451429"/>
                <a:gd name="connsiteX9" fmla="*/ 239485 w 1799771"/>
                <a:gd name="connsiteY9" fmla="*/ 602343 h 1451429"/>
                <a:gd name="connsiteX10" fmla="*/ 489857 w 1799771"/>
                <a:gd name="connsiteY10" fmla="*/ 576943 h 1451429"/>
                <a:gd name="connsiteX11" fmla="*/ 489857 w 1799771"/>
                <a:gd name="connsiteY11" fmla="*/ 555172 h 1451429"/>
                <a:gd name="connsiteX12" fmla="*/ 598714 w 1799771"/>
                <a:gd name="connsiteY12" fmla="*/ 544286 h 1451429"/>
                <a:gd name="connsiteX13" fmla="*/ 558800 w 1799771"/>
                <a:gd name="connsiteY13" fmla="*/ 475343 h 1451429"/>
                <a:gd name="connsiteX14" fmla="*/ 605971 w 1799771"/>
                <a:gd name="connsiteY14" fmla="*/ 471715 h 1451429"/>
                <a:gd name="connsiteX15" fmla="*/ 801914 w 1799771"/>
                <a:gd name="connsiteY15" fmla="*/ 616857 h 1451429"/>
                <a:gd name="connsiteX16" fmla="*/ 780143 w 1799771"/>
                <a:gd name="connsiteY16" fmla="*/ 656772 h 1451429"/>
                <a:gd name="connsiteX17" fmla="*/ 841828 w 1799771"/>
                <a:gd name="connsiteY17" fmla="*/ 638629 h 1451429"/>
                <a:gd name="connsiteX18" fmla="*/ 1088571 w 1799771"/>
                <a:gd name="connsiteY18" fmla="*/ 805543 h 1451429"/>
                <a:gd name="connsiteX19" fmla="*/ 1034143 w 1799771"/>
                <a:gd name="connsiteY19" fmla="*/ 1026886 h 1451429"/>
                <a:gd name="connsiteX20" fmla="*/ 1117600 w 1799771"/>
                <a:gd name="connsiteY20" fmla="*/ 1117600 h 1451429"/>
                <a:gd name="connsiteX21" fmla="*/ 889000 w 1799771"/>
                <a:gd name="connsiteY21" fmla="*/ 1193800 h 1451429"/>
                <a:gd name="connsiteX22" fmla="*/ 878114 w 1799771"/>
                <a:gd name="connsiteY22" fmla="*/ 1233715 h 1451429"/>
                <a:gd name="connsiteX23" fmla="*/ 852714 w 1799771"/>
                <a:gd name="connsiteY23" fmla="*/ 1270000 h 1451429"/>
                <a:gd name="connsiteX24" fmla="*/ 950685 w 1799771"/>
                <a:gd name="connsiteY24" fmla="*/ 1375229 h 1451429"/>
                <a:gd name="connsiteX25" fmla="*/ 1023257 w 1799771"/>
                <a:gd name="connsiteY25" fmla="*/ 1317172 h 1451429"/>
                <a:gd name="connsiteX26" fmla="*/ 1026885 w 1799771"/>
                <a:gd name="connsiteY26" fmla="*/ 1277257 h 1451429"/>
                <a:gd name="connsiteX27" fmla="*/ 1084943 w 1799771"/>
                <a:gd name="connsiteY27" fmla="*/ 1302657 h 1451429"/>
                <a:gd name="connsiteX28" fmla="*/ 1117600 w 1799771"/>
                <a:gd name="connsiteY28" fmla="*/ 1240972 h 1451429"/>
                <a:gd name="connsiteX29" fmla="*/ 1150257 w 1799771"/>
                <a:gd name="connsiteY29" fmla="*/ 1277257 h 1451429"/>
                <a:gd name="connsiteX30" fmla="*/ 1150257 w 1799771"/>
                <a:gd name="connsiteY30" fmla="*/ 1277257 h 1451429"/>
                <a:gd name="connsiteX31" fmla="*/ 1299028 w 1799771"/>
                <a:gd name="connsiteY31" fmla="*/ 1346200 h 1451429"/>
                <a:gd name="connsiteX32" fmla="*/ 1331685 w 1799771"/>
                <a:gd name="connsiteY32" fmla="*/ 1338943 h 1451429"/>
                <a:gd name="connsiteX33" fmla="*/ 1346200 w 1799771"/>
                <a:gd name="connsiteY33" fmla="*/ 1404257 h 1451429"/>
                <a:gd name="connsiteX34" fmla="*/ 1393371 w 1799771"/>
                <a:gd name="connsiteY34" fmla="*/ 1433286 h 1451429"/>
                <a:gd name="connsiteX35" fmla="*/ 1607457 w 1799771"/>
                <a:gd name="connsiteY35" fmla="*/ 1451429 h 1451429"/>
                <a:gd name="connsiteX36" fmla="*/ 1792514 w 1799771"/>
                <a:gd name="connsiteY36" fmla="*/ 1440543 h 1451429"/>
                <a:gd name="connsiteX37" fmla="*/ 1778000 w 1799771"/>
                <a:gd name="connsiteY37" fmla="*/ 1389743 h 1451429"/>
                <a:gd name="connsiteX38" fmla="*/ 1527628 w 1799771"/>
                <a:gd name="connsiteY38" fmla="*/ 1262743 h 1451429"/>
                <a:gd name="connsiteX39" fmla="*/ 1799771 w 1799771"/>
                <a:gd name="connsiteY39" fmla="*/ 1288143 h 1451429"/>
                <a:gd name="connsiteX40" fmla="*/ 1785257 w 1799771"/>
                <a:gd name="connsiteY40" fmla="*/ 1161143 h 1451429"/>
                <a:gd name="connsiteX41" fmla="*/ 1476828 w 1799771"/>
                <a:gd name="connsiteY41" fmla="*/ 957943 h 1451429"/>
                <a:gd name="connsiteX42" fmla="*/ 1444171 w 1799771"/>
                <a:gd name="connsiteY42" fmla="*/ 954315 h 1451429"/>
                <a:gd name="connsiteX43" fmla="*/ 1407885 w 1799771"/>
                <a:gd name="connsiteY43" fmla="*/ 903515 h 1451429"/>
                <a:gd name="connsiteX44" fmla="*/ 1440543 w 1799771"/>
                <a:gd name="connsiteY44" fmla="*/ 794657 h 1451429"/>
                <a:gd name="connsiteX45" fmla="*/ 1661885 w 1799771"/>
                <a:gd name="connsiteY45" fmla="*/ 925286 h 1451429"/>
                <a:gd name="connsiteX46" fmla="*/ 1694543 w 1799771"/>
                <a:gd name="connsiteY46" fmla="*/ 914400 h 1451429"/>
                <a:gd name="connsiteX47" fmla="*/ 1745343 w 1799771"/>
                <a:gd name="connsiteY47" fmla="*/ 921657 h 1451429"/>
                <a:gd name="connsiteX48" fmla="*/ 1698171 w 1799771"/>
                <a:gd name="connsiteY48" fmla="*/ 816429 h 1451429"/>
                <a:gd name="connsiteX49" fmla="*/ 1738085 w 1799771"/>
                <a:gd name="connsiteY49" fmla="*/ 722086 h 1451429"/>
                <a:gd name="connsiteX50" fmla="*/ 1716314 w 1799771"/>
                <a:gd name="connsiteY50" fmla="*/ 703943 h 1451429"/>
                <a:gd name="connsiteX51" fmla="*/ 1741714 w 1799771"/>
                <a:gd name="connsiteY51" fmla="*/ 605972 h 1451429"/>
                <a:gd name="connsiteX52" fmla="*/ 1621971 w 1799771"/>
                <a:gd name="connsiteY52" fmla="*/ 656772 h 1451429"/>
                <a:gd name="connsiteX53" fmla="*/ 1625600 w 1799771"/>
                <a:gd name="connsiteY53" fmla="*/ 580572 h 1451429"/>
                <a:gd name="connsiteX54" fmla="*/ 1556657 w 1799771"/>
                <a:gd name="connsiteY54" fmla="*/ 635000 h 1451429"/>
                <a:gd name="connsiteX55" fmla="*/ 1455057 w 1799771"/>
                <a:gd name="connsiteY55" fmla="*/ 544286 h 1451429"/>
                <a:gd name="connsiteX56" fmla="*/ 1404257 w 1799771"/>
                <a:gd name="connsiteY56" fmla="*/ 580572 h 1451429"/>
                <a:gd name="connsiteX57" fmla="*/ 1201057 w 1799771"/>
                <a:gd name="connsiteY57" fmla="*/ 537029 h 1451429"/>
                <a:gd name="connsiteX58" fmla="*/ 1226457 w 1799771"/>
                <a:gd name="connsiteY58" fmla="*/ 482600 h 1451429"/>
                <a:gd name="connsiteX59" fmla="*/ 1204685 w 1799771"/>
                <a:gd name="connsiteY59" fmla="*/ 453572 h 1451429"/>
                <a:gd name="connsiteX60" fmla="*/ 1262743 w 1799771"/>
                <a:gd name="connsiteY60" fmla="*/ 402772 h 1451429"/>
                <a:gd name="connsiteX61" fmla="*/ 1157514 w 1799771"/>
                <a:gd name="connsiteY61" fmla="*/ 402772 h 1451429"/>
                <a:gd name="connsiteX62" fmla="*/ 1197428 w 1799771"/>
                <a:gd name="connsiteY62" fmla="*/ 330200 h 1451429"/>
                <a:gd name="connsiteX63" fmla="*/ 1143000 w 1799771"/>
                <a:gd name="connsiteY63" fmla="*/ 286657 h 1451429"/>
                <a:gd name="connsiteX64" fmla="*/ 1117600 w 1799771"/>
                <a:gd name="connsiteY64" fmla="*/ 348343 h 1451429"/>
                <a:gd name="connsiteX65" fmla="*/ 1074057 w 1799771"/>
                <a:gd name="connsiteY65" fmla="*/ 330200 h 1451429"/>
                <a:gd name="connsiteX66" fmla="*/ 1103085 w 1799771"/>
                <a:gd name="connsiteY66" fmla="*/ 268515 h 1451429"/>
                <a:gd name="connsiteX67" fmla="*/ 1016000 w 1799771"/>
                <a:gd name="connsiteY67" fmla="*/ 272143 h 1451429"/>
                <a:gd name="connsiteX68" fmla="*/ 972457 w 1799771"/>
                <a:gd name="connsiteY68" fmla="*/ 290286 h 1451429"/>
                <a:gd name="connsiteX69" fmla="*/ 968828 w 1799771"/>
                <a:gd name="connsiteY69" fmla="*/ 235857 h 1451429"/>
                <a:gd name="connsiteX70" fmla="*/ 896257 w 1799771"/>
                <a:gd name="connsiteY70" fmla="*/ 268515 h 1451429"/>
                <a:gd name="connsiteX71" fmla="*/ 921657 w 1799771"/>
                <a:gd name="connsiteY71" fmla="*/ 214086 h 1451429"/>
                <a:gd name="connsiteX72" fmla="*/ 856343 w 1799771"/>
                <a:gd name="connsiteY72" fmla="*/ 174172 h 1451429"/>
                <a:gd name="connsiteX73" fmla="*/ 827314 w 1799771"/>
                <a:gd name="connsiteY73" fmla="*/ 254000 h 1451429"/>
                <a:gd name="connsiteX74" fmla="*/ 787400 w 1799771"/>
                <a:gd name="connsiteY74" fmla="*/ 177800 h 1451429"/>
                <a:gd name="connsiteX75" fmla="*/ 751114 w 1799771"/>
                <a:gd name="connsiteY75" fmla="*/ 221343 h 1451429"/>
                <a:gd name="connsiteX76" fmla="*/ 758371 w 1799771"/>
                <a:gd name="connsiteY76" fmla="*/ 152400 h 1451429"/>
                <a:gd name="connsiteX77" fmla="*/ 566057 w 1799771"/>
                <a:gd name="connsiteY77" fmla="*/ 108857 h 1451429"/>
                <a:gd name="connsiteX78" fmla="*/ 515257 w 1799771"/>
                <a:gd name="connsiteY78" fmla="*/ 199572 h 1451429"/>
                <a:gd name="connsiteX79" fmla="*/ 468085 w 1799771"/>
                <a:gd name="connsiteY79" fmla="*/ 163286 h 1451429"/>
                <a:gd name="connsiteX80" fmla="*/ 431800 w 1799771"/>
                <a:gd name="connsiteY80" fmla="*/ 232229 h 1451429"/>
                <a:gd name="connsiteX81" fmla="*/ 410028 w 1799771"/>
                <a:gd name="connsiteY81" fmla="*/ 90715 h 1451429"/>
                <a:gd name="connsiteX82" fmla="*/ 351971 w 1799771"/>
                <a:gd name="connsiteY82" fmla="*/ 0 h 1451429"/>
                <a:gd name="connsiteX83" fmla="*/ 272143 w 1799771"/>
                <a:gd name="connsiteY83" fmla="*/ 3629 h 1451429"/>
                <a:gd name="connsiteX84" fmla="*/ 210457 w 1799771"/>
                <a:gd name="connsiteY84" fmla="*/ 83457 h 1451429"/>
                <a:gd name="connsiteX85" fmla="*/ 203200 w 1799771"/>
                <a:gd name="connsiteY85" fmla="*/ 224972 h 1451429"/>
                <a:gd name="connsiteX86" fmla="*/ 228600 w 1799771"/>
                <a:gd name="connsiteY86" fmla="*/ 239486 h 1451429"/>
                <a:gd name="connsiteX87" fmla="*/ 199571 w 1799771"/>
                <a:gd name="connsiteY87" fmla="*/ 286657 h 1451429"/>
                <a:gd name="connsiteX88" fmla="*/ 257628 w 1799771"/>
                <a:gd name="connsiteY88" fmla="*/ 337457 h 1451429"/>
                <a:gd name="connsiteX89" fmla="*/ 250371 w 1799771"/>
                <a:gd name="connsiteY89" fmla="*/ 395515 h 1451429"/>
                <a:gd name="connsiteX90" fmla="*/ 159657 w 1799771"/>
                <a:gd name="connsiteY90" fmla="*/ 286657 h 1451429"/>
                <a:gd name="connsiteX91" fmla="*/ 137885 w 1799771"/>
                <a:gd name="connsiteY91" fmla="*/ 152400 h 1451429"/>
                <a:gd name="connsiteX92" fmla="*/ 185057 w 1799771"/>
                <a:gd name="connsiteY92" fmla="*/ 14515 h 1451429"/>
                <a:gd name="connsiteX93" fmla="*/ 90714 w 1799771"/>
                <a:gd name="connsiteY93" fmla="*/ 7257 h 14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799771" h="1451429">
                  <a:moveTo>
                    <a:pt x="90714" y="7257"/>
                  </a:moveTo>
                  <a:lnTo>
                    <a:pt x="0" y="152400"/>
                  </a:lnTo>
                  <a:lnTo>
                    <a:pt x="0" y="410029"/>
                  </a:lnTo>
                  <a:lnTo>
                    <a:pt x="105228" y="424543"/>
                  </a:lnTo>
                  <a:lnTo>
                    <a:pt x="134257" y="468086"/>
                  </a:lnTo>
                  <a:lnTo>
                    <a:pt x="90714" y="475343"/>
                  </a:lnTo>
                  <a:lnTo>
                    <a:pt x="54428" y="453572"/>
                  </a:lnTo>
                  <a:lnTo>
                    <a:pt x="105228" y="566057"/>
                  </a:lnTo>
                  <a:lnTo>
                    <a:pt x="174171" y="544286"/>
                  </a:lnTo>
                  <a:lnTo>
                    <a:pt x="239485" y="602343"/>
                  </a:lnTo>
                  <a:lnTo>
                    <a:pt x="489857" y="576943"/>
                  </a:lnTo>
                  <a:lnTo>
                    <a:pt x="489857" y="555172"/>
                  </a:lnTo>
                  <a:lnTo>
                    <a:pt x="598714" y="544286"/>
                  </a:lnTo>
                  <a:lnTo>
                    <a:pt x="558800" y="475343"/>
                  </a:lnTo>
                  <a:lnTo>
                    <a:pt x="605971" y="471715"/>
                  </a:lnTo>
                  <a:lnTo>
                    <a:pt x="801914" y="616857"/>
                  </a:lnTo>
                  <a:lnTo>
                    <a:pt x="780143" y="656772"/>
                  </a:lnTo>
                  <a:lnTo>
                    <a:pt x="841828" y="638629"/>
                  </a:lnTo>
                  <a:lnTo>
                    <a:pt x="1088571" y="805543"/>
                  </a:lnTo>
                  <a:lnTo>
                    <a:pt x="1034143" y="1026886"/>
                  </a:lnTo>
                  <a:lnTo>
                    <a:pt x="1117600" y="1117600"/>
                  </a:lnTo>
                  <a:lnTo>
                    <a:pt x="889000" y="1193800"/>
                  </a:lnTo>
                  <a:lnTo>
                    <a:pt x="878114" y="1233715"/>
                  </a:lnTo>
                  <a:lnTo>
                    <a:pt x="852714" y="1270000"/>
                  </a:lnTo>
                  <a:lnTo>
                    <a:pt x="950685" y="1375229"/>
                  </a:lnTo>
                  <a:lnTo>
                    <a:pt x="1023257" y="1317172"/>
                  </a:lnTo>
                  <a:lnTo>
                    <a:pt x="1026885" y="1277257"/>
                  </a:lnTo>
                  <a:lnTo>
                    <a:pt x="1084943" y="1302657"/>
                  </a:lnTo>
                  <a:lnTo>
                    <a:pt x="1117600" y="1240972"/>
                  </a:lnTo>
                  <a:lnTo>
                    <a:pt x="1150257" y="1277257"/>
                  </a:lnTo>
                  <a:lnTo>
                    <a:pt x="1150257" y="1277257"/>
                  </a:lnTo>
                  <a:lnTo>
                    <a:pt x="1299028" y="1346200"/>
                  </a:lnTo>
                  <a:lnTo>
                    <a:pt x="1331685" y="1338943"/>
                  </a:lnTo>
                  <a:lnTo>
                    <a:pt x="1346200" y="1404257"/>
                  </a:lnTo>
                  <a:lnTo>
                    <a:pt x="1393371" y="1433286"/>
                  </a:lnTo>
                  <a:lnTo>
                    <a:pt x="1607457" y="1451429"/>
                  </a:lnTo>
                  <a:lnTo>
                    <a:pt x="1792514" y="1440543"/>
                  </a:lnTo>
                  <a:lnTo>
                    <a:pt x="1778000" y="1389743"/>
                  </a:lnTo>
                  <a:lnTo>
                    <a:pt x="1527628" y="1262743"/>
                  </a:lnTo>
                  <a:lnTo>
                    <a:pt x="1799771" y="1288143"/>
                  </a:lnTo>
                  <a:lnTo>
                    <a:pt x="1785257" y="1161143"/>
                  </a:lnTo>
                  <a:lnTo>
                    <a:pt x="1476828" y="957943"/>
                  </a:lnTo>
                  <a:lnTo>
                    <a:pt x="1444171" y="954315"/>
                  </a:lnTo>
                  <a:lnTo>
                    <a:pt x="1407885" y="903515"/>
                  </a:lnTo>
                  <a:lnTo>
                    <a:pt x="1440543" y="794657"/>
                  </a:lnTo>
                  <a:lnTo>
                    <a:pt x="1661885" y="925286"/>
                  </a:lnTo>
                  <a:lnTo>
                    <a:pt x="1694543" y="914400"/>
                  </a:lnTo>
                  <a:lnTo>
                    <a:pt x="1745343" y="921657"/>
                  </a:lnTo>
                  <a:lnTo>
                    <a:pt x="1698171" y="816429"/>
                  </a:lnTo>
                  <a:lnTo>
                    <a:pt x="1738085" y="722086"/>
                  </a:lnTo>
                  <a:lnTo>
                    <a:pt x="1716314" y="703943"/>
                  </a:lnTo>
                  <a:lnTo>
                    <a:pt x="1741714" y="605972"/>
                  </a:lnTo>
                  <a:lnTo>
                    <a:pt x="1621971" y="656772"/>
                  </a:lnTo>
                  <a:lnTo>
                    <a:pt x="1625600" y="580572"/>
                  </a:lnTo>
                  <a:lnTo>
                    <a:pt x="1556657" y="635000"/>
                  </a:lnTo>
                  <a:lnTo>
                    <a:pt x="1455057" y="544286"/>
                  </a:lnTo>
                  <a:lnTo>
                    <a:pt x="1404257" y="580572"/>
                  </a:lnTo>
                  <a:lnTo>
                    <a:pt x="1201057" y="537029"/>
                  </a:lnTo>
                  <a:lnTo>
                    <a:pt x="1226457" y="482600"/>
                  </a:lnTo>
                  <a:lnTo>
                    <a:pt x="1204685" y="453572"/>
                  </a:lnTo>
                  <a:lnTo>
                    <a:pt x="1262743" y="402772"/>
                  </a:lnTo>
                  <a:lnTo>
                    <a:pt x="1157514" y="402772"/>
                  </a:lnTo>
                  <a:lnTo>
                    <a:pt x="1197428" y="330200"/>
                  </a:lnTo>
                  <a:lnTo>
                    <a:pt x="1143000" y="286657"/>
                  </a:lnTo>
                  <a:lnTo>
                    <a:pt x="1117600" y="348343"/>
                  </a:lnTo>
                  <a:lnTo>
                    <a:pt x="1074057" y="330200"/>
                  </a:lnTo>
                  <a:lnTo>
                    <a:pt x="1103085" y="268515"/>
                  </a:lnTo>
                  <a:lnTo>
                    <a:pt x="1016000" y="272143"/>
                  </a:lnTo>
                  <a:lnTo>
                    <a:pt x="972457" y="290286"/>
                  </a:lnTo>
                  <a:lnTo>
                    <a:pt x="968828" y="235857"/>
                  </a:lnTo>
                  <a:lnTo>
                    <a:pt x="896257" y="268515"/>
                  </a:lnTo>
                  <a:lnTo>
                    <a:pt x="921657" y="214086"/>
                  </a:lnTo>
                  <a:lnTo>
                    <a:pt x="856343" y="174172"/>
                  </a:lnTo>
                  <a:lnTo>
                    <a:pt x="827314" y="254000"/>
                  </a:lnTo>
                  <a:lnTo>
                    <a:pt x="787400" y="177800"/>
                  </a:lnTo>
                  <a:lnTo>
                    <a:pt x="751114" y="221343"/>
                  </a:lnTo>
                  <a:lnTo>
                    <a:pt x="758371" y="152400"/>
                  </a:lnTo>
                  <a:lnTo>
                    <a:pt x="566057" y="108857"/>
                  </a:lnTo>
                  <a:lnTo>
                    <a:pt x="515257" y="199572"/>
                  </a:lnTo>
                  <a:lnTo>
                    <a:pt x="468085" y="163286"/>
                  </a:lnTo>
                  <a:lnTo>
                    <a:pt x="431800" y="232229"/>
                  </a:lnTo>
                  <a:lnTo>
                    <a:pt x="410028" y="90715"/>
                  </a:lnTo>
                  <a:lnTo>
                    <a:pt x="351971" y="0"/>
                  </a:lnTo>
                  <a:lnTo>
                    <a:pt x="272143" y="3629"/>
                  </a:lnTo>
                  <a:lnTo>
                    <a:pt x="210457" y="83457"/>
                  </a:lnTo>
                  <a:lnTo>
                    <a:pt x="203200" y="224972"/>
                  </a:lnTo>
                  <a:lnTo>
                    <a:pt x="228600" y="239486"/>
                  </a:lnTo>
                  <a:lnTo>
                    <a:pt x="199571" y="286657"/>
                  </a:lnTo>
                  <a:lnTo>
                    <a:pt x="257628" y="337457"/>
                  </a:lnTo>
                  <a:lnTo>
                    <a:pt x="250371" y="395515"/>
                  </a:lnTo>
                  <a:lnTo>
                    <a:pt x="159657" y="286657"/>
                  </a:lnTo>
                  <a:lnTo>
                    <a:pt x="137885" y="152400"/>
                  </a:lnTo>
                  <a:lnTo>
                    <a:pt x="185057" y="14515"/>
                  </a:lnTo>
                  <a:lnTo>
                    <a:pt x="90714" y="7257"/>
                  </a:lnTo>
                  <a:close/>
                </a:path>
              </a:pathLst>
            </a:custGeom>
            <a:grpFill/>
            <a:ln w="9525" cmpd="sng">
              <a:solidFill>
                <a:srgbClr val="FFFFFF"/>
              </a:solidFill>
              <a:prstDash val="solid"/>
              <a:round/>
              <a:headEnd/>
              <a:tailEnd/>
            </a:ln>
          </p:spPr>
          <p:txBody>
            <a:bodyPr/>
            <a:lstStyle/>
            <a:p>
              <a:pPr algn="ctr" defTabSz="914400" eaLnBrk="0" fontAlgn="base" hangingPunct="0">
                <a:lnSpc>
                  <a:spcPct val="110000"/>
                </a:lnSpc>
                <a:spcBef>
                  <a:spcPct val="50000"/>
                </a:spcBef>
                <a:spcAft>
                  <a:spcPct val="0"/>
                </a:spcAft>
              </a:pPr>
              <a:endParaRPr lang="en-GB" sz="2400">
                <a:solidFill>
                  <a:srgbClr val="000000"/>
                </a:solidFill>
                <a:latin typeface="Arial" charset="0"/>
              </a:endParaRPr>
            </a:p>
          </p:txBody>
        </p:sp>
      </p:grpSp>
    </p:spTree>
    <p:extLst>
      <p:ext uri="{BB962C8B-B14F-4D97-AF65-F5344CB8AC3E}">
        <p14:creationId xmlns:p14="http://schemas.microsoft.com/office/powerpoint/2010/main" val="41422458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3280"/>
          <a:stretch/>
        </p:blipFill>
        <p:spPr>
          <a:xfrm>
            <a:off x="698500" y="910771"/>
            <a:ext cx="7729032" cy="5947229"/>
          </a:xfrm>
          <a:prstGeom prst="rect">
            <a:avLst/>
          </a:prstGeom>
        </p:spPr>
      </p:pic>
      <p:grpSp>
        <p:nvGrpSpPr>
          <p:cNvPr id="3" name="Group 2"/>
          <p:cNvGrpSpPr/>
          <p:nvPr/>
        </p:nvGrpSpPr>
        <p:grpSpPr>
          <a:xfrm>
            <a:off x="647700" y="6019248"/>
            <a:ext cx="7830679" cy="838752"/>
            <a:chOff x="-1727249" y="5336316"/>
            <a:chExt cx="7830679" cy="838752"/>
          </a:xfrm>
        </p:grpSpPr>
        <p:pic>
          <p:nvPicPr>
            <p:cNvPr id="4" name="Picture 3"/>
            <p:cNvPicPr>
              <a:picLocks noChangeAspect="1"/>
            </p:cNvPicPr>
            <p:nvPr/>
          </p:nvPicPr>
          <p:blipFill rotWithShape="1">
            <a:blip r:embed="rId3"/>
            <a:srcRect t="81201" b="14310"/>
            <a:stretch/>
          </p:blipFill>
          <p:spPr>
            <a:xfrm>
              <a:off x="-1727249" y="5336316"/>
              <a:ext cx="7830679" cy="307865"/>
            </a:xfrm>
            <a:prstGeom prst="rect">
              <a:avLst/>
            </a:prstGeom>
          </p:spPr>
        </p:pic>
        <p:pic>
          <p:nvPicPr>
            <p:cNvPr id="5" name="Picture 4"/>
            <p:cNvPicPr>
              <a:picLocks noChangeAspect="1"/>
            </p:cNvPicPr>
            <p:nvPr/>
          </p:nvPicPr>
          <p:blipFill rotWithShape="1">
            <a:blip r:embed="rId3"/>
            <a:srcRect t="92072"/>
            <a:stretch/>
          </p:blipFill>
          <p:spPr>
            <a:xfrm>
              <a:off x="-1727249" y="5631353"/>
              <a:ext cx="7830679" cy="543715"/>
            </a:xfrm>
            <a:prstGeom prst="rect">
              <a:avLst/>
            </a:prstGeom>
          </p:spPr>
        </p:pic>
      </p:grpSp>
    </p:spTree>
    <p:extLst>
      <p:ext uri="{BB962C8B-B14F-4D97-AF65-F5344CB8AC3E}">
        <p14:creationId xmlns:p14="http://schemas.microsoft.com/office/powerpoint/2010/main" val="41108065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3655"/>
          <a:stretch/>
        </p:blipFill>
        <p:spPr>
          <a:xfrm>
            <a:off x="558800" y="936444"/>
            <a:ext cx="8019435" cy="5921556"/>
          </a:xfrm>
          <a:prstGeom prst="rect">
            <a:avLst/>
          </a:prstGeom>
        </p:spPr>
      </p:pic>
      <p:grpSp>
        <p:nvGrpSpPr>
          <p:cNvPr id="3" name="Group 2"/>
          <p:cNvGrpSpPr/>
          <p:nvPr/>
        </p:nvGrpSpPr>
        <p:grpSpPr>
          <a:xfrm>
            <a:off x="647700" y="6019248"/>
            <a:ext cx="7830679" cy="838752"/>
            <a:chOff x="-1727249" y="5336316"/>
            <a:chExt cx="7830679" cy="838752"/>
          </a:xfrm>
        </p:grpSpPr>
        <p:pic>
          <p:nvPicPr>
            <p:cNvPr id="4" name="Picture 3"/>
            <p:cNvPicPr>
              <a:picLocks noChangeAspect="1"/>
            </p:cNvPicPr>
            <p:nvPr/>
          </p:nvPicPr>
          <p:blipFill rotWithShape="1">
            <a:blip r:embed="rId3"/>
            <a:srcRect t="81201" b="14310"/>
            <a:stretch/>
          </p:blipFill>
          <p:spPr>
            <a:xfrm>
              <a:off x="-1727249" y="5336316"/>
              <a:ext cx="7830679" cy="307865"/>
            </a:xfrm>
            <a:prstGeom prst="rect">
              <a:avLst/>
            </a:prstGeom>
          </p:spPr>
        </p:pic>
        <p:pic>
          <p:nvPicPr>
            <p:cNvPr id="5" name="Picture 4"/>
            <p:cNvPicPr>
              <a:picLocks noChangeAspect="1"/>
            </p:cNvPicPr>
            <p:nvPr/>
          </p:nvPicPr>
          <p:blipFill rotWithShape="1">
            <a:blip r:embed="rId3"/>
            <a:srcRect t="92072"/>
            <a:stretch/>
          </p:blipFill>
          <p:spPr>
            <a:xfrm>
              <a:off x="-1727249" y="5631353"/>
              <a:ext cx="7830679" cy="543715"/>
            </a:xfrm>
            <a:prstGeom prst="rect">
              <a:avLst/>
            </a:prstGeom>
          </p:spPr>
        </p:pic>
      </p:grpSp>
    </p:spTree>
    <p:extLst>
      <p:ext uri="{BB962C8B-B14F-4D97-AF65-F5344CB8AC3E}">
        <p14:creationId xmlns:p14="http://schemas.microsoft.com/office/powerpoint/2010/main" val="20539504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5564"/>
          <a:stretch/>
        </p:blipFill>
        <p:spPr>
          <a:xfrm>
            <a:off x="571500" y="923616"/>
            <a:ext cx="7995369" cy="6858000"/>
          </a:xfrm>
          <a:prstGeom prst="rect">
            <a:avLst/>
          </a:prstGeom>
        </p:spPr>
      </p:pic>
      <p:grpSp>
        <p:nvGrpSpPr>
          <p:cNvPr id="3" name="Group 2"/>
          <p:cNvGrpSpPr/>
          <p:nvPr/>
        </p:nvGrpSpPr>
        <p:grpSpPr>
          <a:xfrm>
            <a:off x="647700" y="6006420"/>
            <a:ext cx="7830679" cy="838752"/>
            <a:chOff x="-1727249" y="5336316"/>
            <a:chExt cx="7830679" cy="838752"/>
          </a:xfrm>
        </p:grpSpPr>
        <p:pic>
          <p:nvPicPr>
            <p:cNvPr id="4" name="Picture 3"/>
            <p:cNvPicPr>
              <a:picLocks noChangeAspect="1"/>
            </p:cNvPicPr>
            <p:nvPr/>
          </p:nvPicPr>
          <p:blipFill rotWithShape="1">
            <a:blip r:embed="rId3"/>
            <a:srcRect t="81201" b="14310"/>
            <a:stretch/>
          </p:blipFill>
          <p:spPr>
            <a:xfrm>
              <a:off x="-1727249" y="5336316"/>
              <a:ext cx="7830679" cy="307865"/>
            </a:xfrm>
            <a:prstGeom prst="rect">
              <a:avLst/>
            </a:prstGeom>
          </p:spPr>
        </p:pic>
        <p:pic>
          <p:nvPicPr>
            <p:cNvPr id="5" name="Picture 4"/>
            <p:cNvPicPr>
              <a:picLocks noChangeAspect="1"/>
            </p:cNvPicPr>
            <p:nvPr/>
          </p:nvPicPr>
          <p:blipFill rotWithShape="1">
            <a:blip r:embed="rId3"/>
            <a:srcRect t="92072"/>
            <a:stretch/>
          </p:blipFill>
          <p:spPr>
            <a:xfrm>
              <a:off x="-1727249" y="5631353"/>
              <a:ext cx="7830679" cy="543715"/>
            </a:xfrm>
            <a:prstGeom prst="rect">
              <a:avLst/>
            </a:prstGeom>
          </p:spPr>
        </p:pic>
      </p:grpSp>
    </p:spTree>
    <p:extLst>
      <p:ext uri="{BB962C8B-B14F-4D97-AF65-F5344CB8AC3E}">
        <p14:creationId xmlns:p14="http://schemas.microsoft.com/office/powerpoint/2010/main" val="12345479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 b="7454"/>
          <a:stretch/>
        </p:blipFill>
        <p:spPr>
          <a:xfrm>
            <a:off x="774700" y="962100"/>
            <a:ext cx="7592003" cy="5895900"/>
          </a:xfrm>
          <a:prstGeom prst="rect">
            <a:avLst/>
          </a:prstGeom>
        </p:spPr>
      </p:pic>
      <p:grpSp>
        <p:nvGrpSpPr>
          <p:cNvPr id="3" name="Group 2"/>
          <p:cNvGrpSpPr/>
          <p:nvPr/>
        </p:nvGrpSpPr>
        <p:grpSpPr>
          <a:xfrm>
            <a:off x="647700" y="6186012"/>
            <a:ext cx="7830679" cy="671988"/>
            <a:chOff x="-1727249" y="5336316"/>
            <a:chExt cx="7830679" cy="671988"/>
          </a:xfrm>
        </p:grpSpPr>
        <p:pic>
          <p:nvPicPr>
            <p:cNvPr id="4" name="Picture 3"/>
            <p:cNvPicPr>
              <a:picLocks noChangeAspect="1"/>
            </p:cNvPicPr>
            <p:nvPr/>
          </p:nvPicPr>
          <p:blipFill rotWithShape="1">
            <a:blip r:embed="rId3"/>
            <a:srcRect t="81201" b="14310"/>
            <a:stretch/>
          </p:blipFill>
          <p:spPr>
            <a:xfrm>
              <a:off x="-1727249" y="5336316"/>
              <a:ext cx="7830679" cy="307865"/>
            </a:xfrm>
            <a:prstGeom prst="rect">
              <a:avLst/>
            </a:prstGeom>
          </p:spPr>
        </p:pic>
        <p:pic>
          <p:nvPicPr>
            <p:cNvPr id="5" name="Picture 4"/>
            <p:cNvPicPr>
              <a:picLocks noChangeAspect="1"/>
            </p:cNvPicPr>
            <p:nvPr/>
          </p:nvPicPr>
          <p:blipFill rotWithShape="1">
            <a:blip r:embed="rId3"/>
            <a:srcRect t="92072" b="2431"/>
            <a:stretch/>
          </p:blipFill>
          <p:spPr>
            <a:xfrm>
              <a:off x="-1727249" y="5631353"/>
              <a:ext cx="7830679" cy="376951"/>
            </a:xfrm>
            <a:prstGeom prst="rect">
              <a:avLst/>
            </a:prstGeom>
          </p:spPr>
        </p:pic>
      </p:grpSp>
    </p:spTree>
    <p:extLst>
      <p:ext uri="{BB962C8B-B14F-4D97-AF65-F5344CB8AC3E}">
        <p14:creationId xmlns:p14="http://schemas.microsoft.com/office/powerpoint/2010/main" val="11748103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4029"/>
          <a:stretch/>
        </p:blipFill>
        <p:spPr>
          <a:xfrm>
            <a:off x="787400" y="962100"/>
            <a:ext cx="7559137" cy="5895900"/>
          </a:xfrm>
          <a:prstGeom prst="rect">
            <a:avLst/>
          </a:prstGeom>
        </p:spPr>
      </p:pic>
      <p:grpSp>
        <p:nvGrpSpPr>
          <p:cNvPr id="3" name="Group 2"/>
          <p:cNvGrpSpPr/>
          <p:nvPr/>
        </p:nvGrpSpPr>
        <p:grpSpPr>
          <a:xfrm>
            <a:off x="647700" y="6134700"/>
            <a:ext cx="7830679" cy="838752"/>
            <a:chOff x="-1727249" y="5336316"/>
            <a:chExt cx="7830679" cy="838752"/>
          </a:xfrm>
        </p:grpSpPr>
        <p:pic>
          <p:nvPicPr>
            <p:cNvPr id="4" name="Picture 3"/>
            <p:cNvPicPr>
              <a:picLocks noChangeAspect="1"/>
            </p:cNvPicPr>
            <p:nvPr/>
          </p:nvPicPr>
          <p:blipFill rotWithShape="1">
            <a:blip r:embed="rId3"/>
            <a:srcRect t="81201" b="14310"/>
            <a:stretch/>
          </p:blipFill>
          <p:spPr>
            <a:xfrm>
              <a:off x="-1727249" y="5336316"/>
              <a:ext cx="7830679" cy="307865"/>
            </a:xfrm>
            <a:prstGeom prst="rect">
              <a:avLst/>
            </a:prstGeom>
          </p:spPr>
        </p:pic>
        <p:pic>
          <p:nvPicPr>
            <p:cNvPr id="5" name="Picture 4"/>
            <p:cNvPicPr>
              <a:picLocks noChangeAspect="1"/>
            </p:cNvPicPr>
            <p:nvPr/>
          </p:nvPicPr>
          <p:blipFill rotWithShape="1">
            <a:blip r:embed="rId3"/>
            <a:srcRect t="92072"/>
            <a:stretch/>
          </p:blipFill>
          <p:spPr>
            <a:xfrm>
              <a:off x="-1727249" y="5631353"/>
              <a:ext cx="7830679" cy="543715"/>
            </a:xfrm>
            <a:prstGeom prst="rect">
              <a:avLst/>
            </a:prstGeom>
          </p:spPr>
        </p:pic>
      </p:grpSp>
    </p:spTree>
    <p:extLst>
      <p:ext uri="{BB962C8B-B14F-4D97-AF65-F5344CB8AC3E}">
        <p14:creationId xmlns:p14="http://schemas.microsoft.com/office/powerpoint/2010/main" val="14162530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3281"/>
          <a:stretch/>
        </p:blipFill>
        <p:spPr>
          <a:xfrm>
            <a:off x="647700" y="949272"/>
            <a:ext cx="7842455" cy="5947212"/>
          </a:xfrm>
          <a:prstGeom prst="rect">
            <a:avLst/>
          </a:prstGeom>
        </p:spPr>
      </p:pic>
      <p:grpSp>
        <p:nvGrpSpPr>
          <p:cNvPr id="3" name="Group 2"/>
          <p:cNvGrpSpPr/>
          <p:nvPr/>
        </p:nvGrpSpPr>
        <p:grpSpPr>
          <a:xfrm>
            <a:off x="647700" y="6057732"/>
            <a:ext cx="7830679" cy="838752"/>
            <a:chOff x="-1727249" y="5336316"/>
            <a:chExt cx="7830679" cy="838752"/>
          </a:xfrm>
        </p:grpSpPr>
        <p:pic>
          <p:nvPicPr>
            <p:cNvPr id="4" name="Picture 3"/>
            <p:cNvPicPr>
              <a:picLocks noChangeAspect="1"/>
            </p:cNvPicPr>
            <p:nvPr/>
          </p:nvPicPr>
          <p:blipFill rotWithShape="1">
            <a:blip r:embed="rId3"/>
            <a:srcRect t="81201" b="14310"/>
            <a:stretch/>
          </p:blipFill>
          <p:spPr>
            <a:xfrm>
              <a:off x="-1727249" y="5336316"/>
              <a:ext cx="7830679" cy="307865"/>
            </a:xfrm>
            <a:prstGeom prst="rect">
              <a:avLst/>
            </a:prstGeom>
          </p:spPr>
        </p:pic>
        <p:pic>
          <p:nvPicPr>
            <p:cNvPr id="5" name="Picture 4"/>
            <p:cNvPicPr>
              <a:picLocks noChangeAspect="1"/>
            </p:cNvPicPr>
            <p:nvPr/>
          </p:nvPicPr>
          <p:blipFill rotWithShape="1">
            <a:blip r:embed="rId3"/>
            <a:srcRect t="92072"/>
            <a:stretch/>
          </p:blipFill>
          <p:spPr>
            <a:xfrm>
              <a:off x="-1727249" y="5631353"/>
              <a:ext cx="7830679" cy="543715"/>
            </a:xfrm>
            <a:prstGeom prst="rect">
              <a:avLst/>
            </a:prstGeom>
          </p:spPr>
        </p:pic>
      </p:grpSp>
    </p:spTree>
    <p:extLst>
      <p:ext uri="{BB962C8B-B14F-4D97-AF65-F5344CB8AC3E}">
        <p14:creationId xmlns:p14="http://schemas.microsoft.com/office/powerpoint/2010/main" val="33969972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4216"/>
          <a:stretch/>
        </p:blipFill>
        <p:spPr>
          <a:xfrm>
            <a:off x="622300" y="962100"/>
            <a:ext cx="7895436" cy="5883072"/>
          </a:xfrm>
          <a:prstGeom prst="rect">
            <a:avLst/>
          </a:prstGeom>
        </p:spPr>
      </p:pic>
      <p:grpSp>
        <p:nvGrpSpPr>
          <p:cNvPr id="3" name="Group 2"/>
          <p:cNvGrpSpPr/>
          <p:nvPr/>
        </p:nvGrpSpPr>
        <p:grpSpPr>
          <a:xfrm>
            <a:off x="647700" y="6006420"/>
            <a:ext cx="7830679" cy="838752"/>
            <a:chOff x="-1727249" y="5336316"/>
            <a:chExt cx="7830679" cy="838752"/>
          </a:xfrm>
        </p:grpSpPr>
        <p:pic>
          <p:nvPicPr>
            <p:cNvPr id="4" name="Picture 3"/>
            <p:cNvPicPr>
              <a:picLocks noChangeAspect="1"/>
            </p:cNvPicPr>
            <p:nvPr/>
          </p:nvPicPr>
          <p:blipFill rotWithShape="1">
            <a:blip r:embed="rId3"/>
            <a:srcRect t="81201" b="14310"/>
            <a:stretch/>
          </p:blipFill>
          <p:spPr>
            <a:xfrm>
              <a:off x="-1727249" y="5336316"/>
              <a:ext cx="7830679" cy="307865"/>
            </a:xfrm>
            <a:prstGeom prst="rect">
              <a:avLst/>
            </a:prstGeom>
          </p:spPr>
        </p:pic>
        <p:pic>
          <p:nvPicPr>
            <p:cNvPr id="5" name="Picture 4"/>
            <p:cNvPicPr>
              <a:picLocks noChangeAspect="1"/>
            </p:cNvPicPr>
            <p:nvPr/>
          </p:nvPicPr>
          <p:blipFill rotWithShape="1">
            <a:blip r:embed="rId3"/>
            <a:srcRect t="92072"/>
            <a:stretch/>
          </p:blipFill>
          <p:spPr>
            <a:xfrm>
              <a:off x="-1727249" y="5631353"/>
              <a:ext cx="7830679" cy="543715"/>
            </a:xfrm>
            <a:prstGeom prst="rect">
              <a:avLst/>
            </a:prstGeom>
          </p:spPr>
        </p:pic>
      </p:grpSp>
    </p:spTree>
    <p:extLst>
      <p:ext uri="{BB962C8B-B14F-4D97-AF65-F5344CB8AC3E}">
        <p14:creationId xmlns:p14="http://schemas.microsoft.com/office/powerpoint/2010/main" val="8978218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4328"/>
          <a:stretch/>
        </p:blipFill>
        <p:spPr>
          <a:xfrm>
            <a:off x="723900" y="859476"/>
            <a:ext cx="7675727" cy="6858000"/>
          </a:xfrm>
          <a:prstGeom prst="rect">
            <a:avLst/>
          </a:prstGeom>
        </p:spPr>
      </p:pic>
      <p:grpSp>
        <p:nvGrpSpPr>
          <p:cNvPr id="6" name="Group 5"/>
          <p:cNvGrpSpPr/>
          <p:nvPr/>
        </p:nvGrpSpPr>
        <p:grpSpPr>
          <a:xfrm>
            <a:off x="660529" y="6134700"/>
            <a:ext cx="7830679" cy="838752"/>
            <a:chOff x="-1727249" y="5336316"/>
            <a:chExt cx="7830679" cy="838752"/>
          </a:xfrm>
        </p:grpSpPr>
        <p:pic>
          <p:nvPicPr>
            <p:cNvPr id="7" name="Picture 6"/>
            <p:cNvPicPr>
              <a:picLocks noChangeAspect="1"/>
            </p:cNvPicPr>
            <p:nvPr/>
          </p:nvPicPr>
          <p:blipFill rotWithShape="1">
            <a:blip r:embed="rId3"/>
            <a:srcRect t="81201" b="14310"/>
            <a:stretch/>
          </p:blipFill>
          <p:spPr>
            <a:xfrm>
              <a:off x="-1727249" y="5336316"/>
              <a:ext cx="7830679" cy="307865"/>
            </a:xfrm>
            <a:prstGeom prst="rect">
              <a:avLst/>
            </a:prstGeom>
          </p:spPr>
        </p:pic>
        <p:pic>
          <p:nvPicPr>
            <p:cNvPr id="8" name="Picture 7"/>
            <p:cNvPicPr>
              <a:picLocks noChangeAspect="1"/>
            </p:cNvPicPr>
            <p:nvPr/>
          </p:nvPicPr>
          <p:blipFill rotWithShape="1">
            <a:blip r:embed="rId3"/>
            <a:srcRect t="92072"/>
            <a:stretch/>
          </p:blipFill>
          <p:spPr>
            <a:xfrm>
              <a:off x="-1727249" y="5631353"/>
              <a:ext cx="7830679" cy="543715"/>
            </a:xfrm>
            <a:prstGeom prst="rect">
              <a:avLst/>
            </a:prstGeom>
          </p:spPr>
        </p:pic>
      </p:grpSp>
    </p:spTree>
    <p:extLst>
      <p:ext uri="{BB962C8B-B14F-4D97-AF65-F5344CB8AC3E}">
        <p14:creationId xmlns:p14="http://schemas.microsoft.com/office/powerpoint/2010/main" val="29693220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2907"/>
          <a:stretch/>
        </p:blipFill>
        <p:spPr>
          <a:xfrm>
            <a:off x="685800" y="885132"/>
            <a:ext cx="7752522" cy="5972868"/>
          </a:xfrm>
          <a:prstGeom prst="rect">
            <a:avLst/>
          </a:prstGeom>
        </p:spPr>
      </p:pic>
      <p:grpSp>
        <p:nvGrpSpPr>
          <p:cNvPr id="4" name="Group 3"/>
          <p:cNvGrpSpPr/>
          <p:nvPr/>
        </p:nvGrpSpPr>
        <p:grpSpPr>
          <a:xfrm>
            <a:off x="647700" y="6160356"/>
            <a:ext cx="7830679" cy="838752"/>
            <a:chOff x="-1727249" y="5336316"/>
            <a:chExt cx="7830679" cy="838752"/>
          </a:xfrm>
        </p:grpSpPr>
        <p:pic>
          <p:nvPicPr>
            <p:cNvPr id="5" name="Picture 4"/>
            <p:cNvPicPr>
              <a:picLocks noChangeAspect="1"/>
            </p:cNvPicPr>
            <p:nvPr/>
          </p:nvPicPr>
          <p:blipFill rotWithShape="1">
            <a:blip r:embed="rId3"/>
            <a:srcRect t="81201" b="14310"/>
            <a:stretch/>
          </p:blipFill>
          <p:spPr>
            <a:xfrm>
              <a:off x="-1727249" y="5336316"/>
              <a:ext cx="7830679" cy="307865"/>
            </a:xfrm>
            <a:prstGeom prst="rect">
              <a:avLst/>
            </a:prstGeom>
          </p:spPr>
        </p:pic>
        <p:pic>
          <p:nvPicPr>
            <p:cNvPr id="6" name="Picture 5"/>
            <p:cNvPicPr>
              <a:picLocks noChangeAspect="1"/>
            </p:cNvPicPr>
            <p:nvPr/>
          </p:nvPicPr>
          <p:blipFill rotWithShape="1">
            <a:blip r:embed="rId3"/>
            <a:srcRect t="92072"/>
            <a:stretch/>
          </p:blipFill>
          <p:spPr>
            <a:xfrm>
              <a:off x="-1727249" y="5631353"/>
              <a:ext cx="7830679" cy="543715"/>
            </a:xfrm>
            <a:prstGeom prst="rect">
              <a:avLst/>
            </a:prstGeom>
          </p:spPr>
        </p:pic>
      </p:grpSp>
    </p:spTree>
    <p:extLst>
      <p:ext uri="{BB962C8B-B14F-4D97-AF65-F5344CB8AC3E}">
        <p14:creationId xmlns:p14="http://schemas.microsoft.com/office/powerpoint/2010/main" val="29237818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624" b="14777"/>
          <a:stretch/>
        </p:blipFill>
        <p:spPr>
          <a:xfrm>
            <a:off x="609600" y="1013412"/>
            <a:ext cx="7868779" cy="5844588"/>
          </a:xfrm>
          <a:prstGeom prst="rect">
            <a:avLst/>
          </a:prstGeom>
        </p:spPr>
      </p:pic>
      <p:grpSp>
        <p:nvGrpSpPr>
          <p:cNvPr id="3" name="Group 2"/>
          <p:cNvGrpSpPr/>
          <p:nvPr/>
        </p:nvGrpSpPr>
        <p:grpSpPr>
          <a:xfrm>
            <a:off x="647700" y="6006420"/>
            <a:ext cx="7830679" cy="838752"/>
            <a:chOff x="-1727249" y="5336316"/>
            <a:chExt cx="7830679" cy="838752"/>
          </a:xfrm>
        </p:grpSpPr>
        <p:pic>
          <p:nvPicPr>
            <p:cNvPr id="4" name="Picture 3"/>
            <p:cNvPicPr>
              <a:picLocks noChangeAspect="1"/>
            </p:cNvPicPr>
            <p:nvPr/>
          </p:nvPicPr>
          <p:blipFill rotWithShape="1">
            <a:blip r:embed="rId3"/>
            <a:srcRect t="81201" b="14310"/>
            <a:stretch/>
          </p:blipFill>
          <p:spPr>
            <a:xfrm>
              <a:off x="-1727249" y="5336316"/>
              <a:ext cx="7830679" cy="307865"/>
            </a:xfrm>
            <a:prstGeom prst="rect">
              <a:avLst/>
            </a:prstGeom>
          </p:spPr>
        </p:pic>
        <p:pic>
          <p:nvPicPr>
            <p:cNvPr id="5" name="Picture 4"/>
            <p:cNvPicPr>
              <a:picLocks noChangeAspect="1"/>
            </p:cNvPicPr>
            <p:nvPr/>
          </p:nvPicPr>
          <p:blipFill rotWithShape="1">
            <a:blip r:embed="rId3"/>
            <a:srcRect t="92072"/>
            <a:stretch/>
          </p:blipFill>
          <p:spPr>
            <a:xfrm>
              <a:off x="-1727249" y="5631353"/>
              <a:ext cx="7830679" cy="543715"/>
            </a:xfrm>
            <a:prstGeom prst="rect">
              <a:avLst/>
            </a:prstGeom>
          </p:spPr>
        </p:pic>
      </p:grpSp>
    </p:spTree>
    <p:extLst>
      <p:ext uri="{BB962C8B-B14F-4D97-AF65-F5344CB8AC3E}">
        <p14:creationId xmlns:p14="http://schemas.microsoft.com/office/powerpoint/2010/main" val="4206609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18127"/>
            <a:ext cx="6012539" cy="5550825"/>
          </a:xfrm>
          <a:prstGeom prst="rect">
            <a:avLst/>
          </a:prstGeom>
        </p:spPr>
      </p:pic>
      <p:sp>
        <p:nvSpPr>
          <p:cNvPr id="3" name="Title 2"/>
          <p:cNvSpPr>
            <a:spLocks noGrp="1"/>
          </p:cNvSpPr>
          <p:nvPr>
            <p:ph type="title"/>
          </p:nvPr>
        </p:nvSpPr>
        <p:spPr/>
        <p:txBody>
          <a:bodyPr/>
          <a:lstStyle/>
          <a:p>
            <a:r>
              <a:rPr lang="en-US" dirty="0"/>
              <a:t>Challenges to 1-size-all: </a:t>
            </a:r>
            <a:r>
              <a:rPr lang="en-US" dirty="0" smtClean="0"/>
              <a:t>2nd</a:t>
            </a:r>
            <a:endParaRPr lang="en-US" dirty="0"/>
          </a:p>
        </p:txBody>
      </p:sp>
      <p:sp>
        <p:nvSpPr>
          <p:cNvPr id="4" name="Rectangle 3"/>
          <p:cNvSpPr/>
          <p:nvPr/>
        </p:nvSpPr>
        <p:spPr>
          <a:xfrm>
            <a:off x="6292487" y="1676370"/>
            <a:ext cx="2640771" cy="3416320"/>
          </a:xfrm>
          <a:prstGeom prst="rect">
            <a:avLst/>
          </a:prstGeom>
        </p:spPr>
        <p:txBody>
          <a:bodyPr wrap="square">
            <a:spAutoFit/>
          </a:bodyPr>
          <a:lstStyle/>
          <a:p>
            <a:r>
              <a:rPr lang="en-US" dirty="0" err="1" smtClean="0"/>
              <a:t>Manco</a:t>
            </a:r>
            <a:r>
              <a:rPr lang="en-US" dirty="0"/>
              <a:t>-Johnson MJ, </a:t>
            </a:r>
            <a:r>
              <a:rPr lang="en-US" dirty="0" err="1"/>
              <a:t>Abshire</a:t>
            </a:r>
            <a:r>
              <a:rPr lang="en-US" dirty="0"/>
              <a:t> TC, Shapiro AD, et </a:t>
            </a:r>
            <a:r>
              <a:rPr lang="en-US" dirty="0" smtClean="0"/>
              <a:t>al.</a:t>
            </a:r>
          </a:p>
          <a:p>
            <a:endParaRPr lang="en-US" dirty="0"/>
          </a:p>
          <a:p>
            <a:r>
              <a:rPr lang="en-US" dirty="0" smtClean="0"/>
              <a:t>Prophylaxis </a:t>
            </a:r>
            <a:r>
              <a:rPr lang="en-US" dirty="0"/>
              <a:t>versus episodic treatment to prevent joint disease in boys with severe </a:t>
            </a:r>
            <a:r>
              <a:rPr lang="en-US" dirty="0" smtClean="0"/>
              <a:t>hemophilia.</a:t>
            </a:r>
          </a:p>
          <a:p>
            <a:endParaRPr lang="en-US" dirty="0"/>
          </a:p>
          <a:p>
            <a:r>
              <a:rPr lang="en-US" dirty="0" smtClean="0"/>
              <a:t>N </a:t>
            </a:r>
            <a:r>
              <a:rPr lang="en-US" dirty="0" err="1"/>
              <a:t>Engl</a:t>
            </a:r>
            <a:r>
              <a:rPr lang="en-US" dirty="0"/>
              <a:t> J Med 2007;:535–44.</a:t>
            </a:r>
          </a:p>
        </p:txBody>
      </p:sp>
    </p:spTree>
    <p:extLst>
      <p:ext uri="{BB962C8B-B14F-4D97-AF65-F5344CB8AC3E}">
        <p14:creationId xmlns:p14="http://schemas.microsoft.com/office/powerpoint/2010/main" val="25440477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4029"/>
          <a:stretch/>
        </p:blipFill>
        <p:spPr>
          <a:xfrm>
            <a:off x="520700" y="949272"/>
            <a:ext cx="8091773" cy="5895900"/>
          </a:xfrm>
          <a:prstGeom prst="rect">
            <a:avLst/>
          </a:prstGeom>
        </p:spPr>
      </p:pic>
      <p:grpSp>
        <p:nvGrpSpPr>
          <p:cNvPr id="3" name="Group 2"/>
          <p:cNvGrpSpPr/>
          <p:nvPr/>
        </p:nvGrpSpPr>
        <p:grpSpPr>
          <a:xfrm>
            <a:off x="647700" y="6006420"/>
            <a:ext cx="7830679" cy="838752"/>
            <a:chOff x="-1727249" y="5336316"/>
            <a:chExt cx="7830679" cy="838752"/>
          </a:xfrm>
        </p:grpSpPr>
        <p:pic>
          <p:nvPicPr>
            <p:cNvPr id="4" name="Picture 3"/>
            <p:cNvPicPr>
              <a:picLocks noChangeAspect="1"/>
            </p:cNvPicPr>
            <p:nvPr/>
          </p:nvPicPr>
          <p:blipFill rotWithShape="1">
            <a:blip r:embed="rId3"/>
            <a:srcRect t="81201" b="14310"/>
            <a:stretch/>
          </p:blipFill>
          <p:spPr>
            <a:xfrm>
              <a:off x="-1727249" y="5336316"/>
              <a:ext cx="7830679" cy="307865"/>
            </a:xfrm>
            <a:prstGeom prst="rect">
              <a:avLst/>
            </a:prstGeom>
          </p:spPr>
        </p:pic>
        <p:pic>
          <p:nvPicPr>
            <p:cNvPr id="5" name="Picture 4"/>
            <p:cNvPicPr>
              <a:picLocks noChangeAspect="1"/>
            </p:cNvPicPr>
            <p:nvPr/>
          </p:nvPicPr>
          <p:blipFill rotWithShape="1">
            <a:blip r:embed="rId3"/>
            <a:srcRect t="92072"/>
            <a:stretch/>
          </p:blipFill>
          <p:spPr>
            <a:xfrm>
              <a:off x="-1727249" y="5631353"/>
              <a:ext cx="7830679" cy="543715"/>
            </a:xfrm>
            <a:prstGeom prst="rect">
              <a:avLst/>
            </a:prstGeom>
          </p:spPr>
        </p:pic>
      </p:grpSp>
    </p:spTree>
    <p:extLst>
      <p:ext uri="{BB962C8B-B14F-4D97-AF65-F5344CB8AC3E}">
        <p14:creationId xmlns:p14="http://schemas.microsoft.com/office/powerpoint/2010/main" val="24815772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 y="419100"/>
            <a:ext cx="9042400" cy="6007100"/>
          </a:xfrm>
          <a:prstGeom prst="rect">
            <a:avLst/>
          </a:prstGeom>
        </p:spPr>
      </p:pic>
    </p:spTree>
    <p:extLst>
      <p:ext uri="{BB962C8B-B14F-4D97-AF65-F5344CB8AC3E}">
        <p14:creationId xmlns:p14="http://schemas.microsoft.com/office/powerpoint/2010/main" val="30205252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 y="368172"/>
            <a:ext cx="9067800" cy="6083300"/>
          </a:xfrm>
          <a:prstGeom prst="rect">
            <a:avLst/>
          </a:prstGeom>
        </p:spPr>
      </p:pic>
    </p:spTree>
    <p:extLst>
      <p:ext uri="{BB962C8B-B14F-4D97-AF65-F5344CB8AC3E}">
        <p14:creationId xmlns:p14="http://schemas.microsoft.com/office/powerpoint/2010/main" val="8012200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 y="393700"/>
            <a:ext cx="9093200" cy="6070600"/>
          </a:xfrm>
          <a:prstGeom prst="rect">
            <a:avLst/>
          </a:prstGeom>
        </p:spPr>
      </p:pic>
    </p:spTree>
    <p:extLst>
      <p:ext uri="{BB962C8B-B14F-4D97-AF65-F5344CB8AC3E}">
        <p14:creationId xmlns:p14="http://schemas.microsoft.com/office/powerpoint/2010/main" val="13355059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1960</TotalTime>
  <Words>1938</Words>
  <Application>Microsoft Office PowerPoint</Application>
  <PresentationFormat>On-screen Show (4:3)</PresentationFormat>
  <Paragraphs>668</Paragraphs>
  <Slides>93</Slides>
  <Notes>4</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Office Theme</vt:lpstr>
      <vt:lpstr>PowerPoint Presentation</vt:lpstr>
      <vt:lpstr>Outline</vt:lpstr>
      <vt:lpstr>Outline</vt:lpstr>
      <vt:lpstr>A picture is worth 1000 words</vt:lpstr>
      <vt:lpstr>Treatment</vt:lpstr>
      <vt:lpstr>Strategies for Clotting Factor Replacement at Different Ages and Impact on Outcomes </vt:lpstr>
      <vt:lpstr>Pharmacokinetics and prophylaxis – one tale or two stories?</vt:lpstr>
      <vt:lpstr>Challenges to 1-size-all: 1st</vt:lpstr>
      <vt:lpstr>Challenges to 1-size-all: 2nd</vt:lpstr>
      <vt:lpstr>Challenges to 1-size-all: 2nd</vt:lpstr>
      <vt:lpstr>Challenges to 1-size-all: 2nd</vt:lpstr>
      <vt:lpstr>Challenges to 1-size-all: 3rd</vt:lpstr>
      <vt:lpstr>Challenges to 1-size-all: 3rd</vt:lpstr>
      <vt:lpstr>Personalized prophylaxis</vt:lpstr>
      <vt:lpstr>New era?</vt:lpstr>
      <vt:lpstr>WAPPS: vision</vt:lpstr>
      <vt:lpstr>Population PK</vt:lpstr>
      <vt:lpstr>Population PK</vt:lpstr>
      <vt:lpstr>Compartmental modeling</vt:lpstr>
      <vt:lpstr>Big Data technology</vt:lpstr>
      <vt:lpstr>New perspective?</vt:lpstr>
      <vt:lpstr>The holy trinity of biology</vt:lpstr>
      <vt:lpstr>PowerPoint Presentation</vt:lpstr>
      <vt:lpstr>PowerPoint Presentation</vt:lpstr>
      <vt:lpstr>Proactive P4 medicine</vt:lpstr>
      <vt:lpstr>PowerPoint Presentation</vt:lpstr>
      <vt:lpstr>Outline</vt:lpstr>
      <vt:lpstr>Funding source</vt:lpstr>
      <vt:lpstr>PowerPoint Presentation</vt:lpstr>
      <vt:lpstr>Trial registration</vt:lpstr>
      <vt:lpstr>PowerPoint Presentation</vt:lpstr>
      <vt:lpstr>PowerPoint Presentation</vt:lpstr>
      <vt:lpstr>PowerPoint Presentation</vt:lpstr>
      <vt:lpstr>PowerPoint Presentation</vt:lpstr>
      <vt:lpstr>Status of the project</vt:lpstr>
      <vt:lpstr>The WAPPS core team</vt:lpstr>
      <vt:lpstr>The WAPPS network</vt:lpstr>
      <vt:lpstr>The network</vt:lpstr>
      <vt:lpstr>Medical Device Exemption?</vt:lpstr>
      <vt:lpstr>Status of the project</vt:lpstr>
      <vt:lpstr>Hardware</vt:lpstr>
      <vt:lpstr>Status of the project</vt:lpstr>
      <vt:lpstr>Software</vt:lpstr>
      <vt:lpstr>Project logic</vt:lpstr>
      <vt:lpstr>PowerPoint Presentation</vt:lpstr>
      <vt:lpstr>PowerPoint Presentation</vt:lpstr>
      <vt:lpstr>PowerPoint Presentation</vt:lpstr>
      <vt:lpstr>Status of the project</vt:lpstr>
      <vt:lpstr>Source data</vt:lpstr>
      <vt:lpstr>Modeling: Base Structural Model </vt:lpstr>
      <vt:lpstr>PowerPoint Presentation</vt:lpstr>
      <vt:lpstr>PowerPoint Presentation</vt:lpstr>
      <vt:lpstr>Mathematical implementation</vt:lpstr>
      <vt:lpstr>Modeling: Base Structural Model </vt:lpstr>
      <vt:lpstr>1-comp, microvariables</vt:lpstr>
      <vt:lpstr>PowerPoint Presentation</vt:lpstr>
      <vt:lpstr>Population implementation</vt:lpstr>
      <vt:lpstr>2-comp, microvariables</vt:lpstr>
      <vt:lpstr>PowerPoint Presentation</vt:lpstr>
      <vt:lpstr>WAPPS models</vt:lpstr>
      <vt:lpstr>Published models</vt:lpstr>
      <vt:lpstr>Outline</vt:lpstr>
      <vt:lpstr>Bayesian estimate, rich data</vt:lpstr>
      <vt:lpstr>Bayesian estimate, rich data</vt:lpstr>
      <vt:lpstr>Bayesian estimate, rich data</vt:lpstr>
      <vt:lpstr>Bayesian estimate, rich data</vt:lpstr>
      <vt:lpstr>Classical approach</vt:lpstr>
      <vt:lpstr>Bayesian estimate, 3 points</vt:lpstr>
      <vt:lpstr>Bayesian estimate, 2 points</vt:lpstr>
      <vt:lpstr>Bayesian estimate, 2 points</vt:lpstr>
      <vt:lpstr>Bayesian estimate, reduced sets</vt:lpstr>
      <vt:lpstr>Outline</vt:lpstr>
      <vt:lpstr>Future steps</vt:lpstr>
      <vt:lpstr>Validation</vt:lpstr>
      <vt:lpstr>Validation</vt:lpstr>
      <vt:lpstr>Thank you !!!</vt:lpstr>
      <vt:lpstr>PowerPoint Presentation</vt:lpstr>
      <vt:lpstr>www.wapps-hemo.org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WAPPS research network</dc:title>
  <dc:creator>Alfonso Iorio</dc:creator>
  <cp:lastModifiedBy>dawn</cp:lastModifiedBy>
  <cp:revision>111</cp:revision>
  <cp:lastPrinted>2015-04-27T02:14:36Z</cp:lastPrinted>
  <dcterms:created xsi:type="dcterms:W3CDTF">2015-01-09T05:19:09Z</dcterms:created>
  <dcterms:modified xsi:type="dcterms:W3CDTF">2015-05-12T18:11:43Z</dcterms:modified>
</cp:coreProperties>
</file>